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AVI" ContentType="video/avi"/>
  <Default Extension="gif" ContentType="image/gif"/>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1.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theme/themeOverride1.xml" ContentType="application/vnd.openxmlformats-officedocument.themeOverride+xml"/>
  <Override PartName="/ppt/notesSlides/notesSlide22.xml" ContentType="application/vnd.openxmlformats-officedocument.presentationml.notesSlide+xml"/>
  <Override PartName="/ppt/charts/chart23.xml" ContentType="application/vnd.openxmlformats-officedocument.drawingml.chart+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theme/themeOverride3.xml" ContentType="application/vnd.openxmlformats-officedocument.themeOverr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4">
  <p:sldMasterIdLst>
    <p:sldMasterId id="2147483660" r:id="rId4"/>
  </p:sldMasterIdLst>
  <p:notesMasterIdLst>
    <p:notesMasterId r:id="rId75"/>
  </p:notesMasterIdLst>
  <p:handoutMasterIdLst>
    <p:handoutMasterId r:id="rId76"/>
  </p:handoutMasterIdLst>
  <p:sldIdLst>
    <p:sldId id="256" r:id="rId5"/>
    <p:sldId id="391" r:id="rId6"/>
    <p:sldId id="328" r:id="rId7"/>
    <p:sldId id="360" r:id="rId8"/>
    <p:sldId id="312" r:id="rId9"/>
    <p:sldId id="315" r:id="rId10"/>
    <p:sldId id="383" r:id="rId11"/>
    <p:sldId id="377" r:id="rId12"/>
    <p:sldId id="390" r:id="rId13"/>
    <p:sldId id="356" r:id="rId14"/>
    <p:sldId id="316" r:id="rId15"/>
    <p:sldId id="372" r:id="rId16"/>
    <p:sldId id="397" r:id="rId17"/>
    <p:sldId id="395" r:id="rId18"/>
    <p:sldId id="396" r:id="rId19"/>
    <p:sldId id="394" r:id="rId20"/>
    <p:sldId id="371" r:id="rId21"/>
    <p:sldId id="373" r:id="rId22"/>
    <p:sldId id="261" r:id="rId23"/>
    <p:sldId id="359" r:id="rId24"/>
    <p:sldId id="376" r:id="rId25"/>
    <p:sldId id="351" r:id="rId26"/>
    <p:sldId id="358" r:id="rId27"/>
    <p:sldId id="355" r:id="rId28"/>
    <p:sldId id="357" r:id="rId29"/>
    <p:sldId id="349" r:id="rId30"/>
    <p:sldId id="350" r:id="rId31"/>
    <p:sldId id="393" r:id="rId32"/>
    <p:sldId id="352" r:id="rId33"/>
    <p:sldId id="338" r:id="rId34"/>
    <p:sldId id="368" r:id="rId35"/>
    <p:sldId id="399" r:id="rId36"/>
    <p:sldId id="400" r:id="rId37"/>
    <p:sldId id="362" r:id="rId38"/>
    <p:sldId id="387" r:id="rId39"/>
    <p:sldId id="386" r:id="rId40"/>
    <p:sldId id="385" r:id="rId41"/>
    <p:sldId id="369" r:id="rId42"/>
    <p:sldId id="272" r:id="rId43"/>
    <p:sldId id="333" r:id="rId44"/>
    <p:sldId id="343" r:id="rId45"/>
    <p:sldId id="366" r:id="rId46"/>
    <p:sldId id="344" r:id="rId47"/>
    <p:sldId id="345" r:id="rId48"/>
    <p:sldId id="346" r:id="rId49"/>
    <p:sldId id="347" r:id="rId50"/>
    <p:sldId id="392" r:id="rId51"/>
    <p:sldId id="378" r:id="rId52"/>
    <p:sldId id="380" r:id="rId53"/>
    <p:sldId id="381" r:id="rId54"/>
    <p:sldId id="342" r:id="rId55"/>
    <p:sldId id="286" r:id="rId56"/>
    <p:sldId id="322" r:id="rId57"/>
    <p:sldId id="339" r:id="rId58"/>
    <p:sldId id="354" r:id="rId59"/>
    <p:sldId id="300" r:id="rId60"/>
    <p:sldId id="398" r:id="rId61"/>
    <p:sldId id="325" r:id="rId62"/>
    <p:sldId id="335" r:id="rId63"/>
    <p:sldId id="304" r:id="rId64"/>
    <p:sldId id="292" r:id="rId65"/>
    <p:sldId id="293" r:id="rId66"/>
    <p:sldId id="337" r:id="rId67"/>
    <p:sldId id="317" r:id="rId68"/>
    <p:sldId id="318" r:id="rId69"/>
    <p:sldId id="319" r:id="rId70"/>
    <p:sldId id="327" r:id="rId71"/>
    <p:sldId id="288" r:id="rId72"/>
    <p:sldId id="299" r:id="rId73"/>
    <p:sldId id="326"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3" autoAdjust="0"/>
    <p:restoredTop sz="90756" autoAdjust="0"/>
  </p:normalViewPr>
  <p:slideViewPr>
    <p:cSldViewPr>
      <p:cViewPr varScale="1">
        <p:scale>
          <a:sx n="45" d="100"/>
          <a:sy n="45" d="100"/>
        </p:scale>
        <p:origin x="-696" y="-108"/>
      </p:cViewPr>
      <p:guideLst>
        <p:guide orient="horz" pos="2160"/>
        <p:guide pos="2880"/>
      </p:guideLst>
    </p:cSldViewPr>
  </p:slideViewPr>
  <p:outlineViewPr>
    <p:cViewPr>
      <p:scale>
        <a:sx n="33" d="100"/>
        <a:sy n="33" d="100"/>
      </p:scale>
      <p:origin x="0" y="2241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hazan01\Documents\ICNC%20-%20Source\3%20=%20Maass%20et%20al\Result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0%20=%20Random%2020%25.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0%20=%20Random%2020%25.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0%20=%20Random%2020%25.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7%20=%20Power%20Law%20Selections.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7%20=%20Power%20Law%20Selection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7%20=%20Power%20Law%20Selection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hazan01\Documents\ICNC%20-%20Source\3%20=%20Maass%20et%20al\Results.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7%20=%20Power%20Law%20Selection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hhazan01\Documents\ICNC%20-%20Source\9%20=%20PowerLawX2Y2X\Connectivity.xlsx" TargetMode="External"/></Relationships>
</file>

<file path=ppt/charts/_rels/chart22.xml.rels><?xml version="1.0" encoding="UTF-8" standalone="yes"?>
<Relationships xmlns="http://schemas.openxmlformats.org/package/2006/relationships"><Relationship Id="rId2" Type="http://schemas.openxmlformats.org/officeDocument/2006/relationships/oleObject" Target="file:///C:\Users\hhazan01\Documents\ICNC%20-%20Source\0%20=%20Random\Connectivity.xlsx" TargetMode="External"/><Relationship Id="rId1" Type="http://schemas.openxmlformats.org/officeDocument/2006/relationships/themeOverride" Target="../theme/themeOverride1.xml"/></Relationships>
</file>

<file path=ppt/charts/_rels/chart23.xml.rels><?xml version="1.0" encoding="UTF-8" standalone="yes"?>
<Relationships xmlns="http://schemas.openxmlformats.org/package/2006/relationships"><Relationship Id="rId2" Type="http://schemas.openxmlformats.org/officeDocument/2006/relationships/oleObject" Target="file:///C:\Users\hhazan01\Documents\ICNC%20-%20Source\3%20=%20Maass%20et%20al\Connectivity.xlsx" TargetMode="External"/><Relationship Id="rId1" Type="http://schemas.openxmlformats.org/officeDocument/2006/relationships/themeOverride" Target="../theme/themeOverride2.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hhazan01\Documents\ICNC%20-%20Source\2%20=%20FeedForward%20with%20Hubs\Connectivity.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2%20=%20FeedForward%20with%20Hubs.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2%20=%20FeedForward%20with%20Hubs.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2%20=%20FeedForward%20with%20Hubs.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2%20=%20FeedForward%20with%20Hubs.xlsx" TargetMode="External"/></Relationships>
</file>

<file path=ppt/charts/_rels/chart29.xml.rels><?xml version="1.0" encoding="UTF-8" standalone="yes"?>
<Relationships xmlns="http://schemas.openxmlformats.org/package/2006/relationships"><Relationship Id="rId2" Type="http://schemas.openxmlformats.org/officeDocument/2006/relationships/oleObject" Target="file:///C:\Users\hhazan01\Documents\ICNC%20-%20Source\8%20=%20Two%20Ways%20Pawer%20Law\Connectivity.xlsx" TargetMode="External"/><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1" Type="http://schemas.openxmlformats.org/officeDocument/2006/relationships/oleObject" Target="file:///C:\Users\hhazan01\Documents\ICNC%20-%20Source\3%20=%20Maass%20et%20al\Results.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8%20=%20Two%20Ways%20Pawer%20Law.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8%20=%20Two%20Ways%20Pawer%20Law.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8%20=%20Two%20Ways%20Pawer%20Law.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8%20=%20Two%20Ways%20Pawer%20Law.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hazan01\Documents\ICNC%20-%20Source\3%20=%20Maass%20et%20al\Resul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3%20=%20Maass%20et%20al.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Rimon.Docs\2010\B\Research\Expert%20Systems%20with%20Applications\Export%20System\With%20Memory\0%20=%20Random%2020%2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Combine Test</a:t>
            </a:r>
          </a:p>
        </c:rich>
      </c:tx>
      <c:layout>
        <c:manualLayout>
          <c:xMode val="edge"/>
          <c:yMode val="edge"/>
          <c:x val="0.33634711286089236"/>
          <c:y val="9.2592592592592587E-3"/>
        </c:manualLayout>
      </c:layout>
      <c:overlay val="0"/>
    </c:title>
    <c:autoTitleDeleted val="0"/>
    <c:view3D>
      <c:rotX val="15"/>
      <c:rotY val="10"/>
      <c:depthPercent val="160"/>
      <c:rAngAx val="0"/>
      <c:perspective val="30"/>
    </c:view3D>
    <c:floor>
      <c:thickness val="0"/>
    </c:floor>
    <c:sideWall>
      <c:thickness val="0"/>
    </c:sideWall>
    <c:backWall>
      <c:thickness val="0"/>
    </c:backWall>
    <c:plotArea>
      <c:layout>
        <c:manualLayout>
          <c:layoutTarget val="inner"/>
          <c:xMode val="edge"/>
          <c:yMode val="edge"/>
          <c:x val="7.0505004301848168E-2"/>
          <c:y val="3.4782187105408195E-2"/>
          <c:w val="0.91115048118985131"/>
          <c:h val="0.87864756488772233"/>
        </c:manualLayout>
      </c:layout>
      <c:area3DChart>
        <c:grouping val="standard"/>
        <c:varyColors val="0"/>
        <c:ser>
          <c:idx val="1"/>
          <c:order val="0"/>
          <c:tx>
            <c:strRef>
              <c:f>sum!$C$2</c:f>
              <c:strCache>
                <c:ptCount val="1"/>
                <c:pt idx="0">
                  <c:v>0.01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sum!$C$59:$C$78</c:f>
              <c:numCache>
                <c:formatCode>General</c:formatCode>
                <c:ptCount val="20"/>
                <c:pt idx="0">
                  <c:v>0</c:v>
                </c:pt>
                <c:pt idx="1">
                  <c:v>0</c:v>
                </c:pt>
                <c:pt idx="2">
                  <c:v>0</c:v>
                </c:pt>
                <c:pt idx="3">
                  <c:v>0</c:v>
                </c:pt>
                <c:pt idx="4">
                  <c:v>0</c:v>
                </c:pt>
                <c:pt idx="5">
                  <c:v>3</c:v>
                </c:pt>
                <c:pt idx="6">
                  <c:v>3</c:v>
                </c:pt>
                <c:pt idx="7">
                  <c:v>10</c:v>
                </c:pt>
                <c:pt idx="8">
                  <c:v>15</c:v>
                </c:pt>
                <c:pt idx="9">
                  <c:v>21</c:v>
                </c:pt>
                <c:pt idx="10">
                  <c:v>19</c:v>
                </c:pt>
                <c:pt idx="11">
                  <c:v>14</c:v>
                </c:pt>
                <c:pt idx="12">
                  <c:v>7</c:v>
                </c:pt>
                <c:pt idx="13">
                  <c:v>6</c:v>
                </c:pt>
                <c:pt idx="14">
                  <c:v>2</c:v>
                </c:pt>
                <c:pt idx="15">
                  <c:v>0</c:v>
                </c:pt>
                <c:pt idx="16">
                  <c:v>0</c:v>
                </c:pt>
                <c:pt idx="17">
                  <c:v>0</c:v>
                </c:pt>
                <c:pt idx="18">
                  <c:v>0</c:v>
                </c:pt>
                <c:pt idx="19">
                  <c:v>0</c:v>
                </c:pt>
              </c:numCache>
            </c:numRef>
          </c:val>
        </c:ser>
        <c:ser>
          <c:idx val="3"/>
          <c:order val="1"/>
          <c:tx>
            <c:strRef>
              <c:f>sum!$E$2</c:f>
              <c:strCache>
                <c:ptCount val="1"/>
                <c:pt idx="0">
                  <c:v>0.03</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sum!$E$59:$E$78</c:f>
              <c:numCache>
                <c:formatCode>General</c:formatCode>
                <c:ptCount val="20"/>
                <c:pt idx="0">
                  <c:v>0</c:v>
                </c:pt>
                <c:pt idx="1">
                  <c:v>0</c:v>
                </c:pt>
                <c:pt idx="2">
                  <c:v>0</c:v>
                </c:pt>
                <c:pt idx="3">
                  <c:v>0</c:v>
                </c:pt>
                <c:pt idx="4">
                  <c:v>0</c:v>
                </c:pt>
                <c:pt idx="5">
                  <c:v>3</c:v>
                </c:pt>
                <c:pt idx="6">
                  <c:v>3</c:v>
                </c:pt>
                <c:pt idx="7">
                  <c:v>12</c:v>
                </c:pt>
                <c:pt idx="8">
                  <c:v>18</c:v>
                </c:pt>
                <c:pt idx="9">
                  <c:v>27</c:v>
                </c:pt>
                <c:pt idx="10">
                  <c:v>20</c:v>
                </c:pt>
                <c:pt idx="11">
                  <c:v>10</c:v>
                </c:pt>
                <c:pt idx="12">
                  <c:v>4</c:v>
                </c:pt>
                <c:pt idx="13">
                  <c:v>2</c:v>
                </c:pt>
                <c:pt idx="14">
                  <c:v>1</c:v>
                </c:pt>
                <c:pt idx="15">
                  <c:v>0</c:v>
                </c:pt>
                <c:pt idx="16">
                  <c:v>0</c:v>
                </c:pt>
                <c:pt idx="17">
                  <c:v>0</c:v>
                </c:pt>
                <c:pt idx="18">
                  <c:v>0</c:v>
                </c:pt>
                <c:pt idx="19">
                  <c:v>0</c:v>
                </c:pt>
              </c:numCache>
            </c:numRef>
          </c:val>
        </c:ser>
        <c:ser>
          <c:idx val="5"/>
          <c:order val="2"/>
          <c:tx>
            <c:strRef>
              <c:f>sum!$G$2</c:f>
              <c:strCache>
                <c:ptCount val="1"/>
                <c:pt idx="0">
                  <c:v>0.05</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sum!$G$59:$G$78</c:f>
              <c:numCache>
                <c:formatCode>General</c:formatCode>
                <c:ptCount val="20"/>
                <c:pt idx="0">
                  <c:v>0</c:v>
                </c:pt>
                <c:pt idx="1">
                  <c:v>0</c:v>
                </c:pt>
                <c:pt idx="2">
                  <c:v>0</c:v>
                </c:pt>
                <c:pt idx="3">
                  <c:v>0</c:v>
                </c:pt>
                <c:pt idx="4">
                  <c:v>0</c:v>
                </c:pt>
                <c:pt idx="5">
                  <c:v>1</c:v>
                </c:pt>
                <c:pt idx="6">
                  <c:v>2</c:v>
                </c:pt>
                <c:pt idx="7">
                  <c:v>12</c:v>
                </c:pt>
                <c:pt idx="8">
                  <c:v>12</c:v>
                </c:pt>
                <c:pt idx="9">
                  <c:v>38</c:v>
                </c:pt>
                <c:pt idx="10">
                  <c:v>16</c:v>
                </c:pt>
                <c:pt idx="11">
                  <c:v>8</c:v>
                </c:pt>
                <c:pt idx="12">
                  <c:v>5</c:v>
                </c:pt>
                <c:pt idx="13">
                  <c:v>5</c:v>
                </c:pt>
                <c:pt idx="14">
                  <c:v>0</c:v>
                </c:pt>
                <c:pt idx="15">
                  <c:v>1</c:v>
                </c:pt>
                <c:pt idx="16">
                  <c:v>0</c:v>
                </c:pt>
                <c:pt idx="17">
                  <c:v>0</c:v>
                </c:pt>
                <c:pt idx="18">
                  <c:v>0</c:v>
                </c:pt>
                <c:pt idx="19">
                  <c:v>0</c:v>
                </c:pt>
              </c:numCache>
            </c:numRef>
          </c:val>
        </c:ser>
        <c:ser>
          <c:idx val="7"/>
          <c:order val="3"/>
          <c:tx>
            <c:strRef>
              <c:f>sum!$I$2</c:f>
              <c:strCache>
                <c:ptCount val="1"/>
                <c:pt idx="0">
                  <c:v>0.07</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sum!$I$59:$I$78</c:f>
              <c:numCache>
                <c:formatCode>General</c:formatCode>
                <c:ptCount val="20"/>
                <c:pt idx="0">
                  <c:v>0</c:v>
                </c:pt>
                <c:pt idx="1">
                  <c:v>0</c:v>
                </c:pt>
                <c:pt idx="2">
                  <c:v>0</c:v>
                </c:pt>
                <c:pt idx="3">
                  <c:v>0</c:v>
                </c:pt>
                <c:pt idx="4">
                  <c:v>0</c:v>
                </c:pt>
                <c:pt idx="5">
                  <c:v>1</c:v>
                </c:pt>
                <c:pt idx="6">
                  <c:v>4</c:v>
                </c:pt>
                <c:pt idx="7">
                  <c:v>6</c:v>
                </c:pt>
                <c:pt idx="8">
                  <c:v>22</c:v>
                </c:pt>
                <c:pt idx="9">
                  <c:v>41</c:v>
                </c:pt>
                <c:pt idx="10">
                  <c:v>13</c:v>
                </c:pt>
                <c:pt idx="11">
                  <c:v>11</c:v>
                </c:pt>
                <c:pt idx="12">
                  <c:v>0</c:v>
                </c:pt>
                <c:pt idx="13">
                  <c:v>2</c:v>
                </c:pt>
                <c:pt idx="14">
                  <c:v>0</c:v>
                </c:pt>
                <c:pt idx="15">
                  <c:v>0</c:v>
                </c:pt>
                <c:pt idx="16">
                  <c:v>0</c:v>
                </c:pt>
                <c:pt idx="17">
                  <c:v>0</c:v>
                </c:pt>
                <c:pt idx="18">
                  <c:v>0</c:v>
                </c:pt>
                <c:pt idx="19">
                  <c:v>0</c:v>
                </c:pt>
              </c:numCache>
            </c:numRef>
          </c:val>
        </c:ser>
        <c:ser>
          <c:idx val="9"/>
          <c:order val="4"/>
          <c:tx>
            <c:strRef>
              <c:f>sum!$K$30</c:f>
              <c:strCache>
                <c:ptCount val="1"/>
                <c:pt idx="0">
                  <c:v>0.09</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sum!$K$59:$K$78</c:f>
              <c:numCache>
                <c:formatCode>General</c:formatCode>
                <c:ptCount val="20"/>
                <c:pt idx="0">
                  <c:v>0</c:v>
                </c:pt>
                <c:pt idx="1">
                  <c:v>0</c:v>
                </c:pt>
                <c:pt idx="2">
                  <c:v>0</c:v>
                </c:pt>
                <c:pt idx="3">
                  <c:v>0</c:v>
                </c:pt>
                <c:pt idx="4">
                  <c:v>0</c:v>
                </c:pt>
                <c:pt idx="5">
                  <c:v>0</c:v>
                </c:pt>
                <c:pt idx="6">
                  <c:v>5</c:v>
                </c:pt>
                <c:pt idx="7">
                  <c:v>8</c:v>
                </c:pt>
                <c:pt idx="8">
                  <c:v>16</c:v>
                </c:pt>
                <c:pt idx="9">
                  <c:v>39</c:v>
                </c:pt>
                <c:pt idx="10">
                  <c:v>19</c:v>
                </c:pt>
                <c:pt idx="11">
                  <c:v>5</c:v>
                </c:pt>
                <c:pt idx="12">
                  <c:v>4</c:v>
                </c:pt>
                <c:pt idx="13">
                  <c:v>1</c:v>
                </c:pt>
                <c:pt idx="14">
                  <c:v>2</c:v>
                </c:pt>
                <c:pt idx="15">
                  <c:v>0</c:v>
                </c:pt>
                <c:pt idx="16">
                  <c:v>1</c:v>
                </c:pt>
                <c:pt idx="17">
                  <c:v>0</c:v>
                </c:pt>
                <c:pt idx="18">
                  <c:v>0</c:v>
                </c:pt>
                <c:pt idx="19">
                  <c:v>0</c:v>
                </c:pt>
              </c:numCache>
            </c:numRef>
          </c:val>
        </c:ser>
        <c:ser>
          <c:idx val="10"/>
          <c:order val="5"/>
          <c:tx>
            <c:strRef>
              <c:f>sum!$L$30</c:f>
              <c:strCache>
                <c:ptCount val="1"/>
                <c:pt idx="0">
                  <c:v>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sum!$L$59:$L$78</c:f>
              <c:numCache>
                <c:formatCode>General</c:formatCode>
                <c:ptCount val="20"/>
                <c:pt idx="0">
                  <c:v>0</c:v>
                </c:pt>
                <c:pt idx="1">
                  <c:v>0</c:v>
                </c:pt>
                <c:pt idx="2">
                  <c:v>0</c:v>
                </c:pt>
                <c:pt idx="3">
                  <c:v>0</c:v>
                </c:pt>
                <c:pt idx="4">
                  <c:v>0</c:v>
                </c:pt>
                <c:pt idx="5">
                  <c:v>3</c:v>
                </c:pt>
                <c:pt idx="6">
                  <c:v>2</c:v>
                </c:pt>
                <c:pt idx="7">
                  <c:v>5</c:v>
                </c:pt>
                <c:pt idx="8">
                  <c:v>10</c:v>
                </c:pt>
                <c:pt idx="9">
                  <c:v>41</c:v>
                </c:pt>
                <c:pt idx="10">
                  <c:v>19</c:v>
                </c:pt>
                <c:pt idx="11">
                  <c:v>13</c:v>
                </c:pt>
                <c:pt idx="12">
                  <c:v>5</c:v>
                </c:pt>
                <c:pt idx="13">
                  <c:v>2</c:v>
                </c:pt>
                <c:pt idx="14">
                  <c:v>0</c:v>
                </c:pt>
                <c:pt idx="15">
                  <c:v>0</c:v>
                </c:pt>
                <c:pt idx="16">
                  <c:v>0</c:v>
                </c:pt>
                <c:pt idx="17">
                  <c:v>0</c:v>
                </c:pt>
                <c:pt idx="18">
                  <c:v>0</c:v>
                </c:pt>
                <c:pt idx="19">
                  <c:v>0</c:v>
                </c:pt>
              </c:numCache>
            </c:numRef>
          </c:val>
        </c:ser>
        <c:dLbls>
          <c:showLegendKey val="0"/>
          <c:showVal val="0"/>
          <c:showCatName val="0"/>
          <c:showSerName val="0"/>
          <c:showPercent val="0"/>
          <c:showBubbleSize val="0"/>
        </c:dLbls>
        <c:axId val="158510080"/>
        <c:axId val="104657984"/>
        <c:axId val="157030912"/>
      </c:area3DChart>
      <c:catAx>
        <c:axId val="158510080"/>
        <c:scaling>
          <c:orientation val="minMax"/>
        </c:scaling>
        <c:delete val="0"/>
        <c:axPos val="b"/>
        <c:title>
          <c:tx>
            <c:rich>
              <a:bodyPr/>
              <a:lstStyle/>
              <a:p>
                <a:pPr>
                  <a:defRPr/>
                </a:pPr>
                <a:r>
                  <a:rPr lang="en-US"/>
                  <a:t>Success From 20 Vectors</a:t>
                </a:r>
              </a:p>
            </c:rich>
          </c:tx>
          <c:layout>
            <c:manualLayout>
              <c:xMode val="edge"/>
              <c:yMode val="edge"/>
              <c:x val="0.33722790901137356"/>
              <c:y val="0.85585363019114358"/>
            </c:manualLayout>
          </c:layout>
          <c:overlay val="0"/>
        </c:title>
        <c:numFmt formatCode="0" sourceLinked="1"/>
        <c:majorTickMark val="none"/>
        <c:minorTickMark val="none"/>
        <c:tickLblPos val="nextTo"/>
        <c:crossAx val="104657984"/>
        <c:crosses val="autoZero"/>
        <c:auto val="1"/>
        <c:lblAlgn val="ctr"/>
        <c:lblOffset val="100"/>
        <c:noMultiLvlLbl val="0"/>
      </c:catAx>
      <c:valAx>
        <c:axId val="104657984"/>
        <c:scaling>
          <c:orientation val="minMax"/>
        </c:scaling>
        <c:delete val="0"/>
        <c:axPos val="l"/>
        <c:majorGridlines/>
        <c:numFmt formatCode="General" sourceLinked="1"/>
        <c:majorTickMark val="none"/>
        <c:minorTickMark val="none"/>
        <c:tickLblPos val="nextTo"/>
        <c:crossAx val="158510080"/>
        <c:crosses val="autoZero"/>
        <c:crossBetween val="midCat"/>
      </c:valAx>
      <c:serAx>
        <c:axId val="157030912"/>
        <c:scaling>
          <c:orientation val="minMax"/>
        </c:scaling>
        <c:delete val="1"/>
        <c:axPos val="b"/>
        <c:majorTickMark val="out"/>
        <c:minorTickMark val="none"/>
        <c:tickLblPos val="nextTo"/>
        <c:crossAx val="104657984"/>
        <c:crosses val="autoZero"/>
      </c:serAx>
    </c:plotArea>
    <c:legend>
      <c:legendPos val="t"/>
      <c:layout>
        <c:manualLayout>
          <c:xMode val="edge"/>
          <c:yMode val="edge"/>
          <c:x val="0.13792147856517936"/>
          <c:y val="0.1245778246445599"/>
          <c:w val="0.2241570428696413"/>
          <c:h val="0.3383468212306795"/>
        </c:manualLayout>
      </c:layout>
      <c:overlay val="0"/>
    </c:legend>
    <c:plotVisOnly val="1"/>
    <c:dispBlanksAs val="zero"/>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8.7465441819772546E-2"/>
          <c:y val="4.214129483814523E-2"/>
          <c:w val="0.89496500437445314"/>
          <c:h val="0.8418788276465442"/>
        </c:manualLayout>
      </c:layout>
      <c:area3DChart>
        <c:grouping val="standard"/>
        <c:varyColors val="0"/>
        <c:ser>
          <c:idx val="0"/>
          <c:order val="0"/>
          <c:tx>
            <c:strRef>
              <c:f>גיליון1!$J$4</c:f>
              <c:strCache>
                <c:ptCount val="1"/>
                <c:pt idx="0">
                  <c:v>10%</c:v>
                </c:pt>
              </c:strCache>
            </c:strRef>
          </c:tx>
          <c:val>
            <c:numRef>
              <c:f>גיליון1!$J$31:$J$50</c:f>
              <c:numCache>
                <c:formatCode>General</c:formatCode>
                <c:ptCount val="20"/>
                <c:pt idx="0">
                  <c:v>0</c:v>
                </c:pt>
                <c:pt idx="1">
                  <c:v>0</c:v>
                </c:pt>
                <c:pt idx="2">
                  <c:v>0</c:v>
                </c:pt>
                <c:pt idx="3">
                  <c:v>0</c:v>
                </c:pt>
                <c:pt idx="4">
                  <c:v>0</c:v>
                </c:pt>
                <c:pt idx="5">
                  <c:v>0</c:v>
                </c:pt>
                <c:pt idx="6">
                  <c:v>2</c:v>
                </c:pt>
                <c:pt idx="7">
                  <c:v>1</c:v>
                </c:pt>
                <c:pt idx="8">
                  <c:v>5</c:v>
                </c:pt>
                <c:pt idx="9">
                  <c:v>78</c:v>
                </c:pt>
                <c:pt idx="10">
                  <c:v>10</c:v>
                </c:pt>
                <c:pt idx="11">
                  <c:v>4</c:v>
                </c:pt>
                <c:pt idx="12">
                  <c:v>0</c:v>
                </c:pt>
                <c:pt idx="13">
                  <c:v>0</c:v>
                </c:pt>
                <c:pt idx="14">
                  <c:v>0</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גיליון1!$K$31:$K$50</c:f>
              <c:numCache>
                <c:formatCode>General</c:formatCode>
                <c:ptCount val="20"/>
                <c:pt idx="0">
                  <c:v>0</c:v>
                </c:pt>
                <c:pt idx="1">
                  <c:v>0</c:v>
                </c:pt>
                <c:pt idx="2">
                  <c:v>0</c:v>
                </c:pt>
                <c:pt idx="3">
                  <c:v>1</c:v>
                </c:pt>
                <c:pt idx="4">
                  <c:v>1</c:v>
                </c:pt>
                <c:pt idx="5">
                  <c:v>0</c:v>
                </c:pt>
                <c:pt idx="6">
                  <c:v>2</c:v>
                </c:pt>
                <c:pt idx="7">
                  <c:v>5</c:v>
                </c:pt>
                <c:pt idx="8">
                  <c:v>15</c:v>
                </c:pt>
                <c:pt idx="9">
                  <c:v>50</c:v>
                </c:pt>
                <c:pt idx="10">
                  <c:v>15</c:v>
                </c:pt>
                <c:pt idx="11">
                  <c:v>2</c:v>
                </c:pt>
                <c:pt idx="12">
                  <c:v>7</c:v>
                </c:pt>
                <c:pt idx="13">
                  <c:v>0</c:v>
                </c:pt>
                <c:pt idx="14">
                  <c:v>2</c:v>
                </c:pt>
                <c:pt idx="15">
                  <c:v>0</c:v>
                </c:pt>
                <c:pt idx="16">
                  <c:v>0</c:v>
                </c:pt>
                <c:pt idx="17">
                  <c:v>0</c:v>
                </c:pt>
                <c:pt idx="18">
                  <c:v>0</c:v>
                </c:pt>
                <c:pt idx="19">
                  <c:v>0</c:v>
                </c:pt>
              </c:numCache>
            </c:numRef>
          </c:val>
        </c:ser>
        <c:ser>
          <c:idx val="2"/>
          <c:order val="2"/>
          <c:tx>
            <c:strRef>
              <c:f>גיליון1!$L$4</c:f>
              <c:strCache>
                <c:ptCount val="1"/>
                <c:pt idx="0">
                  <c:v>1%</c:v>
                </c:pt>
              </c:strCache>
            </c:strRef>
          </c:tx>
          <c:val>
            <c:numRef>
              <c:f>גיליון1!$L$31:$L$50</c:f>
              <c:numCache>
                <c:formatCode>General</c:formatCode>
                <c:ptCount val="20"/>
                <c:pt idx="0">
                  <c:v>0</c:v>
                </c:pt>
                <c:pt idx="1">
                  <c:v>0</c:v>
                </c:pt>
                <c:pt idx="2">
                  <c:v>0</c:v>
                </c:pt>
                <c:pt idx="3">
                  <c:v>1</c:v>
                </c:pt>
                <c:pt idx="4">
                  <c:v>1</c:v>
                </c:pt>
                <c:pt idx="5">
                  <c:v>1</c:v>
                </c:pt>
                <c:pt idx="6">
                  <c:v>2</c:v>
                </c:pt>
                <c:pt idx="7">
                  <c:v>4</c:v>
                </c:pt>
                <c:pt idx="8">
                  <c:v>13</c:v>
                </c:pt>
                <c:pt idx="9">
                  <c:v>39</c:v>
                </c:pt>
                <c:pt idx="10">
                  <c:v>14</c:v>
                </c:pt>
                <c:pt idx="11">
                  <c:v>15</c:v>
                </c:pt>
                <c:pt idx="12">
                  <c:v>5</c:v>
                </c:pt>
                <c:pt idx="13">
                  <c:v>4</c:v>
                </c:pt>
                <c:pt idx="14">
                  <c:v>0</c:v>
                </c:pt>
                <c:pt idx="15">
                  <c:v>1</c:v>
                </c:pt>
                <c:pt idx="16">
                  <c:v>0</c:v>
                </c:pt>
                <c:pt idx="17">
                  <c:v>0</c:v>
                </c:pt>
                <c:pt idx="18">
                  <c:v>0</c:v>
                </c:pt>
                <c:pt idx="19">
                  <c:v>0</c:v>
                </c:pt>
              </c:numCache>
            </c:numRef>
          </c:val>
        </c:ser>
        <c:ser>
          <c:idx val="3"/>
          <c:order val="3"/>
          <c:tx>
            <c:strRef>
              <c:f>גיליון1!$M$4</c:f>
              <c:strCache>
                <c:ptCount val="1"/>
                <c:pt idx="0">
                  <c:v>0.50%</c:v>
                </c:pt>
              </c:strCache>
            </c:strRef>
          </c:tx>
          <c:val>
            <c:numRef>
              <c:f>גיליון1!$M$31:$M$50</c:f>
              <c:numCache>
                <c:formatCode>General</c:formatCode>
                <c:ptCount val="20"/>
                <c:pt idx="0">
                  <c:v>0</c:v>
                </c:pt>
                <c:pt idx="1">
                  <c:v>0</c:v>
                </c:pt>
                <c:pt idx="2">
                  <c:v>0</c:v>
                </c:pt>
                <c:pt idx="3">
                  <c:v>0</c:v>
                </c:pt>
                <c:pt idx="4">
                  <c:v>0</c:v>
                </c:pt>
                <c:pt idx="5">
                  <c:v>0.8</c:v>
                </c:pt>
                <c:pt idx="6">
                  <c:v>1.8</c:v>
                </c:pt>
                <c:pt idx="7">
                  <c:v>4.8</c:v>
                </c:pt>
                <c:pt idx="8">
                  <c:v>11.8</c:v>
                </c:pt>
                <c:pt idx="9">
                  <c:v>20</c:v>
                </c:pt>
                <c:pt idx="10">
                  <c:v>22.6</c:v>
                </c:pt>
                <c:pt idx="11">
                  <c:v>17.600000000000001</c:v>
                </c:pt>
                <c:pt idx="12">
                  <c:v>10.4</c:v>
                </c:pt>
                <c:pt idx="13">
                  <c:v>6</c:v>
                </c:pt>
                <c:pt idx="14">
                  <c:v>2.8</c:v>
                </c:pt>
                <c:pt idx="15">
                  <c:v>0.8</c:v>
                </c:pt>
                <c:pt idx="16">
                  <c:v>0.4</c:v>
                </c:pt>
                <c:pt idx="17">
                  <c:v>0</c:v>
                </c:pt>
                <c:pt idx="18">
                  <c:v>0</c:v>
                </c:pt>
                <c:pt idx="19">
                  <c:v>0</c:v>
                </c:pt>
              </c:numCache>
            </c:numRef>
          </c:val>
        </c:ser>
        <c:ser>
          <c:idx val="4"/>
          <c:order val="4"/>
          <c:tx>
            <c:strRef>
              <c:f>גיליון1!$N$4</c:f>
              <c:strCache>
                <c:ptCount val="1"/>
                <c:pt idx="0">
                  <c:v>0.10%</c:v>
                </c:pt>
              </c:strCache>
            </c:strRef>
          </c:tx>
          <c:val>
            <c:numRef>
              <c:f>גיליון1!$N$31:$N$50</c:f>
              <c:numCache>
                <c:formatCode>General</c:formatCode>
                <c:ptCount val="20"/>
                <c:pt idx="0">
                  <c:v>0</c:v>
                </c:pt>
                <c:pt idx="1">
                  <c:v>0</c:v>
                </c:pt>
                <c:pt idx="2">
                  <c:v>0</c:v>
                </c:pt>
                <c:pt idx="3">
                  <c:v>0.2</c:v>
                </c:pt>
                <c:pt idx="4">
                  <c:v>0.2</c:v>
                </c:pt>
                <c:pt idx="5">
                  <c:v>0.6</c:v>
                </c:pt>
                <c:pt idx="6">
                  <c:v>0.8</c:v>
                </c:pt>
                <c:pt idx="7">
                  <c:v>1.2</c:v>
                </c:pt>
                <c:pt idx="8">
                  <c:v>4.8</c:v>
                </c:pt>
                <c:pt idx="9">
                  <c:v>10.4</c:v>
                </c:pt>
                <c:pt idx="10">
                  <c:v>12.4</c:v>
                </c:pt>
                <c:pt idx="11">
                  <c:v>17.8</c:v>
                </c:pt>
                <c:pt idx="12">
                  <c:v>17.600000000000001</c:v>
                </c:pt>
                <c:pt idx="13">
                  <c:v>12.6</c:v>
                </c:pt>
                <c:pt idx="14">
                  <c:v>10</c:v>
                </c:pt>
                <c:pt idx="15">
                  <c:v>7.2</c:v>
                </c:pt>
                <c:pt idx="16">
                  <c:v>2.8</c:v>
                </c:pt>
                <c:pt idx="17">
                  <c:v>1.2</c:v>
                </c:pt>
                <c:pt idx="18">
                  <c:v>0</c:v>
                </c:pt>
                <c:pt idx="19">
                  <c:v>0</c:v>
                </c:pt>
              </c:numCache>
            </c:numRef>
          </c:val>
        </c:ser>
        <c:dLbls>
          <c:showLegendKey val="0"/>
          <c:showVal val="0"/>
          <c:showCatName val="0"/>
          <c:showSerName val="0"/>
          <c:showPercent val="0"/>
          <c:showBubbleSize val="0"/>
        </c:dLbls>
        <c:axId val="159306752"/>
        <c:axId val="164353664"/>
        <c:axId val="158327424"/>
      </c:area3DChart>
      <c:catAx>
        <c:axId val="159306752"/>
        <c:scaling>
          <c:orientation val="minMax"/>
        </c:scaling>
        <c:delete val="0"/>
        <c:axPos val="b"/>
        <c:majorTickMark val="out"/>
        <c:minorTickMark val="none"/>
        <c:tickLblPos val="nextTo"/>
        <c:crossAx val="164353664"/>
        <c:crosses val="autoZero"/>
        <c:auto val="1"/>
        <c:lblAlgn val="ctr"/>
        <c:lblOffset val="100"/>
        <c:noMultiLvlLbl val="0"/>
      </c:catAx>
      <c:valAx>
        <c:axId val="164353664"/>
        <c:scaling>
          <c:orientation val="minMax"/>
        </c:scaling>
        <c:delete val="0"/>
        <c:axPos val="l"/>
        <c:majorGridlines/>
        <c:numFmt formatCode="General" sourceLinked="1"/>
        <c:majorTickMark val="out"/>
        <c:minorTickMark val="none"/>
        <c:tickLblPos val="nextTo"/>
        <c:crossAx val="159306752"/>
        <c:crosses val="autoZero"/>
        <c:crossBetween val="midCat"/>
      </c:valAx>
      <c:serAx>
        <c:axId val="158327424"/>
        <c:scaling>
          <c:orientation val="minMax"/>
        </c:scaling>
        <c:delete val="1"/>
        <c:axPos val="b"/>
        <c:majorTickMark val="out"/>
        <c:minorTickMark val="none"/>
        <c:tickLblPos val="nextTo"/>
        <c:crossAx val="164353664"/>
        <c:crosses val="autoZero"/>
      </c:serAx>
    </c:plotArea>
    <c:legend>
      <c:legendPos val="r"/>
      <c:layout>
        <c:manualLayout>
          <c:xMode val="edge"/>
          <c:yMode val="edge"/>
          <c:x val="0.26702909011373582"/>
          <c:y val="0.15181794983960339"/>
          <c:w val="0.54408202099737535"/>
          <c:h val="0.13617855059784192"/>
        </c:manualLayout>
      </c:layout>
      <c:overlay val="0"/>
    </c:legend>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5886570428696418"/>
          <c:h val="0.8418788276465442"/>
        </c:manualLayout>
      </c:layout>
      <c:area3DChart>
        <c:grouping val="standard"/>
        <c:varyColors val="0"/>
        <c:ser>
          <c:idx val="0"/>
          <c:order val="0"/>
          <c:tx>
            <c:strRef>
              <c:f>גיליון1!$J$4</c:f>
              <c:strCache>
                <c:ptCount val="1"/>
                <c:pt idx="0">
                  <c:v>10%</c:v>
                </c:pt>
              </c:strCache>
            </c:strRef>
          </c:tx>
          <c:val>
            <c:numRef>
              <c:f>גיליון1!$J$86:$J$105</c:f>
              <c:numCache>
                <c:formatCode>General</c:formatCode>
                <c:ptCount val="20"/>
                <c:pt idx="0">
                  <c:v>0</c:v>
                </c:pt>
                <c:pt idx="1">
                  <c:v>0</c:v>
                </c:pt>
                <c:pt idx="2">
                  <c:v>0</c:v>
                </c:pt>
                <c:pt idx="3">
                  <c:v>0</c:v>
                </c:pt>
                <c:pt idx="4">
                  <c:v>0</c:v>
                </c:pt>
                <c:pt idx="5">
                  <c:v>0</c:v>
                </c:pt>
                <c:pt idx="6">
                  <c:v>0</c:v>
                </c:pt>
                <c:pt idx="7">
                  <c:v>0</c:v>
                </c:pt>
                <c:pt idx="8">
                  <c:v>0</c:v>
                </c:pt>
                <c:pt idx="9">
                  <c:v>0</c:v>
                </c:pt>
                <c:pt idx="10">
                  <c:v>1</c:v>
                </c:pt>
                <c:pt idx="11">
                  <c:v>0</c:v>
                </c:pt>
                <c:pt idx="12">
                  <c:v>2</c:v>
                </c:pt>
                <c:pt idx="13">
                  <c:v>1</c:v>
                </c:pt>
                <c:pt idx="14">
                  <c:v>9</c:v>
                </c:pt>
                <c:pt idx="15">
                  <c:v>17</c:v>
                </c:pt>
                <c:pt idx="16">
                  <c:v>29</c:v>
                </c:pt>
                <c:pt idx="17">
                  <c:v>21</c:v>
                </c:pt>
                <c:pt idx="18">
                  <c:v>18</c:v>
                </c:pt>
                <c:pt idx="19">
                  <c:v>2</c:v>
                </c:pt>
              </c:numCache>
            </c:numRef>
          </c:val>
        </c:ser>
        <c:ser>
          <c:idx val="1"/>
          <c:order val="1"/>
          <c:tx>
            <c:strRef>
              <c:f>גיליון1!$K$4</c:f>
              <c:strCache>
                <c:ptCount val="1"/>
                <c:pt idx="0">
                  <c:v>5%</c:v>
                </c:pt>
              </c:strCache>
            </c:strRef>
          </c:tx>
          <c:val>
            <c:numRef>
              <c:f>גיליון1!$K$86:$K$105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2</c:v>
                </c:pt>
                <c:pt idx="14">
                  <c:v>5</c:v>
                </c:pt>
                <c:pt idx="15">
                  <c:v>11</c:v>
                </c:pt>
                <c:pt idx="16">
                  <c:v>26</c:v>
                </c:pt>
                <c:pt idx="17">
                  <c:v>21</c:v>
                </c:pt>
                <c:pt idx="18">
                  <c:v>28</c:v>
                </c:pt>
                <c:pt idx="19">
                  <c:v>7</c:v>
                </c:pt>
              </c:numCache>
            </c:numRef>
          </c:val>
        </c:ser>
        <c:ser>
          <c:idx val="2"/>
          <c:order val="2"/>
          <c:tx>
            <c:strRef>
              <c:f>גיליון1!$L$4</c:f>
              <c:strCache>
                <c:ptCount val="1"/>
                <c:pt idx="0">
                  <c:v>1%</c:v>
                </c:pt>
              </c:strCache>
            </c:strRef>
          </c:tx>
          <c:val>
            <c:numRef>
              <c:f>גיליון1!$L$86:$L$105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3</c:v>
                </c:pt>
                <c:pt idx="16">
                  <c:v>6</c:v>
                </c:pt>
                <c:pt idx="17">
                  <c:v>22</c:v>
                </c:pt>
                <c:pt idx="18">
                  <c:v>31</c:v>
                </c:pt>
                <c:pt idx="19">
                  <c:v>38</c:v>
                </c:pt>
              </c:numCache>
            </c:numRef>
          </c:val>
        </c:ser>
        <c:ser>
          <c:idx val="3"/>
          <c:order val="3"/>
          <c:tx>
            <c:strRef>
              <c:f>גיליון1!$M$4</c:f>
              <c:strCache>
                <c:ptCount val="1"/>
                <c:pt idx="0">
                  <c:v>0.50%</c:v>
                </c:pt>
              </c:strCache>
            </c:strRef>
          </c:tx>
          <c:val>
            <c:numRef>
              <c:f>גיליון1!$M$86:$M$105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1.2</c:v>
                </c:pt>
                <c:pt idx="17">
                  <c:v>9.4</c:v>
                </c:pt>
                <c:pt idx="18">
                  <c:v>28.6</c:v>
                </c:pt>
                <c:pt idx="19">
                  <c:v>60.6</c:v>
                </c:pt>
              </c:numCache>
            </c:numRef>
          </c:val>
        </c:ser>
        <c:ser>
          <c:idx val="4"/>
          <c:order val="4"/>
          <c:tx>
            <c:strRef>
              <c:f>גיליון1!$N$4</c:f>
              <c:strCache>
                <c:ptCount val="1"/>
                <c:pt idx="0">
                  <c:v>0.10%</c:v>
                </c:pt>
              </c:strCache>
            </c:strRef>
          </c:tx>
          <c:val>
            <c:numRef>
              <c:f>גיליון1!$N$86:$N$105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99.8</c:v>
                </c:pt>
              </c:numCache>
            </c:numRef>
          </c:val>
        </c:ser>
        <c:dLbls>
          <c:showLegendKey val="0"/>
          <c:showVal val="0"/>
          <c:showCatName val="0"/>
          <c:showSerName val="0"/>
          <c:showPercent val="0"/>
          <c:showBubbleSize val="0"/>
        </c:dLbls>
        <c:axId val="164483072"/>
        <c:axId val="164355392"/>
        <c:axId val="158328064"/>
      </c:area3DChart>
      <c:catAx>
        <c:axId val="164483072"/>
        <c:scaling>
          <c:orientation val="minMax"/>
        </c:scaling>
        <c:delete val="0"/>
        <c:axPos val="b"/>
        <c:majorTickMark val="out"/>
        <c:minorTickMark val="none"/>
        <c:tickLblPos val="nextTo"/>
        <c:crossAx val="164355392"/>
        <c:crosses val="autoZero"/>
        <c:auto val="1"/>
        <c:lblAlgn val="ctr"/>
        <c:lblOffset val="100"/>
        <c:noMultiLvlLbl val="0"/>
      </c:catAx>
      <c:valAx>
        <c:axId val="164355392"/>
        <c:scaling>
          <c:orientation val="minMax"/>
        </c:scaling>
        <c:delete val="0"/>
        <c:axPos val="l"/>
        <c:majorGridlines/>
        <c:numFmt formatCode="General" sourceLinked="1"/>
        <c:majorTickMark val="out"/>
        <c:minorTickMark val="none"/>
        <c:tickLblPos val="nextTo"/>
        <c:crossAx val="164483072"/>
        <c:crosses val="autoZero"/>
        <c:crossBetween val="midCat"/>
      </c:valAx>
      <c:serAx>
        <c:axId val="158328064"/>
        <c:scaling>
          <c:orientation val="minMax"/>
        </c:scaling>
        <c:delete val="1"/>
        <c:axPos val="b"/>
        <c:majorTickMark val="out"/>
        <c:minorTickMark val="none"/>
        <c:tickLblPos val="nextTo"/>
        <c:crossAx val="164355392"/>
        <c:crosses val="autoZero"/>
      </c:serAx>
    </c:plotArea>
    <c:legend>
      <c:legendPos val="r"/>
      <c:layout>
        <c:manualLayout>
          <c:xMode val="edge"/>
          <c:yMode val="edge"/>
          <c:x val="0.22814018579627751"/>
          <c:y val="0.16107720909886267"/>
          <c:w val="0.54408202099737535"/>
          <c:h val="0.13617855059784192"/>
        </c:manualLayout>
      </c:layout>
      <c:overlay val="0"/>
    </c:legend>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54008342318206"/>
          <c:h val="0.8418788276465442"/>
        </c:manualLayout>
      </c:layout>
      <c:area3DChart>
        <c:grouping val="standard"/>
        <c:varyColors val="0"/>
        <c:ser>
          <c:idx val="0"/>
          <c:order val="0"/>
          <c:tx>
            <c:strRef>
              <c:f>גיליון1!$J$4</c:f>
              <c:strCache>
                <c:ptCount val="1"/>
                <c:pt idx="0">
                  <c:v>10%</c:v>
                </c:pt>
              </c:strCache>
            </c:strRef>
          </c:tx>
          <c:val>
            <c:numRef>
              <c:f>גיליון1!$J$61:$J$80</c:f>
              <c:numCache>
                <c:formatCode>General</c:formatCode>
                <c:ptCount val="20"/>
                <c:pt idx="0">
                  <c:v>0</c:v>
                </c:pt>
                <c:pt idx="1">
                  <c:v>0</c:v>
                </c:pt>
                <c:pt idx="2">
                  <c:v>0</c:v>
                </c:pt>
                <c:pt idx="3">
                  <c:v>0</c:v>
                </c:pt>
                <c:pt idx="4">
                  <c:v>1</c:v>
                </c:pt>
                <c:pt idx="5">
                  <c:v>1</c:v>
                </c:pt>
                <c:pt idx="6">
                  <c:v>3</c:v>
                </c:pt>
                <c:pt idx="7">
                  <c:v>3</c:v>
                </c:pt>
                <c:pt idx="8">
                  <c:v>16</c:v>
                </c:pt>
                <c:pt idx="9">
                  <c:v>62</c:v>
                </c:pt>
                <c:pt idx="10">
                  <c:v>9</c:v>
                </c:pt>
                <c:pt idx="11">
                  <c:v>4</c:v>
                </c:pt>
                <c:pt idx="12">
                  <c:v>0</c:v>
                </c:pt>
                <c:pt idx="13">
                  <c:v>0</c:v>
                </c:pt>
                <c:pt idx="14">
                  <c:v>1</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גיליון1!$K$61:$K$80</c:f>
              <c:numCache>
                <c:formatCode>General</c:formatCode>
                <c:ptCount val="20"/>
                <c:pt idx="0">
                  <c:v>0</c:v>
                </c:pt>
                <c:pt idx="1">
                  <c:v>0</c:v>
                </c:pt>
                <c:pt idx="2">
                  <c:v>0</c:v>
                </c:pt>
                <c:pt idx="3">
                  <c:v>0</c:v>
                </c:pt>
                <c:pt idx="4">
                  <c:v>0</c:v>
                </c:pt>
                <c:pt idx="5">
                  <c:v>0</c:v>
                </c:pt>
                <c:pt idx="6">
                  <c:v>5</c:v>
                </c:pt>
                <c:pt idx="7">
                  <c:v>9</c:v>
                </c:pt>
                <c:pt idx="8">
                  <c:v>15</c:v>
                </c:pt>
                <c:pt idx="9">
                  <c:v>42</c:v>
                </c:pt>
                <c:pt idx="10">
                  <c:v>15</c:v>
                </c:pt>
                <c:pt idx="11">
                  <c:v>7</c:v>
                </c:pt>
                <c:pt idx="12">
                  <c:v>5</c:v>
                </c:pt>
                <c:pt idx="13">
                  <c:v>2</c:v>
                </c:pt>
                <c:pt idx="14">
                  <c:v>0</c:v>
                </c:pt>
                <c:pt idx="15">
                  <c:v>0</c:v>
                </c:pt>
                <c:pt idx="16">
                  <c:v>0</c:v>
                </c:pt>
                <c:pt idx="17">
                  <c:v>0</c:v>
                </c:pt>
                <c:pt idx="18">
                  <c:v>0</c:v>
                </c:pt>
                <c:pt idx="19">
                  <c:v>0</c:v>
                </c:pt>
              </c:numCache>
            </c:numRef>
          </c:val>
        </c:ser>
        <c:ser>
          <c:idx val="2"/>
          <c:order val="2"/>
          <c:tx>
            <c:strRef>
              <c:f>גיליון1!$L$4</c:f>
              <c:strCache>
                <c:ptCount val="1"/>
                <c:pt idx="0">
                  <c:v>1%</c:v>
                </c:pt>
              </c:strCache>
            </c:strRef>
          </c:tx>
          <c:val>
            <c:numRef>
              <c:f>גיליון1!$L$61:$L$80</c:f>
              <c:numCache>
                <c:formatCode>General</c:formatCode>
                <c:ptCount val="20"/>
                <c:pt idx="0">
                  <c:v>0</c:v>
                </c:pt>
                <c:pt idx="1">
                  <c:v>0</c:v>
                </c:pt>
                <c:pt idx="2">
                  <c:v>0</c:v>
                </c:pt>
                <c:pt idx="3">
                  <c:v>0</c:v>
                </c:pt>
                <c:pt idx="4">
                  <c:v>0</c:v>
                </c:pt>
                <c:pt idx="5">
                  <c:v>0</c:v>
                </c:pt>
                <c:pt idx="6">
                  <c:v>1</c:v>
                </c:pt>
                <c:pt idx="7">
                  <c:v>10</c:v>
                </c:pt>
                <c:pt idx="8">
                  <c:v>19</c:v>
                </c:pt>
                <c:pt idx="9">
                  <c:v>27</c:v>
                </c:pt>
                <c:pt idx="10">
                  <c:v>22</c:v>
                </c:pt>
                <c:pt idx="11">
                  <c:v>8</c:v>
                </c:pt>
                <c:pt idx="12">
                  <c:v>6</c:v>
                </c:pt>
                <c:pt idx="13">
                  <c:v>4</c:v>
                </c:pt>
                <c:pt idx="14">
                  <c:v>2</c:v>
                </c:pt>
                <c:pt idx="15">
                  <c:v>1</c:v>
                </c:pt>
                <c:pt idx="16">
                  <c:v>0</c:v>
                </c:pt>
                <c:pt idx="17">
                  <c:v>0</c:v>
                </c:pt>
                <c:pt idx="18">
                  <c:v>0</c:v>
                </c:pt>
                <c:pt idx="19">
                  <c:v>0</c:v>
                </c:pt>
              </c:numCache>
            </c:numRef>
          </c:val>
        </c:ser>
        <c:ser>
          <c:idx val="3"/>
          <c:order val="3"/>
          <c:tx>
            <c:strRef>
              <c:f>גיליון1!$M$4</c:f>
              <c:strCache>
                <c:ptCount val="1"/>
                <c:pt idx="0">
                  <c:v>0.50%</c:v>
                </c:pt>
              </c:strCache>
            </c:strRef>
          </c:tx>
          <c:val>
            <c:numRef>
              <c:f>גיליון1!$M$61:$M$80</c:f>
              <c:numCache>
                <c:formatCode>General</c:formatCode>
                <c:ptCount val="20"/>
                <c:pt idx="0">
                  <c:v>0</c:v>
                </c:pt>
                <c:pt idx="1">
                  <c:v>0</c:v>
                </c:pt>
                <c:pt idx="2">
                  <c:v>0</c:v>
                </c:pt>
                <c:pt idx="3">
                  <c:v>0</c:v>
                </c:pt>
                <c:pt idx="4">
                  <c:v>0</c:v>
                </c:pt>
                <c:pt idx="5">
                  <c:v>0.4</c:v>
                </c:pt>
                <c:pt idx="6">
                  <c:v>1.8</c:v>
                </c:pt>
                <c:pt idx="7">
                  <c:v>4.5999999999999996</c:v>
                </c:pt>
                <c:pt idx="8">
                  <c:v>8.1999999999999993</c:v>
                </c:pt>
                <c:pt idx="9">
                  <c:v>20.399999999999999</c:v>
                </c:pt>
                <c:pt idx="10">
                  <c:v>20</c:v>
                </c:pt>
                <c:pt idx="11">
                  <c:v>18.600000000000001</c:v>
                </c:pt>
                <c:pt idx="12">
                  <c:v>11</c:v>
                </c:pt>
                <c:pt idx="13">
                  <c:v>7.4</c:v>
                </c:pt>
                <c:pt idx="14">
                  <c:v>5.2</c:v>
                </c:pt>
                <c:pt idx="15">
                  <c:v>1.2</c:v>
                </c:pt>
                <c:pt idx="16">
                  <c:v>0.6</c:v>
                </c:pt>
                <c:pt idx="17">
                  <c:v>0.4</c:v>
                </c:pt>
                <c:pt idx="18">
                  <c:v>0</c:v>
                </c:pt>
                <c:pt idx="19">
                  <c:v>0</c:v>
                </c:pt>
              </c:numCache>
            </c:numRef>
          </c:val>
        </c:ser>
        <c:ser>
          <c:idx val="4"/>
          <c:order val="4"/>
          <c:tx>
            <c:strRef>
              <c:f>גיליון1!$N$4</c:f>
              <c:strCache>
                <c:ptCount val="1"/>
                <c:pt idx="0">
                  <c:v>0.10%</c:v>
                </c:pt>
              </c:strCache>
            </c:strRef>
          </c:tx>
          <c:val>
            <c:numRef>
              <c:f>גיליון1!$N$61:$N$80</c:f>
              <c:numCache>
                <c:formatCode>General</c:formatCode>
                <c:ptCount val="20"/>
                <c:pt idx="0">
                  <c:v>0</c:v>
                </c:pt>
                <c:pt idx="1">
                  <c:v>0</c:v>
                </c:pt>
                <c:pt idx="2">
                  <c:v>0</c:v>
                </c:pt>
                <c:pt idx="3">
                  <c:v>0</c:v>
                </c:pt>
                <c:pt idx="4">
                  <c:v>0</c:v>
                </c:pt>
                <c:pt idx="5">
                  <c:v>0</c:v>
                </c:pt>
                <c:pt idx="6">
                  <c:v>0</c:v>
                </c:pt>
                <c:pt idx="7">
                  <c:v>0.2</c:v>
                </c:pt>
                <c:pt idx="8">
                  <c:v>2.6</c:v>
                </c:pt>
                <c:pt idx="9">
                  <c:v>6.8</c:v>
                </c:pt>
                <c:pt idx="10">
                  <c:v>8.1999999999999993</c:v>
                </c:pt>
                <c:pt idx="11">
                  <c:v>10.4</c:v>
                </c:pt>
                <c:pt idx="12">
                  <c:v>17.399999999999999</c:v>
                </c:pt>
                <c:pt idx="13">
                  <c:v>17</c:v>
                </c:pt>
                <c:pt idx="14">
                  <c:v>16.2</c:v>
                </c:pt>
                <c:pt idx="15">
                  <c:v>11.6</c:v>
                </c:pt>
                <c:pt idx="16">
                  <c:v>4.2</c:v>
                </c:pt>
                <c:pt idx="17">
                  <c:v>4.2</c:v>
                </c:pt>
                <c:pt idx="18">
                  <c:v>1</c:v>
                </c:pt>
                <c:pt idx="19">
                  <c:v>0</c:v>
                </c:pt>
              </c:numCache>
            </c:numRef>
          </c:val>
        </c:ser>
        <c:dLbls>
          <c:showLegendKey val="0"/>
          <c:showVal val="0"/>
          <c:showCatName val="0"/>
          <c:showSerName val="0"/>
          <c:showPercent val="0"/>
          <c:showBubbleSize val="0"/>
        </c:dLbls>
        <c:axId val="164484096"/>
        <c:axId val="159212672"/>
        <c:axId val="158328704"/>
      </c:area3DChart>
      <c:catAx>
        <c:axId val="164484096"/>
        <c:scaling>
          <c:orientation val="minMax"/>
        </c:scaling>
        <c:delete val="0"/>
        <c:axPos val="b"/>
        <c:majorTickMark val="out"/>
        <c:minorTickMark val="none"/>
        <c:tickLblPos val="nextTo"/>
        <c:crossAx val="159212672"/>
        <c:crosses val="autoZero"/>
        <c:auto val="1"/>
        <c:lblAlgn val="ctr"/>
        <c:lblOffset val="100"/>
        <c:noMultiLvlLbl val="0"/>
      </c:catAx>
      <c:valAx>
        <c:axId val="159212672"/>
        <c:scaling>
          <c:orientation val="minMax"/>
        </c:scaling>
        <c:delete val="0"/>
        <c:axPos val="l"/>
        <c:majorGridlines/>
        <c:numFmt formatCode="General" sourceLinked="1"/>
        <c:majorTickMark val="out"/>
        <c:minorTickMark val="none"/>
        <c:tickLblPos val="nextTo"/>
        <c:crossAx val="164484096"/>
        <c:crosses val="autoZero"/>
        <c:crossBetween val="midCat"/>
      </c:valAx>
      <c:serAx>
        <c:axId val="158328704"/>
        <c:scaling>
          <c:orientation val="minMax"/>
        </c:scaling>
        <c:delete val="1"/>
        <c:axPos val="b"/>
        <c:majorTickMark val="out"/>
        <c:minorTickMark val="none"/>
        <c:tickLblPos val="nextTo"/>
        <c:crossAx val="159212672"/>
        <c:crosses val="autoZero"/>
      </c:serAx>
    </c:plotArea>
    <c:legend>
      <c:legendPos val="r"/>
      <c:layout>
        <c:manualLayout>
          <c:xMode val="edge"/>
          <c:yMode val="edge"/>
          <c:x val="0.23090643752518486"/>
          <c:y val="0.20737350539515895"/>
          <c:w val="0.54408202099737535"/>
          <c:h val="0.13617855059784192"/>
        </c:manualLayout>
      </c:layout>
      <c:overlay val="0"/>
    </c:legend>
    <c:plotVisOnly val="1"/>
    <c:dispBlanksAs val="zero"/>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9175134228553"/>
          <c:h val="0.8418788276465442"/>
        </c:manualLayout>
      </c:layout>
      <c:area3DChart>
        <c:grouping val="standard"/>
        <c:varyColors val="0"/>
        <c:ser>
          <c:idx val="0"/>
          <c:order val="0"/>
          <c:tx>
            <c:strRef>
              <c:f>גיליון1!$J$4</c:f>
              <c:strCache>
                <c:ptCount val="1"/>
                <c:pt idx="0">
                  <c:v>10%</c:v>
                </c:pt>
              </c:strCache>
            </c:strRef>
          </c:tx>
          <c:val>
            <c:numRef>
              <c:f>גיליון1!$J$5:$J$24</c:f>
              <c:numCache>
                <c:formatCode>General</c:formatCode>
                <c:ptCount val="20"/>
                <c:pt idx="0">
                  <c:v>0</c:v>
                </c:pt>
                <c:pt idx="1">
                  <c:v>0</c:v>
                </c:pt>
                <c:pt idx="2">
                  <c:v>0</c:v>
                </c:pt>
                <c:pt idx="3">
                  <c:v>2</c:v>
                </c:pt>
                <c:pt idx="4">
                  <c:v>1</c:v>
                </c:pt>
                <c:pt idx="5">
                  <c:v>2</c:v>
                </c:pt>
                <c:pt idx="6">
                  <c:v>5</c:v>
                </c:pt>
                <c:pt idx="7">
                  <c:v>9</c:v>
                </c:pt>
                <c:pt idx="8">
                  <c:v>25</c:v>
                </c:pt>
                <c:pt idx="9">
                  <c:v>16</c:v>
                </c:pt>
                <c:pt idx="10">
                  <c:v>20</c:v>
                </c:pt>
                <c:pt idx="11">
                  <c:v>12</c:v>
                </c:pt>
                <c:pt idx="12">
                  <c:v>5</c:v>
                </c:pt>
                <c:pt idx="13">
                  <c:v>2</c:v>
                </c:pt>
                <c:pt idx="14">
                  <c:v>1</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גיליון1!$K$5:$K$24</c:f>
              <c:numCache>
                <c:formatCode>General</c:formatCode>
                <c:ptCount val="20"/>
                <c:pt idx="0">
                  <c:v>0</c:v>
                </c:pt>
                <c:pt idx="1">
                  <c:v>0</c:v>
                </c:pt>
                <c:pt idx="2">
                  <c:v>1</c:v>
                </c:pt>
                <c:pt idx="3">
                  <c:v>0</c:v>
                </c:pt>
                <c:pt idx="4">
                  <c:v>1</c:v>
                </c:pt>
                <c:pt idx="5">
                  <c:v>4</c:v>
                </c:pt>
                <c:pt idx="6">
                  <c:v>4</c:v>
                </c:pt>
                <c:pt idx="7">
                  <c:v>9</c:v>
                </c:pt>
                <c:pt idx="8">
                  <c:v>20</c:v>
                </c:pt>
                <c:pt idx="9">
                  <c:v>15</c:v>
                </c:pt>
                <c:pt idx="10">
                  <c:v>19</c:v>
                </c:pt>
                <c:pt idx="11">
                  <c:v>18</c:v>
                </c:pt>
                <c:pt idx="12">
                  <c:v>4</c:v>
                </c:pt>
                <c:pt idx="13">
                  <c:v>3</c:v>
                </c:pt>
                <c:pt idx="14">
                  <c:v>1</c:v>
                </c:pt>
                <c:pt idx="15">
                  <c:v>1</c:v>
                </c:pt>
                <c:pt idx="16">
                  <c:v>0</c:v>
                </c:pt>
                <c:pt idx="17">
                  <c:v>0</c:v>
                </c:pt>
                <c:pt idx="18">
                  <c:v>0</c:v>
                </c:pt>
                <c:pt idx="19">
                  <c:v>0</c:v>
                </c:pt>
              </c:numCache>
            </c:numRef>
          </c:val>
        </c:ser>
        <c:ser>
          <c:idx val="2"/>
          <c:order val="2"/>
          <c:tx>
            <c:strRef>
              <c:f>גיליון1!$L$4</c:f>
              <c:strCache>
                <c:ptCount val="1"/>
                <c:pt idx="0">
                  <c:v>1%</c:v>
                </c:pt>
              </c:strCache>
            </c:strRef>
          </c:tx>
          <c:val>
            <c:numRef>
              <c:f>גיליון1!$L$5:$L$24</c:f>
              <c:numCache>
                <c:formatCode>General</c:formatCode>
                <c:ptCount val="20"/>
                <c:pt idx="0">
                  <c:v>0</c:v>
                </c:pt>
                <c:pt idx="1">
                  <c:v>0</c:v>
                </c:pt>
                <c:pt idx="2">
                  <c:v>0</c:v>
                </c:pt>
                <c:pt idx="3">
                  <c:v>0</c:v>
                </c:pt>
                <c:pt idx="4">
                  <c:v>0</c:v>
                </c:pt>
                <c:pt idx="5">
                  <c:v>0</c:v>
                </c:pt>
                <c:pt idx="6">
                  <c:v>2</c:v>
                </c:pt>
                <c:pt idx="7">
                  <c:v>9</c:v>
                </c:pt>
                <c:pt idx="8">
                  <c:v>14</c:v>
                </c:pt>
                <c:pt idx="9">
                  <c:v>17</c:v>
                </c:pt>
                <c:pt idx="10">
                  <c:v>20</c:v>
                </c:pt>
                <c:pt idx="11">
                  <c:v>12</c:v>
                </c:pt>
                <c:pt idx="12">
                  <c:v>14</c:v>
                </c:pt>
                <c:pt idx="13">
                  <c:v>7</c:v>
                </c:pt>
                <c:pt idx="14">
                  <c:v>4</c:v>
                </c:pt>
                <c:pt idx="15">
                  <c:v>1</c:v>
                </c:pt>
                <c:pt idx="16">
                  <c:v>0</c:v>
                </c:pt>
                <c:pt idx="17">
                  <c:v>0</c:v>
                </c:pt>
                <c:pt idx="18">
                  <c:v>0</c:v>
                </c:pt>
                <c:pt idx="19">
                  <c:v>0</c:v>
                </c:pt>
              </c:numCache>
            </c:numRef>
          </c:val>
        </c:ser>
        <c:ser>
          <c:idx val="3"/>
          <c:order val="3"/>
          <c:tx>
            <c:strRef>
              <c:f>גיליון1!$M$4</c:f>
              <c:strCache>
                <c:ptCount val="1"/>
                <c:pt idx="0">
                  <c:v>0.50%</c:v>
                </c:pt>
              </c:strCache>
            </c:strRef>
          </c:tx>
          <c:val>
            <c:numRef>
              <c:f>גיליון1!$M$5:$M$24</c:f>
              <c:numCache>
                <c:formatCode>General</c:formatCode>
                <c:ptCount val="20"/>
                <c:pt idx="0">
                  <c:v>0</c:v>
                </c:pt>
                <c:pt idx="1">
                  <c:v>0</c:v>
                </c:pt>
                <c:pt idx="2">
                  <c:v>0</c:v>
                </c:pt>
                <c:pt idx="3">
                  <c:v>0</c:v>
                </c:pt>
                <c:pt idx="4">
                  <c:v>0</c:v>
                </c:pt>
                <c:pt idx="5">
                  <c:v>0.4</c:v>
                </c:pt>
                <c:pt idx="6">
                  <c:v>0.6</c:v>
                </c:pt>
                <c:pt idx="7">
                  <c:v>4.4000000000000004</c:v>
                </c:pt>
                <c:pt idx="8">
                  <c:v>7.2</c:v>
                </c:pt>
                <c:pt idx="9">
                  <c:v>12.6</c:v>
                </c:pt>
                <c:pt idx="10">
                  <c:v>19.399999999999999</c:v>
                </c:pt>
                <c:pt idx="11">
                  <c:v>18</c:v>
                </c:pt>
                <c:pt idx="12">
                  <c:v>14.2</c:v>
                </c:pt>
                <c:pt idx="13">
                  <c:v>9.6</c:v>
                </c:pt>
                <c:pt idx="14">
                  <c:v>7.4</c:v>
                </c:pt>
                <c:pt idx="15">
                  <c:v>4.2</c:v>
                </c:pt>
                <c:pt idx="16">
                  <c:v>1.4</c:v>
                </c:pt>
                <c:pt idx="17">
                  <c:v>0.6</c:v>
                </c:pt>
                <c:pt idx="18">
                  <c:v>0</c:v>
                </c:pt>
                <c:pt idx="19">
                  <c:v>0</c:v>
                </c:pt>
              </c:numCache>
            </c:numRef>
          </c:val>
        </c:ser>
        <c:ser>
          <c:idx val="4"/>
          <c:order val="4"/>
          <c:tx>
            <c:strRef>
              <c:f>גיליון1!$N$4</c:f>
              <c:strCache>
                <c:ptCount val="1"/>
                <c:pt idx="0">
                  <c:v>0.10%</c:v>
                </c:pt>
              </c:strCache>
            </c:strRef>
          </c:tx>
          <c:val>
            <c:numRef>
              <c:f>גיליון1!$N$5:$N$24</c:f>
              <c:numCache>
                <c:formatCode>General</c:formatCode>
                <c:ptCount val="20"/>
                <c:pt idx="0">
                  <c:v>0</c:v>
                </c:pt>
                <c:pt idx="1">
                  <c:v>0</c:v>
                </c:pt>
                <c:pt idx="2">
                  <c:v>0</c:v>
                </c:pt>
                <c:pt idx="3">
                  <c:v>0</c:v>
                </c:pt>
                <c:pt idx="4">
                  <c:v>0</c:v>
                </c:pt>
                <c:pt idx="5">
                  <c:v>0</c:v>
                </c:pt>
                <c:pt idx="6">
                  <c:v>0</c:v>
                </c:pt>
                <c:pt idx="7">
                  <c:v>0.2</c:v>
                </c:pt>
                <c:pt idx="8">
                  <c:v>0</c:v>
                </c:pt>
                <c:pt idx="9">
                  <c:v>0.2</c:v>
                </c:pt>
                <c:pt idx="10">
                  <c:v>1.4</c:v>
                </c:pt>
                <c:pt idx="11">
                  <c:v>4.5999999999999996</c:v>
                </c:pt>
                <c:pt idx="12">
                  <c:v>7.6</c:v>
                </c:pt>
                <c:pt idx="13">
                  <c:v>16.600000000000001</c:v>
                </c:pt>
                <c:pt idx="14">
                  <c:v>16.2</c:v>
                </c:pt>
                <c:pt idx="15">
                  <c:v>14.8</c:v>
                </c:pt>
                <c:pt idx="16">
                  <c:v>16.2</c:v>
                </c:pt>
                <c:pt idx="17">
                  <c:v>14.4</c:v>
                </c:pt>
                <c:pt idx="18">
                  <c:v>5.6</c:v>
                </c:pt>
                <c:pt idx="19">
                  <c:v>2.2000000000000002</c:v>
                </c:pt>
              </c:numCache>
            </c:numRef>
          </c:val>
        </c:ser>
        <c:dLbls>
          <c:showLegendKey val="0"/>
          <c:showVal val="0"/>
          <c:showCatName val="0"/>
          <c:showSerName val="0"/>
          <c:showPercent val="0"/>
          <c:showBubbleSize val="0"/>
        </c:dLbls>
        <c:axId val="166158336"/>
        <c:axId val="159214976"/>
        <c:axId val="157028992"/>
      </c:area3DChart>
      <c:catAx>
        <c:axId val="166158336"/>
        <c:scaling>
          <c:orientation val="minMax"/>
        </c:scaling>
        <c:delete val="0"/>
        <c:axPos val="b"/>
        <c:majorTickMark val="out"/>
        <c:minorTickMark val="none"/>
        <c:tickLblPos val="nextTo"/>
        <c:crossAx val="159214976"/>
        <c:crosses val="autoZero"/>
        <c:auto val="1"/>
        <c:lblAlgn val="ctr"/>
        <c:lblOffset val="100"/>
        <c:noMultiLvlLbl val="0"/>
      </c:catAx>
      <c:valAx>
        <c:axId val="159214976"/>
        <c:scaling>
          <c:orientation val="minMax"/>
        </c:scaling>
        <c:delete val="0"/>
        <c:axPos val="l"/>
        <c:majorGridlines/>
        <c:numFmt formatCode="General" sourceLinked="1"/>
        <c:majorTickMark val="out"/>
        <c:minorTickMark val="none"/>
        <c:tickLblPos val="nextTo"/>
        <c:crossAx val="166158336"/>
        <c:crosses val="autoZero"/>
        <c:crossBetween val="midCat"/>
      </c:valAx>
      <c:serAx>
        <c:axId val="157028992"/>
        <c:scaling>
          <c:orientation val="minMax"/>
        </c:scaling>
        <c:delete val="1"/>
        <c:axPos val="b"/>
        <c:majorTickMark val="out"/>
        <c:minorTickMark val="none"/>
        <c:tickLblPos val="nextTo"/>
        <c:crossAx val="159214976"/>
        <c:crosses val="autoZero"/>
      </c:serAx>
    </c:plotArea>
    <c:legend>
      <c:legendPos val="r"/>
      <c:layout>
        <c:manualLayout>
          <c:xMode val="edge"/>
          <c:yMode val="edge"/>
          <c:x val="0.16970322693065856"/>
          <c:y val="0.16107720909886267"/>
          <c:w val="0.54408202099737535"/>
          <c:h val="0.13617855059784192"/>
        </c:manualLayout>
      </c:layout>
      <c:overlay val="0"/>
    </c:legend>
    <c:plotVisOnly val="1"/>
    <c:dispBlanksAs val="zero"/>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9175134228553"/>
          <c:h val="0.8418788276465442"/>
        </c:manualLayout>
      </c:layout>
      <c:area3DChart>
        <c:grouping val="standard"/>
        <c:varyColors val="0"/>
        <c:ser>
          <c:idx val="0"/>
          <c:order val="0"/>
          <c:tx>
            <c:strRef>
              <c:f>גיליון1!$J$4</c:f>
              <c:strCache>
                <c:ptCount val="1"/>
                <c:pt idx="0">
                  <c:v>10%</c:v>
                </c:pt>
              </c:strCache>
            </c:strRef>
          </c:tx>
          <c:val>
            <c:numRef>
              <c:f>גיליון1!$J$31:$J$50</c:f>
              <c:numCache>
                <c:formatCode>General</c:formatCode>
                <c:ptCount val="20"/>
                <c:pt idx="0">
                  <c:v>0</c:v>
                </c:pt>
                <c:pt idx="1">
                  <c:v>0</c:v>
                </c:pt>
                <c:pt idx="2">
                  <c:v>0</c:v>
                </c:pt>
                <c:pt idx="3">
                  <c:v>0</c:v>
                </c:pt>
                <c:pt idx="4">
                  <c:v>0</c:v>
                </c:pt>
                <c:pt idx="5">
                  <c:v>1</c:v>
                </c:pt>
                <c:pt idx="6">
                  <c:v>3</c:v>
                </c:pt>
                <c:pt idx="7">
                  <c:v>5</c:v>
                </c:pt>
                <c:pt idx="8">
                  <c:v>13</c:v>
                </c:pt>
                <c:pt idx="9">
                  <c:v>53</c:v>
                </c:pt>
                <c:pt idx="10">
                  <c:v>14</c:v>
                </c:pt>
                <c:pt idx="11">
                  <c:v>7</c:v>
                </c:pt>
                <c:pt idx="12">
                  <c:v>2</c:v>
                </c:pt>
                <c:pt idx="13">
                  <c:v>1</c:v>
                </c:pt>
                <c:pt idx="14">
                  <c:v>0</c:v>
                </c:pt>
                <c:pt idx="15">
                  <c:v>1</c:v>
                </c:pt>
                <c:pt idx="16">
                  <c:v>0</c:v>
                </c:pt>
                <c:pt idx="17">
                  <c:v>0</c:v>
                </c:pt>
                <c:pt idx="18">
                  <c:v>0</c:v>
                </c:pt>
                <c:pt idx="19">
                  <c:v>0</c:v>
                </c:pt>
              </c:numCache>
            </c:numRef>
          </c:val>
        </c:ser>
        <c:ser>
          <c:idx val="1"/>
          <c:order val="1"/>
          <c:tx>
            <c:strRef>
              <c:f>גיליון1!$K$4</c:f>
              <c:strCache>
                <c:ptCount val="1"/>
                <c:pt idx="0">
                  <c:v>5%</c:v>
                </c:pt>
              </c:strCache>
            </c:strRef>
          </c:tx>
          <c:val>
            <c:numRef>
              <c:f>גיליון1!$K$31:$K$50</c:f>
              <c:numCache>
                <c:formatCode>General</c:formatCode>
                <c:ptCount val="20"/>
                <c:pt idx="0">
                  <c:v>0</c:v>
                </c:pt>
                <c:pt idx="1">
                  <c:v>0</c:v>
                </c:pt>
                <c:pt idx="2">
                  <c:v>0</c:v>
                </c:pt>
                <c:pt idx="3">
                  <c:v>0</c:v>
                </c:pt>
                <c:pt idx="4">
                  <c:v>1</c:v>
                </c:pt>
                <c:pt idx="5">
                  <c:v>0</c:v>
                </c:pt>
                <c:pt idx="6">
                  <c:v>5</c:v>
                </c:pt>
                <c:pt idx="7">
                  <c:v>10</c:v>
                </c:pt>
                <c:pt idx="8">
                  <c:v>16</c:v>
                </c:pt>
                <c:pt idx="9">
                  <c:v>42</c:v>
                </c:pt>
                <c:pt idx="10">
                  <c:v>19</c:v>
                </c:pt>
                <c:pt idx="11">
                  <c:v>3</c:v>
                </c:pt>
                <c:pt idx="12">
                  <c:v>3</c:v>
                </c:pt>
                <c:pt idx="13">
                  <c:v>1</c:v>
                </c:pt>
                <c:pt idx="14">
                  <c:v>0</c:v>
                </c:pt>
                <c:pt idx="15">
                  <c:v>0</c:v>
                </c:pt>
                <c:pt idx="16">
                  <c:v>0</c:v>
                </c:pt>
                <c:pt idx="17">
                  <c:v>0</c:v>
                </c:pt>
                <c:pt idx="18">
                  <c:v>0</c:v>
                </c:pt>
                <c:pt idx="19">
                  <c:v>0</c:v>
                </c:pt>
              </c:numCache>
            </c:numRef>
          </c:val>
        </c:ser>
        <c:ser>
          <c:idx val="2"/>
          <c:order val="2"/>
          <c:tx>
            <c:strRef>
              <c:f>גיליון1!$L$4</c:f>
              <c:strCache>
                <c:ptCount val="1"/>
                <c:pt idx="0">
                  <c:v>1%</c:v>
                </c:pt>
              </c:strCache>
            </c:strRef>
          </c:tx>
          <c:val>
            <c:numRef>
              <c:f>גיליון1!$L$31:$L$50</c:f>
              <c:numCache>
                <c:formatCode>General</c:formatCode>
                <c:ptCount val="20"/>
                <c:pt idx="0">
                  <c:v>0</c:v>
                </c:pt>
                <c:pt idx="1">
                  <c:v>0</c:v>
                </c:pt>
                <c:pt idx="2">
                  <c:v>0</c:v>
                </c:pt>
                <c:pt idx="3">
                  <c:v>0</c:v>
                </c:pt>
                <c:pt idx="4">
                  <c:v>0</c:v>
                </c:pt>
                <c:pt idx="5">
                  <c:v>5</c:v>
                </c:pt>
                <c:pt idx="6">
                  <c:v>6</c:v>
                </c:pt>
                <c:pt idx="7">
                  <c:v>14</c:v>
                </c:pt>
                <c:pt idx="8">
                  <c:v>16</c:v>
                </c:pt>
                <c:pt idx="9">
                  <c:v>25</c:v>
                </c:pt>
                <c:pt idx="10">
                  <c:v>18</c:v>
                </c:pt>
                <c:pt idx="11">
                  <c:v>10</c:v>
                </c:pt>
                <c:pt idx="12">
                  <c:v>2</c:v>
                </c:pt>
                <c:pt idx="13">
                  <c:v>4</c:v>
                </c:pt>
                <c:pt idx="14">
                  <c:v>0</c:v>
                </c:pt>
                <c:pt idx="15">
                  <c:v>0</c:v>
                </c:pt>
                <c:pt idx="16">
                  <c:v>0</c:v>
                </c:pt>
                <c:pt idx="17">
                  <c:v>0</c:v>
                </c:pt>
                <c:pt idx="18">
                  <c:v>0</c:v>
                </c:pt>
                <c:pt idx="19">
                  <c:v>0</c:v>
                </c:pt>
              </c:numCache>
            </c:numRef>
          </c:val>
        </c:ser>
        <c:ser>
          <c:idx val="3"/>
          <c:order val="3"/>
          <c:tx>
            <c:strRef>
              <c:f>גיליון1!$M$4</c:f>
              <c:strCache>
                <c:ptCount val="1"/>
                <c:pt idx="0">
                  <c:v>0.50%</c:v>
                </c:pt>
              </c:strCache>
            </c:strRef>
          </c:tx>
          <c:val>
            <c:numRef>
              <c:f>גיליון1!$M$31:$M$50</c:f>
              <c:numCache>
                <c:formatCode>General</c:formatCode>
                <c:ptCount val="20"/>
                <c:pt idx="0">
                  <c:v>0</c:v>
                </c:pt>
                <c:pt idx="1">
                  <c:v>0</c:v>
                </c:pt>
                <c:pt idx="2">
                  <c:v>0</c:v>
                </c:pt>
                <c:pt idx="3">
                  <c:v>0</c:v>
                </c:pt>
                <c:pt idx="4">
                  <c:v>0</c:v>
                </c:pt>
                <c:pt idx="5">
                  <c:v>0.4</c:v>
                </c:pt>
                <c:pt idx="6">
                  <c:v>1.6</c:v>
                </c:pt>
                <c:pt idx="7">
                  <c:v>7.4</c:v>
                </c:pt>
                <c:pt idx="8">
                  <c:v>16.600000000000001</c:v>
                </c:pt>
                <c:pt idx="9">
                  <c:v>22.8</c:v>
                </c:pt>
                <c:pt idx="10">
                  <c:v>23.8</c:v>
                </c:pt>
                <c:pt idx="11">
                  <c:v>13.8</c:v>
                </c:pt>
                <c:pt idx="12">
                  <c:v>8.8000000000000007</c:v>
                </c:pt>
                <c:pt idx="13">
                  <c:v>4</c:v>
                </c:pt>
                <c:pt idx="14">
                  <c:v>0.6</c:v>
                </c:pt>
                <c:pt idx="15">
                  <c:v>0</c:v>
                </c:pt>
                <c:pt idx="16">
                  <c:v>0.2</c:v>
                </c:pt>
                <c:pt idx="17">
                  <c:v>0</c:v>
                </c:pt>
                <c:pt idx="18">
                  <c:v>0</c:v>
                </c:pt>
                <c:pt idx="19">
                  <c:v>0</c:v>
                </c:pt>
              </c:numCache>
            </c:numRef>
          </c:val>
        </c:ser>
        <c:ser>
          <c:idx val="4"/>
          <c:order val="4"/>
          <c:tx>
            <c:strRef>
              <c:f>גיליון1!$N$4</c:f>
              <c:strCache>
                <c:ptCount val="1"/>
                <c:pt idx="0">
                  <c:v>0.10%</c:v>
                </c:pt>
              </c:strCache>
            </c:strRef>
          </c:tx>
          <c:val>
            <c:numRef>
              <c:f>גיליון1!$N$31:$N$50</c:f>
              <c:numCache>
                <c:formatCode>General</c:formatCode>
                <c:ptCount val="20"/>
                <c:pt idx="0">
                  <c:v>0</c:v>
                </c:pt>
                <c:pt idx="1">
                  <c:v>0</c:v>
                </c:pt>
                <c:pt idx="2">
                  <c:v>0</c:v>
                </c:pt>
                <c:pt idx="3">
                  <c:v>0</c:v>
                </c:pt>
                <c:pt idx="4">
                  <c:v>0</c:v>
                </c:pt>
                <c:pt idx="5">
                  <c:v>0.2</c:v>
                </c:pt>
                <c:pt idx="6">
                  <c:v>1.4</c:v>
                </c:pt>
                <c:pt idx="7">
                  <c:v>1</c:v>
                </c:pt>
                <c:pt idx="8">
                  <c:v>6.2</c:v>
                </c:pt>
                <c:pt idx="9">
                  <c:v>15.6</c:v>
                </c:pt>
                <c:pt idx="10">
                  <c:v>19.2</c:v>
                </c:pt>
                <c:pt idx="11">
                  <c:v>15</c:v>
                </c:pt>
                <c:pt idx="12">
                  <c:v>13.8</c:v>
                </c:pt>
                <c:pt idx="13">
                  <c:v>12.6</c:v>
                </c:pt>
                <c:pt idx="14">
                  <c:v>8</c:v>
                </c:pt>
                <c:pt idx="15">
                  <c:v>5.4</c:v>
                </c:pt>
                <c:pt idx="16">
                  <c:v>1.4</c:v>
                </c:pt>
                <c:pt idx="17">
                  <c:v>0.2</c:v>
                </c:pt>
                <c:pt idx="18">
                  <c:v>0</c:v>
                </c:pt>
                <c:pt idx="19">
                  <c:v>0</c:v>
                </c:pt>
              </c:numCache>
            </c:numRef>
          </c:val>
        </c:ser>
        <c:dLbls>
          <c:showLegendKey val="0"/>
          <c:showVal val="0"/>
          <c:showCatName val="0"/>
          <c:showSerName val="0"/>
          <c:showPercent val="0"/>
          <c:showBubbleSize val="0"/>
        </c:dLbls>
        <c:axId val="166158848"/>
        <c:axId val="159216704"/>
        <c:axId val="158329984"/>
      </c:area3DChart>
      <c:catAx>
        <c:axId val="166158848"/>
        <c:scaling>
          <c:orientation val="minMax"/>
        </c:scaling>
        <c:delete val="0"/>
        <c:axPos val="b"/>
        <c:majorTickMark val="out"/>
        <c:minorTickMark val="none"/>
        <c:tickLblPos val="nextTo"/>
        <c:crossAx val="159216704"/>
        <c:crosses val="autoZero"/>
        <c:auto val="1"/>
        <c:lblAlgn val="ctr"/>
        <c:lblOffset val="100"/>
        <c:noMultiLvlLbl val="0"/>
      </c:catAx>
      <c:valAx>
        <c:axId val="159216704"/>
        <c:scaling>
          <c:orientation val="minMax"/>
        </c:scaling>
        <c:delete val="0"/>
        <c:axPos val="l"/>
        <c:majorGridlines/>
        <c:numFmt formatCode="General" sourceLinked="1"/>
        <c:majorTickMark val="out"/>
        <c:minorTickMark val="none"/>
        <c:tickLblPos val="nextTo"/>
        <c:crossAx val="166158848"/>
        <c:crosses val="autoZero"/>
        <c:crossBetween val="midCat"/>
      </c:valAx>
      <c:serAx>
        <c:axId val="158329984"/>
        <c:scaling>
          <c:orientation val="minMax"/>
        </c:scaling>
        <c:delete val="1"/>
        <c:axPos val="b"/>
        <c:majorTickMark val="out"/>
        <c:minorTickMark val="none"/>
        <c:tickLblPos val="nextTo"/>
        <c:crossAx val="159216704"/>
        <c:crosses val="autoZero"/>
      </c:serAx>
    </c:plotArea>
    <c:legend>
      <c:legendPos val="r"/>
      <c:layout>
        <c:manualLayout>
          <c:xMode val="edge"/>
          <c:yMode val="edge"/>
          <c:x val="0.24750394789862887"/>
          <c:y val="0.12866980169145523"/>
          <c:w val="0.54408202099737535"/>
          <c:h val="0.13617855059784192"/>
        </c:manualLayout>
      </c:layout>
      <c:overlay val="0"/>
    </c:legend>
    <c:plotVisOnly val="1"/>
    <c:dispBlanksAs val="zero"/>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9175134228553"/>
          <c:h val="0.8418788276465442"/>
        </c:manualLayout>
      </c:layout>
      <c:area3DChart>
        <c:grouping val="standard"/>
        <c:varyColors val="0"/>
        <c:ser>
          <c:idx val="0"/>
          <c:order val="0"/>
          <c:tx>
            <c:strRef>
              <c:f>גיליון1!$J$4</c:f>
              <c:strCache>
                <c:ptCount val="1"/>
                <c:pt idx="0">
                  <c:v>10%</c:v>
                </c:pt>
              </c:strCache>
            </c:strRef>
          </c:tx>
          <c:val>
            <c:numRef>
              <c:f>גיליון1!$J$61:$J$80</c:f>
              <c:numCache>
                <c:formatCode>General</c:formatCode>
                <c:ptCount val="20"/>
                <c:pt idx="0">
                  <c:v>0</c:v>
                </c:pt>
                <c:pt idx="1">
                  <c:v>0</c:v>
                </c:pt>
                <c:pt idx="2">
                  <c:v>0</c:v>
                </c:pt>
                <c:pt idx="3">
                  <c:v>0</c:v>
                </c:pt>
                <c:pt idx="4">
                  <c:v>0</c:v>
                </c:pt>
                <c:pt idx="5">
                  <c:v>3</c:v>
                </c:pt>
                <c:pt idx="6">
                  <c:v>2</c:v>
                </c:pt>
                <c:pt idx="7">
                  <c:v>5</c:v>
                </c:pt>
                <c:pt idx="8">
                  <c:v>10</c:v>
                </c:pt>
                <c:pt idx="9">
                  <c:v>41</c:v>
                </c:pt>
                <c:pt idx="10">
                  <c:v>19</c:v>
                </c:pt>
                <c:pt idx="11">
                  <c:v>13</c:v>
                </c:pt>
                <c:pt idx="12">
                  <c:v>5</c:v>
                </c:pt>
                <c:pt idx="13">
                  <c:v>2</c:v>
                </c:pt>
                <c:pt idx="14">
                  <c:v>0</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גיליון1!$K$61:$K$80</c:f>
              <c:numCache>
                <c:formatCode>General</c:formatCode>
                <c:ptCount val="20"/>
                <c:pt idx="0">
                  <c:v>0</c:v>
                </c:pt>
                <c:pt idx="1">
                  <c:v>0</c:v>
                </c:pt>
                <c:pt idx="2">
                  <c:v>0</c:v>
                </c:pt>
                <c:pt idx="3">
                  <c:v>0</c:v>
                </c:pt>
                <c:pt idx="4">
                  <c:v>0</c:v>
                </c:pt>
                <c:pt idx="5">
                  <c:v>1</c:v>
                </c:pt>
                <c:pt idx="6">
                  <c:v>2</c:v>
                </c:pt>
                <c:pt idx="7">
                  <c:v>12</c:v>
                </c:pt>
                <c:pt idx="8">
                  <c:v>12</c:v>
                </c:pt>
                <c:pt idx="9">
                  <c:v>38</c:v>
                </c:pt>
                <c:pt idx="10">
                  <c:v>16</c:v>
                </c:pt>
                <c:pt idx="11">
                  <c:v>8</c:v>
                </c:pt>
                <c:pt idx="12">
                  <c:v>5</c:v>
                </c:pt>
                <c:pt idx="13">
                  <c:v>5</c:v>
                </c:pt>
                <c:pt idx="14">
                  <c:v>0</c:v>
                </c:pt>
                <c:pt idx="15">
                  <c:v>1</c:v>
                </c:pt>
                <c:pt idx="16">
                  <c:v>0</c:v>
                </c:pt>
                <c:pt idx="17">
                  <c:v>0</c:v>
                </c:pt>
                <c:pt idx="18">
                  <c:v>0</c:v>
                </c:pt>
                <c:pt idx="19">
                  <c:v>0</c:v>
                </c:pt>
              </c:numCache>
            </c:numRef>
          </c:val>
        </c:ser>
        <c:ser>
          <c:idx val="2"/>
          <c:order val="2"/>
          <c:tx>
            <c:strRef>
              <c:f>גיליון1!$L$4</c:f>
              <c:strCache>
                <c:ptCount val="1"/>
                <c:pt idx="0">
                  <c:v>1%</c:v>
                </c:pt>
              </c:strCache>
            </c:strRef>
          </c:tx>
          <c:val>
            <c:numRef>
              <c:f>גיליון1!$L$61:$L$80</c:f>
              <c:numCache>
                <c:formatCode>General</c:formatCode>
                <c:ptCount val="20"/>
                <c:pt idx="0">
                  <c:v>0</c:v>
                </c:pt>
                <c:pt idx="1">
                  <c:v>0</c:v>
                </c:pt>
                <c:pt idx="2">
                  <c:v>0</c:v>
                </c:pt>
                <c:pt idx="3">
                  <c:v>0</c:v>
                </c:pt>
                <c:pt idx="4">
                  <c:v>0</c:v>
                </c:pt>
                <c:pt idx="5">
                  <c:v>3</c:v>
                </c:pt>
                <c:pt idx="6">
                  <c:v>3</c:v>
                </c:pt>
                <c:pt idx="7">
                  <c:v>10</c:v>
                </c:pt>
                <c:pt idx="8">
                  <c:v>15</c:v>
                </c:pt>
                <c:pt idx="9">
                  <c:v>21</c:v>
                </c:pt>
                <c:pt idx="10">
                  <c:v>19</c:v>
                </c:pt>
                <c:pt idx="11">
                  <c:v>14</c:v>
                </c:pt>
                <c:pt idx="12">
                  <c:v>7</c:v>
                </c:pt>
                <c:pt idx="13">
                  <c:v>6</c:v>
                </c:pt>
                <c:pt idx="14">
                  <c:v>2</c:v>
                </c:pt>
                <c:pt idx="15">
                  <c:v>0</c:v>
                </c:pt>
                <c:pt idx="16">
                  <c:v>0</c:v>
                </c:pt>
                <c:pt idx="17">
                  <c:v>0</c:v>
                </c:pt>
                <c:pt idx="18">
                  <c:v>0</c:v>
                </c:pt>
                <c:pt idx="19">
                  <c:v>0</c:v>
                </c:pt>
              </c:numCache>
            </c:numRef>
          </c:val>
        </c:ser>
        <c:ser>
          <c:idx val="3"/>
          <c:order val="3"/>
          <c:tx>
            <c:strRef>
              <c:f>גיליון1!$M$4</c:f>
              <c:strCache>
                <c:ptCount val="1"/>
                <c:pt idx="0">
                  <c:v>0.50%</c:v>
                </c:pt>
              </c:strCache>
            </c:strRef>
          </c:tx>
          <c:val>
            <c:numRef>
              <c:f>גיליון1!$M$61:$M$80</c:f>
              <c:numCache>
                <c:formatCode>General</c:formatCode>
                <c:ptCount val="20"/>
                <c:pt idx="0">
                  <c:v>0</c:v>
                </c:pt>
                <c:pt idx="1">
                  <c:v>0</c:v>
                </c:pt>
                <c:pt idx="2">
                  <c:v>0</c:v>
                </c:pt>
                <c:pt idx="3">
                  <c:v>0</c:v>
                </c:pt>
                <c:pt idx="4">
                  <c:v>0.6</c:v>
                </c:pt>
                <c:pt idx="5">
                  <c:v>0.6</c:v>
                </c:pt>
                <c:pt idx="6">
                  <c:v>2.4</c:v>
                </c:pt>
                <c:pt idx="7">
                  <c:v>6.2</c:v>
                </c:pt>
                <c:pt idx="8">
                  <c:v>13</c:v>
                </c:pt>
                <c:pt idx="9">
                  <c:v>22.2</c:v>
                </c:pt>
                <c:pt idx="10">
                  <c:v>20</c:v>
                </c:pt>
                <c:pt idx="11">
                  <c:v>16.8</c:v>
                </c:pt>
                <c:pt idx="12">
                  <c:v>8.1999999999999993</c:v>
                </c:pt>
                <c:pt idx="13">
                  <c:v>4.2</c:v>
                </c:pt>
                <c:pt idx="14">
                  <c:v>2.8</c:v>
                </c:pt>
                <c:pt idx="15">
                  <c:v>2</c:v>
                </c:pt>
                <c:pt idx="16">
                  <c:v>0.8</c:v>
                </c:pt>
                <c:pt idx="17">
                  <c:v>0.2</c:v>
                </c:pt>
                <c:pt idx="18">
                  <c:v>0</c:v>
                </c:pt>
                <c:pt idx="19">
                  <c:v>0</c:v>
                </c:pt>
              </c:numCache>
            </c:numRef>
          </c:val>
        </c:ser>
        <c:ser>
          <c:idx val="4"/>
          <c:order val="4"/>
          <c:tx>
            <c:strRef>
              <c:f>גיליון1!$N$4</c:f>
              <c:strCache>
                <c:ptCount val="1"/>
                <c:pt idx="0">
                  <c:v>0.10%</c:v>
                </c:pt>
              </c:strCache>
            </c:strRef>
          </c:tx>
          <c:val>
            <c:numRef>
              <c:f>גיליון1!$N$61:$N$80</c:f>
              <c:numCache>
                <c:formatCode>General</c:formatCode>
                <c:ptCount val="20"/>
                <c:pt idx="0">
                  <c:v>0</c:v>
                </c:pt>
                <c:pt idx="1">
                  <c:v>0</c:v>
                </c:pt>
                <c:pt idx="2">
                  <c:v>0</c:v>
                </c:pt>
                <c:pt idx="3">
                  <c:v>0</c:v>
                </c:pt>
                <c:pt idx="4">
                  <c:v>0</c:v>
                </c:pt>
                <c:pt idx="5">
                  <c:v>0</c:v>
                </c:pt>
                <c:pt idx="6">
                  <c:v>0.4</c:v>
                </c:pt>
                <c:pt idx="7">
                  <c:v>1.2</c:v>
                </c:pt>
                <c:pt idx="8">
                  <c:v>5</c:v>
                </c:pt>
                <c:pt idx="9">
                  <c:v>7.6</c:v>
                </c:pt>
                <c:pt idx="10">
                  <c:v>17</c:v>
                </c:pt>
                <c:pt idx="11">
                  <c:v>16</c:v>
                </c:pt>
                <c:pt idx="12">
                  <c:v>15</c:v>
                </c:pt>
                <c:pt idx="13">
                  <c:v>14</c:v>
                </c:pt>
                <c:pt idx="14">
                  <c:v>8.4</c:v>
                </c:pt>
                <c:pt idx="15">
                  <c:v>7.6</c:v>
                </c:pt>
                <c:pt idx="16">
                  <c:v>4.4000000000000004</c:v>
                </c:pt>
                <c:pt idx="17">
                  <c:v>2.4</c:v>
                </c:pt>
                <c:pt idx="18">
                  <c:v>1</c:v>
                </c:pt>
                <c:pt idx="19">
                  <c:v>0</c:v>
                </c:pt>
              </c:numCache>
            </c:numRef>
          </c:val>
        </c:ser>
        <c:dLbls>
          <c:showLegendKey val="0"/>
          <c:showVal val="0"/>
          <c:showCatName val="0"/>
          <c:showSerName val="0"/>
          <c:showPercent val="0"/>
          <c:showBubbleSize val="0"/>
        </c:dLbls>
        <c:axId val="166317568"/>
        <c:axId val="159218432"/>
        <c:axId val="166096896"/>
      </c:area3DChart>
      <c:catAx>
        <c:axId val="166317568"/>
        <c:scaling>
          <c:orientation val="minMax"/>
        </c:scaling>
        <c:delete val="0"/>
        <c:axPos val="b"/>
        <c:majorTickMark val="out"/>
        <c:minorTickMark val="none"/>
        <c:tickLblPos val="nextTo"/>
        <c:crossAx val="159218432"/>
        <c:crosses val="autoZero"/>
        <c:auto val="1"/>
        <c:lblAlgn val="ctr"/>
        <c:lblOffset val="100"/>
        <c:noMultiLvlLbl val="0"/>
      </c:catAx>
      <c:valAx>
        <c:axId val="159218432"/>
        <c:scaling>
          <c:orientation val="minMax"/>
        </c:scaling>
        <c:delete val="0"/>
        <c:axPos val="l"/>
        <c:majorGridlines/>
        <c:numFmt formatCode="General" sourceLinked="1"/>
        <c:majorTickMark val="out"/>
        <c:minorTickMark val="none"/>
        <c:tickLblPos val="nextTo"/>
        <c:crossAx val="166317568"/>
        <c:crosses val="autoZero"/>
        <c:crossBetween val="midCat"/>
      </c:valAx>
      <c:serAx>
        <c:axId val="166096896"/>
        <c:scaling>
          <c:orientation val="minMax"/>
        </c:scaling>
        <c:delete val="1"/>
        <c:axPos val="b"/>
        <c:majorTickMark val="out"/>
        <c:minorTickMark val="none"/>
        <c:tickLblPos val="nextTo"/>
        <c:crossAx val="159218432"/>
        <c:crosses val="autoZero"/>
      </c:serAx>
    </c:plotArea>
    <c:legend>
      <c:legendPos val="r"/>
      <c:layout>
        <c:manualLayout>
          <c:xMode val="edge"/>
          <c:yMode val="edge"/>
          <c:x val="0.21984143060955555"/>
          <c:y val="0.17496609798775153"/>
          <c:w val="0.54408202099737535"/>
          <c:h val="0.13617855059784192"/>
        </c:manualLayout>
      </c:layout>
      <c:overlay val="0"/>
    </c:legend>
    <c:plotVisOnly val="1"/>
    <c:dispBlanksAs val="zero"/>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7790418313893337"/>
          <c:h val="0.8418788276465442"/>
        </c:manualLayout>
      </c:layout>
      <c:area3DChart>
        <c:grouping val="standard"/>
        <c:varyColors val="0"/>
        <c:ser>
          <c:idx val="0"/>
          <c:order val="0"/>
          <c:tx>
            <c:strRef>
              <c:f>גיליון1!$J$4</c:f>
              <c:strCache>
                <c:ptCount val="1"/>
                <c:pt idx="0">
                  <c:v>10%</c:v>
                </c:pt>
              </c:strCache>
            </c:strRef>
          </c:tx>
          <c:val>
            <c:numRef>
              <c:f>גיליון1!$J$86:$J$105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2</c:v>
                </c:pt>
                <c:pt idx="13">
                  <c:v>6</c:v>
                </c:pt>
                <c:pt idx="14">
                  <c:v>5</c:v>
                </c:pt>
                <c:pt idx="15">
                  <c:v>21</c:v>
                </c:pt>
                <c:pt idx="16">
                  <c:v>30</c:v>
                </c:pt>
                <c:pt idx="17">
                  <c:v>23</c:v>
                </c:pt>
                <c:pt idx="18">
                  <c:v>10</c:v>
                </c:pt>
                <c:pt idx="19">
                  <c:v>3</c:v>
                </c:pt>
              </c:numCache>
            </c:numRef>
          </c:val>
        </c:ser>
        <c:ser>
          <c:idx val="1"/>
          <c:order val="1"/>
          <c:tx>
            <c:strRef>
              <c:f>גיליון1!$K$4</c:f>
              <c:strCache>
                <c:ptCount val="1"/>
                <c:pt idx="0">
                  <c:v>5%</c:v>
                </c:pt>
              </c:strCache>
            </c:strRef>
          </c:tx>
          <c:val>
            <c:numRef>
              <c:f>גיליון1!$K$86:$K$105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1</c:v>
                </c:pt>
                <c:pt idx="12">
                  <c:v>2</c:v>
                </c:pt>
                <c:pt idx="13">
                  <c:v>5</c:v>
                </c:pt>
                <c:pt idx="14">
                  <c:v>14</c:v>
                </c:pt>
                <c:pt idx="15">
                  <c:v>20</c:v>
                </c:pt>
                <c:pt idx="16">
                  <c:v>19</c:v>
                </c:pt>
                <c:pt idx="17">
                  <c:v>24</c:v>
                </c:pt>
                <c:pt idx="18">
                  <c:v>14</c:v>
                </c:pt>
                <c:pt idx="19">
                  <c:v>1</c:v>
                </c:pt>
              </c:numCache>
            </c:numRef>
          </c:val>
        </c:ser>
        <c:ser>
          <c:idx val="2"/>
          <c:order val="2"/>
          <c:tx>
            <c:strRef>
              <c:f>גיליון1!$L$4</c:f>
              <c:strCache>
                <c:ptCount val="1"/>
                <c:pt idx="0">
                  <c:v>1%</c:v>
                </c:pt>
              </c:strCache>
            </c:strRef>
          </c:tx>
          <c:val>
            <c:numRef>
              <c:f>גיליון1!$L$86:$L$105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1</c:v>
                </c:pt>
                <c:pt idx="13">
                  <c:v>0</c:v>
                </c:pt>
                <c:pt idx="14">
                  <c:v>1</c:v>
                </c:pt>
                <c:pt idx="15">
                  <c:v>5</c:v>
                </c:pt>
                <c:pt idx="16">
                  <c:v>6</c:v>
                </c:pt>
                <c:pt idx="17">
                  <c:v>28</c:v>
                </c:pt>
                <c:pt idx="18">
                  <c:v>36</c:v>
                </c:pt>
                <c:pt idx="19">
                  <c:v>23</c:v>
                </c:pt>
              </c:numCache>
            </c:numRef>
          </c:val>
        </c:ser>
        <c:ser>
          <c:idx val="3"/>
          <c:order val="3"/>
          <c:tx>
            <c:strRef>
              <c:f>גיליון1!$M$4</c:f>
              <c:strCache>
                <c:ptCount val="1"/>
                <c:pt idx="0">
                  <c:v>0.50%</c:v>
                </c:pt>
              </c:strCache>
            </c:strRef>
          </c:tx>
          <c:val>
            <c:numRef>
              <c:f>גיליון1!$M$86:$M$105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0.2</c:v>
                </c:pt>
                <c:pt idx="16">
                  <c:v>1.4</c:v>
                </c:pt>
                <c:pt idx="17">
                  <c:v>6.8</c:v>
                </c:pt>
                <c:pt idx="18">
                  <c:v>25.4</c:v>
                </c:pt>
                <c:pt idx="19">
                  <c:v>66</c:v>
                </c:pt>
              </c:numCache>
            </c:numRef>
          </c:val>
        </c:ser>
        <c:ser>
          <c:idx val="4"/>
          <c:order val="4"/>
          <c:tx>
            <c:strRef>
              <c:f>גיליון1!$N$4</c:f>
              <c:strCache>
                <c:ptCount val="1"/>
                <c:pt idx="0">
                  <c:v>0.10%</c:v>
                </c:pt>
              </c:strCache>
            </c:strRef>
          </c:tx>
          <c:val>
            <c:numRef>
              <c:f>גיליון1!$N$86:$N$105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100</c:v>
                </c:pt>
              </c:numCache>
            </c:numRef>
          </c:val>
        </c:ser>
        <c:dLbls>
          <c:showLegendKey val="0"/>
          <c:showVal val="0"/>
          <c:showCatName val="0"/>
          <c:showSerName val="0"/>
          <c:showPercent val="0"/>
          <c:showBubbleSize val="0"/>
        </c:dLbls>
        <c:axId val="166315008"/>
        <c:axId val="166224448"/>
        <c:axId val="166097536"/>
      </c:area3DChart>
      <c:catAx>
        <c:axId val="166315008"/>
        <c:scaling>
          <c:orientation val="minMax"/>
        </c:scaling>
        <c:delete val="0"/>
        <c:axPos val="b"/>
        <c:majorTickMark val="out"/>
        <c:minorTickMark val="none"/>
        <c:tickLblPos val="nextTo"/>
        <c:crossAx val="166224448"/>
        <c:crosses val="autoZero"/>
        <c:auto val="1"/>
        <c:lblAlgn val="ctr"/>
        <c:lblOffset val="100"/>
        <c:noMultiLvlLbl val="0"/>
      </c:catAx>
      <c:valAx>
        <c:axId val="166224448"/>
        <c:scaling>
          <c:orientation val="minMax"/>
        </c:scaling>
        <c:delete val="0"/>
        <c:axPos val="l"/>
        <c:majorGridlines/>
        <c:numFmt formatCode="General" sourceLinked="1"/>
        <c:majorTickMark val="out"/>
        <c:minorTickMark val="none"/>
        <c:tickLblPos val="nextTo"/>
        <c:crossAx val="166315008"/>
        <c:crosses val="autoZero"/>
        <c:crossBetween val="midCat"/>
      </c:valAx>
      <c:serAx>
        <c:axId val="166097536"/>
        <c:scaling>
          <c:orientation val="minMax"/>
        </c:scaling>
        <c:delete val="1"/>
        <c:axPos val="b"/>
        <c:majorTickMark val="out"/>
        <c:minorTickMark val="none"/>
        <c:tickLblPos val="nextTo"/>
        <c:crossAx val="166224448"/>
        <c:crosses val="autoZero"/>
      </c:serAx>
    </c:plotArea>
    <c:legend>
      <c:legendPos val="r"/>
      <c:layout>
        <c:manualLayout>
          <c:xMode val="edge"/>
          <c:yMode val="edge"/>
          <c:x val="0.21154267542283356"/>
          <c:y val="0.20737350539515895"/>
          <c:w val="0.54408202099737535"/>
          <c:h val="0.13617855059784192"/>
        </c:manualLayout>
      </c:layout>
      <c:overlay val="0"/>
    </c:legend>
    <c:plotVisOnly val="1"/>
    <c:dispBlanksAs val="zero"/>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726968776205879"/>
          <c:h val="0.8418788276465442"/>
        </c:manualLayout>
      </c:layout>
      <c:area3DChart>
        <c:grouping val="standard"/>
        <c:varyColors val="0"/>
        <c:ser>
          <c:idx val="0"/>
          <c:order val="0"/>
          <c:tx>
            <c:strRef>
              <c:f>גיליון1!$J$4</c:f>
              <c:strCache>
                <c:ptCount val="1"/>
                <c:pt idx="0">
                  <c:v>10%</c:v>
                </c:pt>
              </c:strCache>
            </c:strRef>
          </c:tx>
          <c:val>
            <c:numRef>
              <c:f>גיליון1!$J$89:$J$108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1</c:v>
                </c:pt>
                <c:pt idx="13">
                  <c:v>1</c:v>
                </c:pt>
                <c:pt idx="14">
                  <c:v>5</c:v>
                </c:pt>
                <c:pt idx="15">
                  <c:v>12</c:v>
                </c:pt>
                <c:pt idx="16">
                  <c:v>21</c:v>
                </c:pt>
                <c:pt idx="17">
                  <c:v>25</c:v>
                </c:pt>
                <c:pt idx="18">
                  <c:v>23</c:v>
                </c:pt>
                <c:pt idx="19">
                  <c:v>10</c:v>
                </c:pt>
              </c:numCache>
            </c:numRef>
          </c:val>
        </c:ser>
        <c:ser>
          <c:idx val="1"/>
          <c:order val="1"/>
          <c:tx>
            <c:strRef>
              <c:f>גיליון1!$K$4</c:f>
              <c:strCache>
                <c:ptCount val="1"/>
                <c:pt idx="0">
                  <c:v>5%</c:v>
                </c:pt>
              </c:strCache>
            </c:strRef>
          </c:tx>
          <c:val>
            <c:numRef>
              <c:f>גיליון1!$K$89:$K$108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2</c:v>
                </c:pt>
                <c:pt idx="14">
                  <c:v>3</c:v>
                </c:pt>
                <c:pt idx="15">
                  <c:v>9</c:v>
                </c:pt>
                <c:pt idx="16">
                  <c:v>11</c:v>
                </c:pt>
                <c:pt idx="17">
                  <c:v>28</c:v>
                </c:pt>
                <c:pt idx="18">
                  <c:v>28</c:v>
                </c:pt>
                <c:pt idx="19">
                  <c:v>10</c:v>
                </c:pt>
              </c:numCache>
            </c:numRef>
          </c:val>
        </c:ser>
        <c:ser>
          <c:idx val="2"/>
          <c:order val="2"/>
          <c:tx>
            <c:strRef>
              <c:f>גיליון1!$L$4</c:f>
              <c:strCache>
                <c:ptCount val="1"/>
                <c:pt idx="0">
                  <c:v>1%</c:v>
                </c:pt>
              </c:strCache>
            </c:strRef>
          </c:tx>
          <c:val>
            <c:numRef>
              <c:f>גיליון1!$L$89:$L$108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c:v>
                </c:pt>
                <c:pt idx="15">
                  <c:v>4</c:v>
                </c:pt>
                <c:pt idx="16">
                  <c:v>12</c:v>
                </c:pt>
                <c:pt idx="17">
                  <c:v>21</c:v>
                </c:pt>
                <c:pt idx="18">
                  <c:v>31</c:v>
                </c:pt>
                <c:pt idx="19">
                  <c:v>22</c:v>
                </c:pt>
              </c:numCache>
            </c:numRef>
          </c:val>
        </c:ser>
        <c:ser>
          <c:idx val="3"/>
          <c:order val="3"/>
          <c:tx>
            <c:strRef>
              <c:f>גיליון1!$M$4</c:f>
              <c:strCache>
                <c:ptCount val="1"/>
                <c:pt idx="0">
                  <c:v>0.50%</c:v>
                </c:pt>
              </c:strCache>
            </c:strRef>
          </c:tx>
          <c:val>
            <c:numRef>
              <c:f>גיליון1!$M$89:$M$108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0.2</c:v>
                </c:pt>
                <c:pt idx="16">
                  <c:v>1.6</c:v>
                </c:pt>
                <c:pt idx="17">
                  <c:v>11</c:v>
                </c:pt>
                <c:pt idx="18">
                  <c:v>26.8</c:v>
                </c:pt>
                <c:pt idx="19">
                  <c:v>52.2</c:v>
                </c:pt>
              </c:numCache>
            </c:numRef>
          </c:val>
        </c:ser>
        <c:ser>
          <c:idx val="4"/>
          <c:order val="4"/>
          <c:tx>
            <c:strRef>
              <c:f>גיליון1!$N$4</c:f>
              <c:strCache>
                <c:ptCount val="1"/>
                <c:pt idx="0">
                  <c:v>0.10%</c:v>
                </c:pt>
              </c:strCache>
            </c:strRef>
          </c:tx>
          <c:val>
            <c:numRef>
              <c:f>גיליון1!$N$89:$N$108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93</c:v>
                </c:pt>
              </c:numCache>
            </c:numRef>
          </c:val>
        </c:ser>
        <c:dLbls>
          <c:showLegendKey val="0"/>
          <c:showVal val="0"/>
          <c:showCatName val="0"/>
          <c:showSerName val="0"/>
          <c:showPercent val="0"/>
          <c:showBubbleSize val="0"/>
        </c:dLbls>
        <c:axId val="166421504"/>
        <c:axId val="166226752"/>
        <c:axId val="157029632"/>
      </c:area3DChart>
      <c:catAx>
        <c:axId val="166421504"/>
        <c:scaling>
          <c:orientation val="minMax"/>
        </c:scaling>
        <c:delete val="0"/>
        <c:axPos val="b"/>
        <c:majorTickMark val="out"/>
        <c:minorTickMark val="none"/>
        <c:tickLblPos val="nextTo"/>
        <c:crossAx val="166226752"/>
        <c:crosses val="autoZero"/>
        <c:auto val="1"/>
        <c:lblAlgn val="ctr"/>
        <c:lblOffset val="100"/>
        <c:noMultiLvlLbl val="0"/>
      </c:catAx>
      <c:valAx>
        <c:axId val="166226752"/>
        <c:scaling>
          <c:orientation val="minMax"/>
        </c:scaling>
        <c:delete val="0"/>
        <c:axPos val="l"/>
        <c:majorGridlines/>
        <c:numFmt formatCode="General" sourceLinked="1"/>
        <c:majorTickMark val="out"/>
        <c:minorTickMark val="none"/>
        <c:tickLblPos val="nextTo"/>
        <c:crossAx val="166421504"/>
        <c:crosses val="autoZero"/>
        <c:crossBetween val="midCat"/>
      </c:valAx>
      <c:serAx>
        <c:axId val="157029632"/>
        <c:scaling>
          <c:orientation val="minMax"/>
        </c:scaling>
        <c:delete val="1"/>
        <c:axPos val="b"/>
        <c:majorTickMark val="out"/>
        <c:minorTickMark val="none"/>
        <c:tickLblPos val="nextTo"/>
        <c:crossAx val="166226752"/>
        <c:crosses val="autoZero"/>
      </c:serAx>
    </c:plotArea>
    <c:legend>
      <c:legendPos val="r"/>
      <c:layout>
        <c:manualLayout>
          <c:xMode val="edge"/>
          <c:yMode val="edge"/>
          <c:x val="0.23090643752518486"/>
          <c:y val="0.19811424613589973"/>
          <c:w val="0.54408202099737535"/>
          <c:h val="0.13617855059784192"/>
        </c:manualLayout>
      </c:layout>
      <c:overlay val="0"/>
    </c:legend>
    <c:plotVisOnly val="1"/>
    <c:dispBlanksAs val="zero"/>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9175134228553"/>
          <c:h val="0.8418788276465442"/>
        </c:manualLayout>
      </c:layout>
      <c:area3DChart>
        <c:grouping val="standard"/>
        <c:varyColors val="0"/>
        <c:ser>
          <c:idx val="0"/>
          <c:order val="0"/>
          <c:tx>
            <c:strRef>
              <c:f>גיליון1!$J$4</c:f>
              <c:strCache>
                <c:ptCount val="1"/>
                <c:pt idx="0">
                  <c:v>10%</c:v>
                </c:pt>
              </c:strCache>
            </c:strRef>
          </c:tx>
          <c:val>
            <c:numRef>
              <c:f>גיליון1!$J$61:$J$80</c:f>
              <c:numCache>
                <c:formatCode>General</c:formatCode>
                <c:ptCount val="20"/>
                <c:pt idx="0">
                  <c:v>0</c:v>
                </c:pt>
                <c:pt idx="1">
                  <c:v>0</c:v>
                </c:pt>
                <c:pt idx="2">
                  <c:v>0</c:v>
                </c:pt>
                <c:pt idx="3">
                  <c:v>0</c:v>
                </c:pt>
                <c:pt idx="4">
                  <c:v>1</c:v>
                </c:pt>
                <c:pt idx="5">
                  <c:v>1</c:v>
                </c:pt>
                <c:pt idx="6">
                  <c:v>3</c:v>
                </c:pt>
                <c:pt idx="7">
                  <c:v>8</c:v>
                </c:pt>
                <c:pt idx="8">
                  <c:v>20</c:v>
                </c:pt>
                <c:pt idx="9">
                  <c:v>29</c:v>
                </c:pt>
                <c:pt idx="10">
                  <c:v>26</c:v>
                </c:pt>
                <c:pt idx="11">
                  <c:v>6</c:v>
                </c:pt>
                <c:pt idx="12">
                  <c:v>2</c:v>
                </c:pt>
                <c:pt idx="13">
                  <c:v>2</c:v>
                </c:pt>
                <c:pt idx="14">
                  <c:v>0</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גיליון1!$K$61:$K$80</c:f>
              <c:numCache>
                <c:formatCode>General</c:formatCode>
                <c:ptCount val="20"/>
                <c:pt idx="0">
                  <c:v>0</c:v>
                </c:pt>
                <c:pt idx="1">
                  <c:v>0</c:v>
                </c:pt>
                <c:pt idx="2">
                  <c:v>0</c:v>
                </c:pt>
                <c:pt idx="3">
                  <c:v>0</c:v>
                </c:pt>
                <c:pt idx="4">
                  <c:v>0</c:v>
                </c:pt>
                <c:pt idx="5">
                  <c:v>6</c:v>
                </c:pt>
                <c:pt idx="6">
                  <c:v>5</c:v>
                </c:pt>
                <c:pt idx="7">
                  <c:v>18</c:v>
                </c:pt>
                <c:pt idx="8">
                  <c:v>11</c:v>
                </c:pt>
                <c:pt idx="9">
                  <c:v>22</c:v>
                </c:pt>
                <c:pt idx="10">
                  <c:v>14</c:v>
                </c:pt>
                <c:pt idx="11">
                  <c:v>12</c:v>
                </c:pt>
                <c:pt idx="12">
                  <c:v>2</c:v>
                </c:pt>
                <c:pt idx="13">
                  <c:v>0</c:v>
                </c:pt>
                <c:pt idx="14">
                  <c:v>1</c:v>
                </c:pt>
                <c:pt idx="15">
                  <c:v>0</c:v>
                </c:pt>
                <c:pt idx="16">
                  <c:v>0</c:v>
                </c:pt>
                <c:pt idx="17">
                  <c:v>0</c:v>
                </c:pt>
                <c:pt idx="18">
                  <c:v>0</c:v>
                </c:pt>
                <c:pt idx="19">
                  <c:v>0</c:v>
                </c:pt>
              </c:numCache>
            </c:numRef>
          </c:val>
        </c:ser>
        <c:ser>
          <c:idx val="2"/>
          <c:order val="2"/>
          <c:tx>
            <c:strRef>
              <c:f>גיליון1!$L$4</c:f>
              <c:strCache>
                <c:ptCount val="1"/>
                <c:pt idx="0">
                  <c:v>1%</c:v>
                </c:pt>
              </c:strCache>
            </c:strRef>
          </c:tx>
          <c:val>
            <c:numRef>
              <c:f>גיליון1!$L$61:$L$80</c:f>
              <c:numCache>
                <c:formatCode>General</c:formatCode>
                <c:ptCount val="20"/>
                <c:pt idx="0">
                  <c:v>0</c:v>
                </c:pt>
                <c:pt idx="1">
                  <c:v>0</c:v>
                </c:pt>
                <c:pt idx="2">
                  <c:v>0</c:v>
                </c:pt>
                <c:pt idx="3">
                  <c:v>0</c:v>
                </c:pt>
                <c:pt idx="4">
                  <c:v>1</c:v>
                </c:pt>
                <c:pt idx="5">
                  <c:v>1</c:v>
                </c:pt>
                <c:pt idx="6">
                  <c:v>7</c:v>
                </c:pt>
                <c:pt idx="7">
                  <c:v>9</c:v>
                </c:pt>
                <c:pt idx="8">
                  <c:v>17</c:v>
                </c:pt>
                <c:pt idx="9">
                  <c:v>22</c:v>
                </c:pt>
                <c:pt idx="10">
                  <c:v>13</c:v>
                </c:pt>
                <c:pt idx="11">
                  <c:v>10</c:v>
                </c:pt>
                <c:pt idx="12">
                  <c:v>7</c:v>
                </c:pt>
                <c:pt idx="13">
                  <c:v>3</c:v>
                </c:pt>
                <c:pt idx="14">
                  <c:v>1</c:v>
                </c:pt>
                <c:pt idx="15">
                  <c:v>0</c:v>
                </c:pt>
                <c:pt idx="16">
                  <c:v>0</c:v>
                </c:pt>
                <c:pt idx="17">
                  <c:v>0</c:v>
                </c:pt>
                <c:pt idx="18">
                  <c:v>0</c:v>
                </c:pt>
                <c:pt idx="19">
                  <c:v>0</c:v>
                </c:pt>
              </c:numCache>
            </c:numRef>
          </c:val>
        </c:ser>
        <c:ser>
          <c:idx val="3"/>
          <c:order val="3"/>
          <c:tx>
            <c:strRef>
              <c:f>גיליון1!$M$4</c:f>
              <c:strCache>
                <c:ptCount val="1"/>
                <c:pt idx="0">
                  <c:v>0.50%</c:v>
                </c:pt>
              </c:strCache>
            </c:strRef>
          </c:tx>
          <c:val>
            <c:numRef>
              <c:f>גיליון1!$M$61:$M$80</c:f>
              <c:numCache>
                <c:formatCode>General</c:formatCode>
                <c:ptCount val="20"/>
                <c:pt idx="0">
                  <c:v>0</c:v>
                </c:pt>
                <c:pt idx="1">
                  <c:v>0.2</c:v>
                </c:pt>
                <c:pt idx="2">
                  <c:v>0</c:v>
                </c:pt>
                <c:pt idx="3">
                  <c:v>0.2</c:v>
                </c:pt>
                <c:pt idx="4">
                  <c:v>0.4</c:v>
                </c:pt>
                <c:pt idx="5">
                  <c:v>1.8</c:v>
                </c:pt>
                <c:pt idx="6">
                  <c:v>5.6</c:v>
                </c:pt>
                <c:pt idx="7">
                  <c:v>9.8000000000000007</c:v>
                </c:pt>
                <c:pt idx="8">
                  <c:v>13.6</c:v>
                </c:pt>
                <c:pt idx="9">
                  <c:v>19.399999999999999</c:v>
                </c:pt>
                <c:pt idx="10">
                  <c:v>15.8</c:v>
                </c:pt>
                <c:pt idx="11">
                  <c:v>12.2</c:v>
                </c:pt>
                <c:pt idx="12">
                  <c:v>6.4</c:v>
                </c:pt>
                <c:pt idx="13">
                  <c:v>4.5999999999999996</c:v>
                </c:pt>
                <c:pt idx="14">
                  <c:v>1.4</c:v>
                </c:pt>
                <c:pt idx="15">
                  <c:v>0.4</c:v>
                </c:pt>
                <c:pt idx="16">
                  <c:v>0</c:v>
                </c:pt>
                <c:pt idx="17">
                  <c:v>0</c:v>
                </c:pt>
                <c:pt idx="18">
                  <c:v>0</c:v>
                </c:pt>
                <c:pt idx="19">
                  <c:v>0</c:v>
                </c:pt>
              </c:numCache>
            </c:numRef>
          </c:val>
        </c:ser>
        <c:ser>
          <c:idx val="4"/>
          <c:order val="4"/>
          <c:tx>
            <c:strRef>
              <c:f>גיליון1!$N$4</c:f>
              <c:strCache>
                <c:ptCount val="1"/>
                <c:pt idx="0">
                  <c:v>0.10%</c:v>
                </c:pt>
              </c:strCache>
            </c:strRef>
          </c:tx>
          <c:val>
            <c:numRef>
              <c:f>גיליון1!$N$61:$N$80</c:f>
              <c:numCache>
                <c:formatCode>General</c:formatCode>
                <c:ptCount val="20"/>
                <c:pt idx="0">
                  <c:v>0</c:v>
                </c:pt>
                <c:pt idx="1">
                  <c:v>0</c:v>
                </c:pt>
                <c:pt idx="2">
                  <c:v>0</c:v>
                </c:pt>
                <c:pt idx="3">
                  <c:v>0</c:v>
                </c:pt>
                <c:pt idx="4">
                  <c:v>0.2</c:v>
                </c:pt>
                <c:pt idx="5">
                  <c:v>1.2</c:v>
                </c:pt>
                <c:pt idx="6">
                  <c:v>2</c:v>
                </c:pt>
                <c:pt idx="7">
                  <c:v>3.6</c:v>
                </c:pt>
                <c:pt idx="8">
                  <c:v>9.1999999999999993</c:v>
                </c:pt>
                <c:pt idx="9">
                  <c:v>13.4</c:v>
                </c:pt>
                <c:pt idx="10">
                  <c:v>16.2</c:v>
                </c:pt>
                <c:pt idx="11">
                  <c:v>16.600000000000001</c:v>
                </c:pt>
                <c:pt idx="12">
                  <c:v>12</c:v>
                </c:pt>
                <c:pt idx="13">
                  <c:v>9.1999999999999993</c:v>
                </c:pt>
                <c:pt idx="14">
                  <c:v>5.2</c:v>
                </c:pt>
                <c:pt idx="15">
                  <c:v>2.8</c:v>
                </c:pt>
                <c:pt idx="16">
                  <c:v>1</c:v>
                </c:pt>
                <c:pt idx="17">
                  <c:v>0.2</c:v>
                </c:pt>
                <c:pt idx="18">
                  <c:v>0.2</c:v>
                </c:pt>
                <c:pt idx="19">
                  <c:v>0</c:v>
                </c:pt>
              </c:numCache>
            </c:numRef>
          </c:val>
        </c:ser>
        <c:dLbls>
          <c:showLegendKey val="0"/>
          <c:showVal val="0"/>
          <c:showCatName val="0"/>
          <c:showSerName val="0"/>
          <c:showPercent val="0"/>
          <c:showBubbleSize val="0"/>
        </c:dLbls>
        <c:axId val="166420480"/>
        <c:axId val="166228480"/>
        <c:axId val="166098816"/>
      </c:area3DChart>
      <c:catAx>
        <c:axId val="166420480"/>
        <c:scaling>
          <c:orientation val="minMax"/>
        </c:scaling>
        <c:delete val="0"/>
        <c:axPos val="b"/>
        <c:majorTickMark val="out"/>
        <c:minorTickMark val="none"/>
        <c:tickLblPos val="nextTo"/>
        <c:crossAx val="166228480"/>
        <c:crosses val="autoZero"/>
        <c:auto val="1"/>
        <c:lblAlgn val="ctr"/>
        <c:lblOffset val="100"/>
        <c:noMultiLvlLbl val="0"/>
      </c:catAx>
      <c:valAx>
        <c:axId val="166228480"/>
        <c:scaling>
          <c:orientation val="minMax"/>
        </c:scaling>
        <c:delete val="0"/>
        <c:axPos val="l"/>
        <c:majorGridlines/>
        <c:numFmt formatCode="General" sourceLinked="1"/>
        <c:majorTickMark val="out"/>
        <c:minorTickMark val="none"/>
        <c:tickLblPos val="nextTo"/>
        <c:crossAx val="166420480"/>
        <c:crosses val="autoZero"/>
        <c:crossBetween val="midCat"/>
      </c:valAx>
      <c:serAx>
        <c:axId val="166098816"/>
        <c:scaling>
          <c:orientation val="minMax"/>
        </c:scaling>
        <c:delete val="1"/>
        <c:axPos val="b"/>
        <c:majorTickMark val="out"/>
        <c:minorTickMark val="none"/>
        <c:tickLblPos val="nextTo"/>
        <c:crossAx val="166228480"/>
        <c:crosses val="autoZero"/>
      </c:serAx>
    </c:plotArea>
    <c:legend>
      <c:legendPos val="r"/>
      <c:layout>
        <c:manualLayout>
          <c:xMode val="edge"/>
          <c:yMode val="edge"/>
          <c:x val="0.23090643752518486"/>
          <c:y val="0.22126239428404787"/>
          <c:w val="0.54408202099737535"/>
          <c:h val="0.13617855059784192"/>
        </c:manualLayout>
      </c:layout>
      <c:overlay val="0"/>
    </c:legend>
    <c:plotVisOnly val="1"/>
    <c:dispBlanksAs val="zero"/>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54008342318206"/>
          <c:h val="0.8418788276465442"/>
        </c:manualLayout>
      </c:layout>
      <c:area3DChart>
        <c:grouping val="standard"/>
        <c:varyColors val="0"/>
        <c:ser>
          <c:idx val="0"/>
          <c:order val="0"/>
          <c:tx>
            <c:strRef>
              <c:f>גיליון1!$J$4</c:f>
              <c:strCache>
                <c:ptCount val="1"/>
                <c:pt idx="0">
                  <c:v>10%</c:v>
                </c:pt>
              </c:strCache>
            </c:strRef>
          </c:tx>
          <c:val>
            <c:numRef>
              <c:f>גיליון1!$J$31:$J$50</c:f>
              <c:numCache>
                <c:formatCode>General</c:formatCode>
                <c:ptCount val="20"/>
                <c:pt idx="0">
                  <c:v>0</c:v>
                </c:pt>
                <c:pt idx="1">
                  <c:v>0</c:v>
                </c:pt>
                <c:pt idx="2">
                  <c:v>0</c:v>
                </c:pt>
                <c:pt idx="3">
                  <c:v>0</c:v>
                </c:pt>
                <c:pt idx="4">
                  <c:v>0</c:v>
                </c:pt>
                <c:pt idx="5">
                  <c:v>0</c:v>
                </c:pt>
                <c:pt idx="6">
                  <c:v>0</c:v>
                </c:pt>
                <c:pt idx="7">
                  <c:v>5</c:v>
                </c:pt>
                <c:pt idx="8">
                  <c:v>14</c:v>
                </c:pt>
                <c:pt idx="9">
                  <c:v>62</c:v>
                </c:pt>
                <c:pt idx="10">
                  <c:v>6</c:v>
                </c:pt>
                <c:pt idx="11">
                  <c:v>5</c:v>
                </c:pt>
                <c:pt idx="12">
                  <c:v>3</c:v>
                </c:pt>
                <c:pt idx="13">
                  <c:v>2</c:v>
                </c:pt>
                <c:pt idx="14">
                  <c:v>1</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גיליון1!$K$31:$K$50</c:f>
              <c:numCache>
                <c:formatCode>General</c:formatCode>
                <c:ptCount val="20"/>
                <c:pt idx="0">
                  <c:v>0</c:v>
                </c:pt>
                <c:pt idx="1">
                  <c:v>0</c:v>
                </c:pt>
                <c:pt idx="2">
                  <c:v>0</c:v>
                </c:pt>
                <c:pt idx="3">
                  <c:v>0</c:v>
                </c:pt>
                <c:pt idx="4">
                  <c:v>0</c:v>
                </c:pt>
                <c:pt idx="5">
                  <c:v>1</c:v>
                </c:pt>
                <c:pt idx="6">
                  <c:v>4</c:v>
                </c:pt>
                <c:pt idx="7">
                  <c:v>9</c:v>
                </c:pt>
                <c:pt idx="8">
                  <c:v>13</c:v>
                </c:pt>
                <c:pt idx="9">
                  <c:v>37</c:v>
                </c:pt>
                <c:pt idx="10">
                  <c:v>17</c:v>
                </c:pt>
                <c:pt idx="11">
                  <c:v>6</c:v>
                </c:pt>
                <c:pt idx="12">
                  <c:v>3</c:v>
                </c:pt>
                <c:pt idx="13">
                  <c:v>1</c:v>
                </c:pt>
                <c:pt idx="14">
                  <c:v>0</c:v>
                </c:pt>
                <c:pt idx="15">
                  <c:v>0</c:v>
                </c:pt>
                <c:pt idx="16">
                  <c:v>0</c:v>
                </c:pt>
                <c:pt idx="17">
                  <c:v>0</c:v>
                </c:pt>
                <c:pt idx="18">
                  <c:v>0</c:v>
                </c:pt>
                <c:pt idx="19">
                  <c:v>0</c:v>
                </c:pt>
              </c:numCache>
            </c:numRef>
          </c:val>
        </c:ser>
        <c:ser>
          <c:idx val="2"/>
          <c:order val="2"/>
          <c:tx>
            <c:strRef>
              <c:f>גיליון1!$L$4</c:f>
              <c:strCache>
                <c:ptCount val="1"/>
                <c:pt idx="0">
                  <c:v>1%</c:v>
                </c:pt>
              </c:strCache>
            </c:strRef>
          </c:tx>
          <c:val>
            <c:numRef>
              <c:f>גיליון1!$L$31:$L$50</c:f>
              <c:numCache>
                <c:formatCode>General</c:formatCode>
                <c:ptCount val="20"/>
                <c:pt idx="0">
                  <c:v>0</c:v>
                </c:pt>
                <c:pt idx="1">
                  <c:v>0</c:v>
                </c:pt>
                <c:pt idx="2">
                  <c:v>0</c:v>
                </c:pt>
                <c:pt idx="3">
                  <c:v>0</c:v>
                </c:pt>
                <c:pt idx="4">
                  <c:v>1</c:v>
                </c:pt>
                <c:pt idx="5">
                  <c:v>0</c:v>
                </c:pt>
                <c:pt idx="6">
                  <c:v>1</c:v>
                </c:pt>
                <c:pt idx="7">
                  <c:v>12</c:v>
                </c:pt>
                <c:pt idx="8">
                  <c:v>15</c:v>
                </c:pt>
                <c:pt idx="9">
                  <c:v>24</c:v>
                </c:pt>
                <c:pt idx="10">
                  <c:v>22</c:v>
                </c:pt>
                <c:pt idx="11">
                  <c:v>9</c:v>
                </c:pt>
                <c:pt idx="12">
                  <c:v>5</c:v>
                </c:pt>
                <c:pt idx="13">
                  <c:v>1</c:v>
                </c:pt>
                <c:pt idx="14">
                  <c:v>0</c:v>
                </c:pt>
                <c:pt idx="15">
                  <c:v>0</c:v>
                </c:pt>
                <c:pt idx="16">
                  <c:v>1</c:v>
                </c:pt>
                <c:pt idx="17">
                  <c:v>0</c:v>
                </c:pt>
                <c:pt idx="18">
                  <c:v>0</c:v>
                </c:pt>
                <c:pt idx="19">
                  <c:v>0</c:v>
                </c:pt>
              </c:numCache>
            </c:numRef>
          </c:val>
        </c:ser>
        <c:ser>
          <c:idx val="3"/>
          <c:order val="3"/>
          <c:tx>
            <c:strRef>
              <c:f>גיליון1!$M$4</c:f>
              <c:strCache>
                <c:ptCount val="1"/>
                <c:pt idx="0">
                  <c:v>0.50%</c:v>
                </c:pt>
              </c:strCache>
            </c:strRef>
          </c:tx>
          <c:val>
            <c:numRef>
              <c:f>גיליון1!$M$31:$M$50</c:f>
              <c:numCache>
                <c:formatCode>General</c:formatCode>
                <c:ptCount val="20"/>
                <c:pt idx="0">
                  <c:v>0</c:v>
                </c:pt>
                <c:pt idx="1">
                  <c:v>0</c:v>
                </c:pt>
                <c:pt idx="2">
                  <c:v>0</c:v>
                </c:pt>
                <c:pt idx="3">
                  <c:v>0.6</c:v>
                </c:pt>
                <c:pt idx="4">
                  <c:v>0.8</c:v>
                </c:pt>
                <c:pt idx="5">
                  <c:v>2.6</c:v>
                </c:pt>
                <c:pt idx="6">
                  <c:v>5.8</c:v>
                </c:pt>
                <c:pt idx="7">
                  <c:v>9.6</c:v>
                </c:pt>
                <c:pt idx="8">
                  <c:v>12.2</c:v>
                </c:pt>
                <c:pt idx="9">
                  <c:v>21.2</c:v>
                </c:pt>
                <c:pt idx="10">
                  <c:v>16.8</c:v>
                </c:pt>
                <c:pt idx="11">
                  <c:v>10.199999999999999</c:v>
                </c:pt>
                <c:pt idx="12">
                  <c:v>7.8</c:v>
                </c:pt>
                <c:pt idx="13">
                  <c:v>3.6</c:v>
                </c:pt>
                <c:pt idx="14">
                  <c:v>0.4</c:v>
                </c:pt>
                <c:pt idx="15">
                  <c:v>0.2</c:v>
                </c:pt>
                <c:pt idx="16">
                  <c:v>0</c:v>
                </c:pt>
                <c:pt idx="17">
                  <c:v>0</c:v>
                </c:pt>
                <c:pt idx="18">
                  <c:v>0</c:v>
                </c:pt>
                <c:pt idx="19">
                  <c:v>0</c:v>
                </c:pt>
              </c:numCache>
            </c:numRef>
          </c:val>
        </c:ser>
        <c:ser>
          <c:idx val="4"/>
          <c:order val="4"/>
          <c:tx>
            <c:strRef>
              <c:f>גיליון1!$N$4</c:f>
              <c:strCache>
                <c:ptCount val="1"/>
                <c:pt idx="0">
                  <c:v>0.10%</c:v>
                </c:pt>
              </c:strCache>
            </c:strRef>
          </c:tx>
          <c:val>
            <c:numRef>
              <c:f>גיליון1!$N$31:$N$50</c:f>
              <c:numCache>
                <c:formatCode>General</c:formatCode>
                <c:ptCount val="20"/>
                <c:pt idx="0">
                  <c:v>0</c:v>
                </c:pt>
                <c:pt idx="1">
                  <c:v>0</c:v>
                </c:pt>
                <c:pt idx="2">
                  <c:v>0</c:v>
                </c:pt>
                <c:pt idx="3">
                  <c:v>0.2</c:v>
                </c:pt>
                <c:pt idx="4">
                  <c:v>0.4</c:v>
                </c:pt>
                <c:pt idx="5">
                  <c:v>1.4</c:v>
                </c:pt>
                <c:pt idx="6">
                  <c:v>1.8</c:v>
                </c:pt>
                <c:pt idx="7">
                  <c:v>6.4</c:v>
                </c:pt>
                <c:pt idx="8">
                  <c:v>12.2</c:v>
                </c:pt>
                <c:pt idx="9">
                  <c:v>16</c:v>
                </c:pt>
                <c:pt idx="10">
                  <c:v>16.2</c:v>
                </c:pt>
                <c:pt idx="11">
                  <c:v>17.399999999999999</c:v>
                </c:pt>
                <c:pt idx="12">
                  <c:v>9.6</c:v>
                </c:pt>
                <c:pt idx="13">
                  <c:v>6.4</c:v>
                </c:pt>
                <c:pt idx="14">
                  <c:v>3.2</c:v>
                </c:pt>
                <c:pt idx="15">
                  <c:v>1.6</c:v>
                </c:pt>
                <c:pt idx="16">
                  <c:v>0.2</c:v>
                </c:pt>
                <c:pt idx="17">
                  <c:v>0</c:v>
                </c:pt>
                <c:pt idx="18">
                  <c:v>0</c:v>
                </c:pt>
                <c:pt idx="19">
                  <c:v>0</c:v>
                </c:pt>
              </c:numCache>
            </c:numRef>
          </c:val>
        </c:ser>
        <c:dLbls>
          <c:showLegendKey val="0"/>
          <c:showVal val="0"/>
          <c:showCatName val="0"/>
          <c:showSerName val="0"/>
          <c:showPercent val="0"/>
          <c:showBubbleSize val="0"/>
        </c:dLbls>
        <c:axId val="166423552"/>
        <c:axId val="166230208"/>
        <c:axId val="166099456"/>
      </c:area3DChart>
      <c:catAx>
        <c:axId val="166423552"/>
        <c:scaling>
          <c:orientation val="minMax"/>
        </c:scaling>
        <c:delete val="0"/>
        <c:axPos val="b"/>
        <c:majorTickMark val="out"/>
        <c:minorTickMark val="none"/>
        <c:tickLblPos val="nextTo"/>
        <c:crossAx val="166230208"/>
        <c:crosses val="autoZero"/>
        <c:auto val="1"/>
        <c:lblAlgn val="ctr"/>
        <c:lblOffset val="100"/>
        <c:noMultiLvlLbl val="0"/>
      </c:catAx>
      <c:valAx>
        <c:axId val="166230208"/>
        <c:scaling>
          <c:orientation val="minMax"/>
        </c:scaling>
        <c:delete val="0"/>
        <c:axPos val="l"/>
        <c:majorGridlines/>
        <c:numFmt formatCode="General" sourceLinked="1"/>
        <c:majorTickMark val="out"/>
        <c:minorTickMark val="none"/>
        <c:tickLblPos val="nextTo"/>
        <c:crossAx val="166423552"/>
        <c:crosses val="autoZero"/>
        <c:crossBetween val="midCat"/>
      </c:valAx>
      <c:serAx>
        <c:axId val="166099456"/>
        <c:scaling>
          <c:orientation val="minMax"/>
        </c:scaling>
        <c:delete val="1"/>
        <c:axPos val="b"/>
        <c:majorTickMark val="out"/>
        <c:minorTickMark val="none"/>
        <c:tickLblPos val="nextTo"/>
        <c:crossAx val="166230208"/>
        <c:crosses val="autoZero"/>
      </c:serAx>
    </c:plotArea>
    <c:legend>
      <c:legendPos val="r"/>
      <c:layout>
        <c:manualLayout>
          <c:xMode val="edge"/>
          <c:yMode val="edge"/>
          <c:x val="0.22814018579627751"/>
          <c:y val="0.119410542432196"/>
          <c:w val="0.54408202099737535"/>
          <c:h val="0.13617855059784192"/>
        </c:manualLayout>
      </c:layout>
      <c:overlay val="0"/>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Noise Generator</a:t>
            </a:r>
          </a:p>
        </c:rich>
      </c:tx>
      <c:layout>
        <c:manualLayout>
          <c:xMode val="edge"/>
          <c:yMode val="edge"/>
          <c:x val="0.33634711286089236"/>
          <c:y val="9.2592592592592587E-3"/>
        </c:manualLayout>
      </c:layout>
      <c:overlay val="0"/>
    </c:title>
    <c:autoTitleDeleted val="0"/>
    <c:view3D>
      <c:rotX val="15"/>
      <c:rotY val="10"/>
      <c:depthPercent val="160"/>
      <c:rAngAx val="0"/>
      <c:perspective val="30"/>
    </c:view3D>
    <c:floor>
      <c:thickness val="0"/>
    </c:floor>
    <c:sideWall>
      <c:thickness val="0"/>
    </c:sideWall>
    <c:backWall>
      <c:thickness val="0"/>
    </c:backWall>
    <c:plotArea>
      <c:layout>
        <c:manualLayout>
          <c:layoutTarget val="inner"/>
          <c:xMode val="edge"/>
          <c:yMode val="edge"/>
          <c:x val="5.8099518810148729E-2"/>
          <c:y val="2.8520705745115216E-2"/>
          <c:w val="0.91115048118985131"/>
          <c:h val="0.87864756488772233"/>
        </c:manualLayout>
      </c:layout>
      <c:area3DChart>
        <c:grouping val="standard"/>
        <c:varyColors val="0"/>
        <c:ser>
          <c:idx val="1"/>
          <c:order val="0"/>
          <c:tx>
            <c:strRef>
              <c:f>sum!$C$2</c:f>
              <c:strCache>
                <c:ptCount val="1"/>
                <c:pt idx="0">
                  <c:v>0.01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sum!$C$3:$C$22</c:f>
              <c:numCache>
                <c:formatCode>General</c:formatCode>
                <c:ptCount val="20"/>
                <c:pt idx="0">
                  <c:v>0</c:v>
                </c:pt>
                <c:pt idx="1">
                  <c:v>0</c:v>
                </c:pt>
                <c:pt idx="2">
                  <c:v>0</c:v>
                </c:pt>
                <c:pt idx="3">
                  <c:v>0</c:v>
                </c:pt>
                <c:pt idx="4">
                  <c:v>0</c:v>
                </c:pt>
                <c:pt idx="5">
                  <c:v>0</c:v>
                </c:pt>
                <c:pt idx="6">
                  <c:v>2</c:v>
                </c:pt>
                <c:pt idx="7">
                  <c:v>9</c:v>
                </c:pt>
                <c:pt idx="8">
                  <c:v>14</c:v>
                </c:pt>
                <c:pt idx="9">
                  <c:v>17</c:v>
                </c:pt>
                <c:pt idx="10">
                  <c:v>20</c:v>
                </c:pt>
                <c:pt idx="11">
                  <c:v>12</c:v>
                </c:pt>
                <c:pt idx="12">
                  <c:v>14</c:v>
                </c:pt>
                <c:pt idx="13">
                  <c:v>7</c:v>
                </c:pt>
                <c:pt idx="14">
                  <c:v>4</c:v>
                </c:pt>
                <c:pt idx="15">
                  <c:v>1</c:v>
                </c:pt>
                <c:pt idx="16">
                  <c:v>0</c:v>
                </c:pt>
                <c:pt idx="17">
                  <c:v>0</c:v>
                </c:pt>
                <c:pt idx="18">
                  <c:v>0</c:v>
                </c:pt>
                <c:pt idx="19">
                  <c:v>0</c:v>
                </c:pt>
              </c:numCache>
            </c:numRef>
          </c:val>
        </c:ser>
        <c:ser>
          <c:idx val="3"/>
          <c:order val="1"/>
          <c:tx>
            <c:strRef>
              <c:f>sum!$E$2</c:f>
              <c:strCache>
                <c:ptCount val="1"/>
                <c:pt idx="0">
                  <c:v>0.03</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sum!$E$3:$E$22</c:f>
              <c:numCache>
                <c:formatCode>General</c:formatCode>
                <c:ptCount val="20"/>
                <c:pt idx="0">
                  <c:v>0</c:v>
                </c:pt>
                <c:pt idx="1">
                  <c:v>0</c:v>
                </c:pt>
                <c:pt idx="2">
                  <c:v>0</c:v>
                </c:pt>
                <c:pt idx="3">
                  <c:v>0</c:v>
                </c:pt>
                <c:pt idx="4">
                  <c:v>1</c:v>
                </c:pt>
                <c:pt idx="5">
                  <c:v>1</c:v>
                </c:pt>
                <c:pt idx="6">
                  <c:v>4</c:v>
                </c:pt>
                <c:pt idx="7">
                  <c:v>6</c:v>
                </c:pt>
                <c:pt idx="8">
                  <c:v>15</c:v>
                </c:pt>
                <c:pt idx="9">
                  <c:v>20</c:v>
                </c:pt>
                <c:pt idx="10">
                  <c:v>28</c:v>
                </c:pt>
                <c:pt idx="11">
                  <c:v>12</c:v>
                </c:pt>
                <c:pt idx="12">
                  <c:v>6</c:v>
                </c:pt>
                <c:pt idx="13">
                  <c:v>5</c:v>
                </c:pt>
                <c:pt idx="14">
                  <c:v>2</c:v>
                </c:pt>
                <c:pt idx="15">
                  <c:v>0</c:v>
                </c:pt>
                <c:pt idx="16">
                  <c:v>0</c:v>
                </c:pt>
                <c:pt idx="17">
                  <c:v>0</c:v>
                </c:pt>
                <c:pt idx="18">
                  <c:v>0</c:v>
                </c:pt>
                <c:pt idx="19">
                  <c:v>0</c:v>
                </c:pt>
              </c:numCache>
            </c:numRef>
          </c:val>
        </c:ser>
        <c:ser>
          <c:idx val="5"/>
          <c:order val="2"/>
          <c:tx>
            <c:strRef>
              <c:f>sum!$G$2</c:f>
              <c:strCache>
                <c:ptCount val="1"/>
                <c:pt idx="0">
                  <c:v>0.05</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sum!$G$3:$G$22</c:f>
              <c:numCache>
                <c:formatCode>General</c:formatCode>
                <c:ptCount val="20"/>
                <c:pt idx="0">
                  <c:v>0</c:v>
                </c:pt>
                <c:pt idx="1">
                  <c:v>0</c:v>
                </c:pt>
                <c:pt idx="2">
                  <c:v>1</c:v>
                </c:pt>
                <c:pt idx="3">
                  <c:v>0</c:v>
                </c:pt>
                <c:pt idx="4">
                  <c:v>1</c:v>
                </c:pt>
                <c:pt idx="5">
                  <c:v>4</c:v>
                </c:pt>
                <c:pt idx="6">
                  <c:v>4</c:v>
                </c:pt>
                <c:pt idx="7">
                  <c:v>9</c:v>
                </c:pt>
                <c:pt idx="8">
                  <c:v>20</c:v>
                </c:pt>
                <c:pt idx="9">
                  <c:v>15</c:v>
                </c:pt>
                <c:pt idx="10">
                  <c:v>19</c:v>
                </c:pt>
                <c:pt idx="11">
                  <c:v>18</c:v>
                </c:pt>
                <c:pt idx="12">
                  <c:v>4</c:v>
                </c:pt>
                <c:pt idx="13">
                  <c:v>3</c:v>
                </c:pt>
                <c:pt idx="14">
                  <c:v>1</c:v>
                </c:pt>
                <c:pt idx="15">
                  <c:v>1</c:v>
                </c:pt>
                <c:pt idx="16">
                  <c:v>0</c:v>
                </c:pt>
                <c:pt idx="17">
                  <c:v>0</c:v>
                </c:pt>
                <c:pt idx="18">
                  <c:v>0</c:v>
                </c:pt>
                <c:pt idx="19">
                  <c:v>0</c:v>
                </c:pt>
              </c:numCache>
            </c:numRef>
          </c:val>
        </c:ser>
        <c:ser>
          <c:idx val="7"/>
          <c:order val="3"/>
          <c:tx>
            <c:strRef>
              <c:f>sum!$I$2</c:f>
              <c:strCache>
                <c:ptCount val="1"/>
                <c:pt idx="0">
                  <c:v>0.07</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sum!$I$3:$I$22</c:f>
              <c:numCache>
                <c:formatCode>General</c:formatCode>
                <c:ptCount val="20"/>
                <c:pt idx="0">
                  <c:v>0</c:v>
                </c:pt>
                <c:pt idx="1">
                  <c:v>0</c:v>
                </c:pt>
                <c:pt idx="2">
                  <c:v>0</c:v>
                </c:pt>
                <c:pt idx="3">
                  <c:v>0</c:v>
                </c:pt>
                <c:pt idx="4">
                  <c:v>3</c:v>
                </c:pt>
                <c:pt idx="5">
                  <c:v>3</c:v>
                </c:pt>
                <c:pt idx="6">
                  <c:v>3</c:v>
                </c:pt>
                <c:pt idx="7">
                  <c:v>6</c:v>
                </c:pt>
                <c:pt idx="8">
                  <c:v>13</c:v>
                </c:pt>
                <c:pt idx="9">
                  <c:v>30</c:v>
                </c:pt>
                <c:pt idx="10">
                  <c:v>15</c:v>
                </c:pt>
                <c:pt idx="11">
                  <c:v>15</c:v>
                </c:pt>
                <c:pt idx="12">
                  <c:v>8</c:v>
                </c:pt>
                <c:pt idx="13">
                  <c:v>2</c:v>
                </c:pt>
                <c:pt idx="14">
                  <c:v>1</c:v>
                </c:pt>
                <c:pt idx="15">
                  <c:v>1</c:v>
                </c:pt>
                <c:pt idx="16">
                  <c:v>0</c:v>
                </c:pt>
                <c:pt idx="17">
                  <c:v>0</c:v>
                </c:pt>
                <c:pt idx="18">
                  <c:v>0</c:v>
                </c:pt>
                <c:pt idx="19">
                  <c:v>0</c:v>
                </c:pt>
              </c:numCache>
            </c:numRef>
          </c:val>
        </c:ser>
        <c:ser>
          <c:idx val="9"/>
          <c:order val="4"/>
          <c:tx>
            <c:strRef>
              <c:f>sum!$K$2</c:f>
              <c:strCache>
                <c:ptCount val="1"/>
                <c:pt idx="0">
                  <c:v>0.09</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sum!$K$3:$K$22</c:f>
              <c:numCache>
                <c:formatCode>General</c:formatCode>
                <c:ptCount val="20"/>
                <c:pt idx="0">
                  <c:v>0</c:v>
                </c:pt>
                <c:pt idx="1">
                  <c:v>0</c:v>
                </c:pt>
                <c:pt idx="2">
                  <c:v>1</c:v>
                </c:pt>
                <c:pt idx="3">
                  <c:v>0</c:v>
                </c:pt>
                <c:pt idx="4">
                  <c:v>0</c:v>
                </c:pt>
                <c:pt idx="5">
                  <c:v>4</c:v>
                </c:pt>
                <c:pt idx="6">
                  <c:v>7</c:v>
                </c:pt>
                <c:pt idx="7">
                  <c:v>8</c:v>
                </c:pt>
                <c:pt idx="8">
                  <c:v>19</c:v>
                </c:pt>
                <c:pt idx="9">
                  <c:v>21</c:v>
                </c:pt>
                <c:pt idx="10">
                  <c:v>21</c:v>
                </c:pt>
                <c:pt idx="11">
                  <c:v>12</c:v>
                </c:pt>
                <c:pt idx="12">
                  <c:v>4</c:v>
                </c:pt>
                <c:pt idx="13">
                  <c:v>3</c:v>
                </c:pt>
                <c:pt idx="14">
                  <c:v>0</c:v>
                </c:pt>
                <c:pt idx="15">
                  <c:v>0</c:v>
                </c:pt>
                <c:pt idx="16">
                  <c:v>0</c:v>
                </c:pt>
                <c:pt idx="17">
                  <c:v>0</c:v>
                </c:pt>
                <c:pt idx="18">
                  <c:v>0</c:v>
                </c:pt>
                <c:pt idx="19">
                  <c:v>0</c:v>
                </c:pt>
              </c:numCache>
            </c:numRef>
          </c:val>
        </c:ser>
        <c:ser>
          <c:idx val="10"/>
          <c:order val="5"/>
          <c:tx>
            <c:strRef>
              <c:f>sum!$L$2</c:f>
              <c:strCache>
                <c:ptCount val="1"/>
                <c:pt idx="0">
                  <c:v>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sum!$L$3:$L$22</c:f>
              <c:numCache>
                <c:formatCode>General</c:formatCode>
                <c:ptCount val="20"/>
                <c:pt idx="0">
                  <c:v>0</c:v>
                </c:pt>
                <c:pt idx="1">
                  <c:v>0</c:v>
                </c:pt>
                <c:pt idx="2">
                  <c:v>0</c:v>
                </c:pt>
                <c:pt idx="3">
                  <c:v>2</c:v>
                </c:pt>
                <c:pt idx="4">
                  <c:v>1</c:v>
                </c:pt>
                <c:pt idx="5">
                  <c:v>2</c:v>
                </c:pt>
                <c:pt idx="6">
                  <c:v>5</c:v>
                </c:pt>
                <c:pt idx="7">
                  <c:v>9</c:v>
                </c:pt>
                <c:pt idx="8">
                  <c:v>25</c:v>
                </c:pt>
                <c:pt idx="9">
                  <c:v>16</c:v>
                </c:pt>
                <c:pt idx="10">
                  <c:v>20</c:v>
                </c:pt>
                <c:pt idx="11">
                  <c:v>12</c:v>
                </c:pt>
                <c:pt idx="12">
                  <c:v>5</c:v>
                </c:pt>
                <c:pt idx="13">
                  <c:v>2</c:v>
                </c:pt>
                <c:pt idx="14">
                  <c:v>1</c:v>
                </c:pt>
                <c:pt idx="15">
                  <c:v>0</c:v>
                </c:pt>
                <c:pt idx="16">
                  <c:v>0</c:v>
                </c:pt>
                <c:pt idx="17">
                  <c:v>0</c:v>
                </c:pt>
                <c:pt idx="18">
                  <c:v>0</c:v>
                </c:pt>
                <c:pt idx="19">
                  <c:v>0</c:v>
                </c:pt>
              </c:numCache>
            </c:numRef>
          </c:val>
        </c:ser>
        <c:dLbls>
          <c:showLegendKey val="0"/>
          <c:showVal val="0"/>
          <c:showCatName val="0"/>
          <c:showSerName val="0"/>
          <c:showPercent val="0"/>
          <c:showBubbleSize val="0"/>
        </c:dLbls>
        <c:axId val="164106240"/>
        <c:axId val="104659712"/>
        <c:axId val="157031552"/>
      </c:area3DChart>
      <c:catAx>
        <c:axId val="164106240"/>
        <c:scaling>
          <c:orientation val="minMax"/>
        </c:scaling>
        <c:delete val="0"/>
        <c:axPos val="b"/>
        <c:title>
          <c:tx>
            <c:rich>
              <a:bodyPr/>
              <a:lstStyle/>
              <a:p>
                <a:pPr>
                  <a:defRPr/>
                </a:pPr>
                <a:r>
                  <a:rPr lang="en-US"/>
                  <a:t>Success From 20 Vectors</a:t>
                </a:r>
              </a:p>
            </c:rich>
          </c:tx>
          <c:layout>
            <c:manualLayout>
              <c:xMode val="edge"/>
              <c:yMode val="edge"/>
              <c:x val="0.33722790901137356"/>
              <c:y val="0.85585363019114358"/>
            </c:manualLayout>
          </c:layout>
          <c:overlay val="0"/>
        </c:title>
        <c:numFmt formatCode="0" sourceLinked="1"/>
        <c:majorTickMark val="none"/>
        <c:minorTickMark val="none"/>
        <c:tickLblPos val="nextTo"/>
        <c:crossAx val="104659712"/>
        <c:crosses val="autoZero"/>
        <c:auto val="1"/>
        <c:lblAlgn val="ctr"/>
        <c:lblOffset val="100"/>
        <c:noMultiLvlLbl val="0"/>
      </c:catAx>
      <c:valAx>
        <c:axId val="104659712"/>
        <c:scaling>
          <c:orientation val="minMax"/>
        </c:scaling>
        <c:delete val="0"/>
        <c:axPos val="l"/>
        <c:majorGridlines/>
        <c:numFmt formatCode="General" sourceLinked="1"/>
        <c:majorTickMark val="none"/>
        <c:minorTickMark val="none"/>
        <c:tickLblPos val="nextTo"/>
        <c:crossAx val="164106240"/>
        <c:crosses val="autoZero"/>
        <c:crossBetween val="midCat"/>
      </c:valAx>
      <c:serAx>
        <c:axId val="157031552"/>
        <c:scaling>
          <c:orientation val="minMax"/>
        </c:scaling>
        <c:delete val="1"/>
        <c:axPos val="b"/>
        <c:majorTickMark val="out"/>
        <c:minorTickMark val="none"/>
        <c:tickLblPos val="nextTo"/>
        <c:crossAx val="104659712"/>
        <c:crosses val="autoZero"/>
      </c:serAx>
    </c:plotArea>
    <c:legend>
      <c:legendPos val="t"/>
      <c:layout>
        <c:manualLayout>
          <c:xMode val="edge"/>
          <c:yMode val="edge"/>
          <c:x val="0.11014370078740159"/>
          <c:y val="0.11099555263925343"/>
          <c:w val="0.2241570428696413"/>
          <c:h val="0.3383468212306795"/>
        </c:manualLayout>
      </c:layout>
      <c:overlay val="0"/>
    </c:legend>
    <c:plotVisOnly val="1"/>
    <c:dispBlanksAs val="zero"/>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8929438799403171"/>
          <c:h val="0.8418788276465442"/>
        </c:manualLayout>
      </c:layout>
      <c:area3DChart>
        <c:grouping val="standard"/>
        <c:varyColors val="0"/>
        <c:ser>
          <c:idx val="0"/>
          <c:order val="0"/>
          <c:tx>
            <c:strRef>
              <c:f>גיליון1!$J$4</c:f>
              <c:strCache>
                <c:ptCount val="1"/>
                <c:pt idx="0">
                  <c:v>10%</c:v>
                </c:pt>
              </c:strCache>
            </c:strRef>
          </c:tx>
          <c:val>
            <c:numRef>
              <c:f>גיליון1!$J$5:$J$24</c:f>
              <c:numCache>
                <c:formatCode>General</c:formatCode>
                <c:ptCount val="20"/>
                <c:pt idx="0">
                  <c:v>0</c:v>
                </c:pt>
                <c:pt idx="1">
                  <c:v>0</c:v>
                </c:pt>
                <c:pt idx="2">
                  <c:v>0</c:v>
                </c:pt>
                <c:pt idx="3">
                  <c:v>0</c:v>
                </c:pt>
                <c:pt idx="4">
                  <c:v>2</c:v>
                </c:pt>
                <c:pt idx="5">
                  <c:v>0</c:v>
                </c:pt>
                <c:pt idx="6">
                  <c:v>4</c:v>
                </c:pt>
                <c:pt idx="7">
                  <c:v>14</c:v>
                </c:pt>
                <c:pt idx="8">
                  <c:v>20</c:v>
                </c:pt>
                <c:pt idx="9">
                  <c:v>19</c:v>
                </c:pt>
                <c:pt idx="10">
                  <c:v>17</c:v>
                </c:pt>
                <c:pt idx="11">
                  <c:v>13</c:v>
                </c:pt>
                <c:pt idx="12">
                  <c:v>1</c:v>
                </c:pt>
                <c:pt idx="13">
                  <c:v>6</c:v>
                </c:pt>
                <c:pt idx="14">
                  <c:v>1</c:v>
                </c:pt>
                <c:pt idx="15">
                  <c:v>1</c:v>
                </c:pt>
                <c:pt idx="16">
                  <c:v>0</c:v>
                </c:pt>
                <c:pt idx="17">
                  <c:v>0</c:v>
                </c:pt>
                <c:pt idx="18">
                  <c:v>0</c:v>
                </c:pt>
                <c:pt idx="19">
                  <c:v>0</c:v>
                </c:pt>
              </c:numCache>
            </c:numRef>
          </c:val>
        </c:ser>
        <c:ser>
          <c:idx val="1"/>
          <c:order val="1"/>
          <c:tx>
            <c:strRef>
              <c:f>גיליון1!$K$4</c:f>
              <c:strCache>
                <c:ptCount val="1"/>
                <c:pt idx="0">
                  <c:v>5%</c:v>
                </c:pt>
              </c:strCache>
            </c:strRef>
          </c:tx>
          <c:val>
            <c:numRef>
              <c:f>גיליון1!$K$5:$K$24</c:f>
              <c:numCache>
                <c:formatCode>General</c:formatCode>
                <c:ptCount val="20"/>
                <c:pt idx="0">
                  <c:v>0</c:v>
                </c:pt>
                <c:pt idx="1">
                  <c:v>0</c:v>
                </c:pt>
                <c:pt idx="2">
                  <c:v>0</c:v>
                </c:pt>
                <c:pt idx="3">
                  <c:v>0</c:v>
                </c:pt>
                <c:pt idx="4">
                  <c:v>0</c:v>
                </c:pt>
                <c:pt idx="5">
                  <c:v>1</c:v>
                </c:pt>
                <c:pt idx="6">
                  <c:v>7</c:v>
                </c:pt>
                <c:pt idx="7">
                  <c:v>12</c:v>
                </c:pt>
                <c:pt idx="8">
                  <c:v>18</c:v>
                </c:pt>
                <c:pt idx="9">
                  <c:v>14</c:v>
                </c:pt>
                <c:pt idx="10">
                  <c:v>21</c:v>
                </c:pt>
                <c:pt idx="11">
                  <c:v>9</c:v>
                </c:pt>
                <c:pt idx="12">
                  <c:v>6</c:v>
                </c:pt>
                <c:pt idx="13">
                  <c:v>2</c:v>
                </c:pt>
                <c:pt idx="14">
                  <c:v>1</c:v>
                </c:pt>
                <c:pt idx="15">
                  <c:v>0</c:v>
                </c:pt>
                <c:pt idx="16">
                  <c:v>0</c:v>
                </c:pt>
                <c:pt idx="17">
                  <c:v>0</c:v>
                </c:pt>
                <c:pt idx="18">
                  <c:v>0</c:v>
                </c:pt>
                <c:pt idx="19">
                  <c:v>0</c:v>
                </c:pt>
              </c:numCache>
            </c:numRef>
          </c:val>
        </c:ser>
        <c:ser>
          <c:idx val="2"/>
          <c:order val="2"/>
          <c:tx>
            <c:strRef>
              <c:f>גיליון1!$L$4</c:f>
              <c:strCache>
                <c:ptCount val="1"/>
                <c:pt idx="0">
                  <c:v>1%</c:v>
                </c:pt>
              </c:strCache>
            </c:strRef>
          </c:tx>
          <c:val>
            <c:numRef>
              <c:f>גיליון1!$L$5:$L$24</c:f>
              <c:numCache>
                <c:formatCode>General</c:formatCode>
                <c:ptCount val="20"/>
                <c:pt idx="0">
                  <c:v>0</c:v>
                </c:pt>
                <c:pt idx="1">
                  <c:v>0</c:v>
                </c:pt>
                <c:pt idx="2">
                  <c:v>0</c:v>
                </c:pt>
                <c:pt idx="3">
                  <c:v>0</c:v>
                </c:pt>
                <c:pt idx="4">
                  <c:v>0</c:v>
                </c:pt>
                <c:pt idx="5">
                  <c:v>2</c:v>
                </c:pt>
                <c:pt idx="6">
                  <c:v>4</c:v>
                </c:pt>
                <c:pt idx="7">
                  <c:v>11</c:v>
                </c:pt>
                <c:pt idx="8">
                  <c:v>11</c:v>
                </c:pt>
                <c:pt idx="9">
                  <c:v>14</c:v>
                </c:pt>
                <c:pt idx="10">
                  <c:v>16</c:v>
                </c:pt>
                <c:pt idx="11">
                  <c:v>12</c:v>
                </c:pt>
                <c:pt idx="12">
                  <c:v>13</c:v>
                </c:pt>
                <c:pt idx="13">
                  <c:v>7</c:v>
                </c:pt>
                <c:pt idx="14">
                  <c:v>1</c:v>
                </c:pt>
                <c:pt idx="15">
                  <c:v>0</c:v>
                </c:pt>
                <c:pt idx="16">
                  <c:v>0</c:v>
                </c:pt>
                <c:pt idx="17">
                  <c:v>0</c:v>
                </c:pt>
                <c:pt idx="18">
                  <c:v>0</c:v>
                </c:pt>
                <c:pt idx="19">
                  <c:v>0</c:v>
                </c:pt>
              </c:numCache>
            </c:numRef>
          </c:val>
        </c:ser>
        <c:ser>
          <c:idx val="3"/>
          <c:order val="3"/>
          <c:tx>
            <c:strRef>
              <c:f>גיליון1!$M$4</c:f>
              <c:strCache>
                <c:ptCount val="1"/>
                <c:pt idx="0">
                  <c:v>0.50%</c:v>
                </c:pt>
              </c:strCache>
            </c:strRef>
          </c:tx>
          <c:val>
            <c:numRef>
              <c:f>גיליון1!$M$5:$M$24</c:f>
              <c:numCache>
                <c:formatCode>General</c:formatCode>
                <c:ptCount val="20"/>
                <c:pt idx="0">
                  <c:v>0</c:v>
                </c:pt>
                <c:pt idx="1">
                  <c:v>0</c:v>
                </c:pt>
                <c:pt idx="2">
                  <c:v>0</c:v>
                </c:pt>
                <c:pt idx="3">
                  <c:v>0</c:v>
                </c:pt>
                <c:pt idx="4">
                  <c:v>0.2</c:v>
                </c:pt>
                <c:pt idx="5">
                  <c:v>0.4</c:v>
                </c:pt>
                <c:pt idx="6">
                  <c:v>3.4</c:v>
                </c:pt>
                <c:pt idx="7">
                  <c:v>2.6</c:v>
                </c:pt>
                <c:pt idx="8">
                  <c:v>8.8000000000000007</c:v>
                </c:pt>
                <c:pt idx="9">
                  <c:v>11.8</c:v>
                </c:pt>
                <c:pt idx="10">
                  <c:v>15.8</c:v>
                </c:pt>
                <c:pt idx="11">
                  <c:v>16</c:v>
                </c:pt>
                <c:pt idx="12">
                  <c:v>15.4</c:v>
                </c:pt>
                <c:pt idx="13">
                  <c:v>7.8</c:v>
                </c:pt>
                <c:pt idx="14">
                  <c:v>6.2</c:v>
                </c:pt>
                <c:pt idx="15">
                  <c:v>2.8</c:v>
                </c:pt>
                <c:pt idx="16">
                  <c:v>0.6</c:v>
                </c:pt>
                <c:pt idx="17">
                  <c:v>0</c:v>
                </c:pt>
                <c:pt idx="18">
                  <c:v>0</c:v>
                </c:pt>
                <c:pt idx="19">
                  <c:v>0</c:v>
                </c:pt>
              </c:numCache>
            </c:numRef>
          </c:val>
        </c:ser>
        <c:ser>
          <c:idx val="4"/>
          <c:order val="4"/>
          <c:tx>
            <c:strRef>
              <c:f>גיליון1!$N$4</c:f>
              <c:strCache>
                <c:ptCount val="1"/>
                <c:pt idx="0">
                  <c:v>0.10%</c:v>
                </c:pt>
              </c:strCache>
            </c:strRef>
          </c:tx>
          <c:val>
            <c:numRef>
              <c:f>גיליון1!$N$5:$N$24</c:f>
              <c:numCache>
                <c:formatCode>General</c:formatCode>
                <c:ptCount val="20"/>
                <c:pt idx="0">
                  <c:v>0</c:v>
                </c:pt>
                <c:pt idx="1">
                  <c:v>0</c:v>
                </c:pt>
                <c:pt idx="2">
                  <c:v>0</c:v>
                </c:pt>
                <c:pt idx="3">
                  <c:v>0</c:v>
                </c:pt>
                <c:pt idx="4">
                  <c:v>0</c:v>
                </c:pt>
                <c:pt idx="5">
                  <c:v>0</c:v>
                </c:pt>
                <c:pt idx="6">
                  <c:v>0.2</c:v>
                </c:pt>
                <c:pt idx="7">
                  <c:v>0</c:v>
                </c:pt>
                <c:pt idx="8">
                  <c:v>0.2</c:v>
                </c:pt>
                <c:pt idx="9">
                  <c:v>0.2</c:v>
                </c:pt>
                <c:pt idx="10">
                  <c:v>0.8</c:v>
                </c:pt>
                <c:pt idx="11">
                  <c:v>3.2</c:v>
                </c:pt>
                <c:pt idx="12">
                  <c:v>7</c:v>
                </c:pt>
                <c:pt idx="13">
                  <c:v>11</c:v>
                </c:pt>
                <c:pt idx="14">
                  <c:v>15.2</c:v>
                </c:pt>
                <c:pt idx="15">
                  <c:v>16.8</c:v>
                </c:pt>
                <c:pt idx="16">
                  <c:v>17</c:v>
                </c:pt>
                <c:pt idx="17">
                  <c:v>13</c:v>
                </c:pt>
                <c:pt idx="18">
                  <c:v>7</c:v>
                </c:pt>
                <c:pt idx="19">
                  <c:v>1.4</c:v>
                </c:pt>
              </c:numCache>
            </c:numRef>
          </c:val>
        </c:ser>
        <c:dLbls>
          <c:showLegendKey val="0"/>
          <c:showVal val="0"/>
          <c:showCatName val="0"/>
          <c:showSerName val="0"/>
          <c:showPercent val="0"/>
          <c:showBubbleSize val="0"/>
        </c:dLbls>
        <c:axId val="166423040"/>
        <c:axId val="166494208"/>
        <c:axId val="166100096"/>
      </c:area3DChart>
      <c:catAx>
        <c:axId val="166423040"/>
        <c:scaling>
          <c:orientation val="minMax"/>
        </c:scaling>
        <c:delete val="0"/>
        <c:axPos val="b"/>
        <c:majorTickMark val="out"/>
        <c:minorTickMark val="none"/>
        <c:tickLblPos val="nextTo"/>
        <c:crossAx val="166494208"/>
        <c:crosses val="autoZero"/>
        <c:auto val="1"/>
        <c:lblAlgn val="ctr"/>
        <c:lblOffset val="100"/>
        <c:noMultiLvlLbl val="0"/>
      </c:catAx>
      <c:valAx>
        <c:axId val="166494208"/>
        <c:scaling>
          <c:orientation val="minMax"/>
        </c:scaling>
        <c:delete val="0"/>
        <c:axPos val="l"/>
        <c:majorGridlines/>
        <c:numFmt formatCode="General" sourceLinked="1"/>
        <c:majorTickMark val="out"/>
        <c:minorTickMark val="none"/>
        <c:tickLblPos val="nextTo"/>
        <c:crossAx val="166423040"/>
        <c:crosses val="autoZero"/>
        <c:crossBetween val="midCat"/>
      </c:valAx>
      <c:serAx>
        <c:axId val="166100096"/>
        <c:scaling>
          <c:orientation val="minMax"/>
        </c:scaling>
        <c:delete val="1"/>
        <c:axPos val="b"/>
        <c:majorTickMark val="out"/>
        <c:minorTickMark val="none"/>
        <c:tickLblPos val="nextTo"/>
        <c:crossAx val="166494208"/>
        <c:crosses val="autoZero"/>
      </c:serAx>
    </c:plotArea>
    <c:legend>
      <c:legendPos val="r"/>
      <c:layout>
        <c:manualLayout>
          <c:xMode val="edge"/>
          <c:yMode val="edge"/>
          <c:x val="0.21949575805099053"/>
          <c:y val="0.15644757946923304"/>
          <c:w val="0.54408202099737535"/>
          <c:h val="0.13617855059784192"/>
        </c:manualLayout>
      </c:layout>
      <c:overlay val="0"/>
    </c:legend>
    <c:plotVisOnly val="1"/>
    <c:dispBlanksAs val="zero"/>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Liquid / Network Connectivity</a:t>
            </a:r>
          </a:p>
        </c:rich>
      </c:tx>
      <c:layout>
        <c:manualLayout>
          <c:xMode val="edge"/>
          <c:yMode val="edge"/>
          <c:x val="0.23076377952755905"/>
          <c:y val="2.7777777777777776E-2"/>
        </c:manualLayout>
      </c:layout>
      <c:overlay val="0"/>
    </c:title>
    <c:autoTitleDeleted val="0"/>
    <c:plotArea>
      <c:layout>
        <c:manualLayout>
          <c:layoutTarget val="inner"/>
          <c:xMode val="edge"/>
          <c:yMode val="edge"/>
          <c:x val="9.9366621301336888E-2"/>
          <c:y val="3.2766477107028284E-2"/>
          <c:w val="0.87007786171906809"/>
          <c:h val="0.86822306235032798"/>
        </c:manualLayout>
      </c:layout>
      <c:lineChart>
        <c:grouping val="standard"/>
        <c:varyColors val="0"/>
        <c:ser>
          <c:idx val="0"/>
          <c:order val="0"/>
          <c:tx>
            <c:strRef>
              <c:f>Sheet1!$A$4:$B$4</c:f>
              <c:strCache>
                <c:ptCount val="1"/>
                <c:pt idx="0">
                  <c:v>23660 Inputs</c:v>
                </c:pt>
              </c:strCache>
            </c:strRef>
          </c:tx>
          <c:marker>
            <c:symbol val="none"/>
          </c:marker>
          <c:val>
            <c:numRef>
              <c:f>Sheet1!$C$4:$IK$4</c:f>
              <c:numCache>
                <c:formatCode>General</c:formatCode>
                <c:ptCount val="243"/>
                <c:pt idx="0">
                  <c:v>242</c:v>
                </c:pt>
                <c:pt idx="1">
                  <c:v>242</c:v>
                </c:pt>
                <c:pt idx="2">
                  <c:v>242</c:v>
                </c:pt>
                <c:pt idx="3">
                  <c:v>242</c:v>
                </c:pt>
                <c:pt idx="4">
                  <c:v>242</c:v>
                </c:pt>
                <c:pt idx="5">
                  <c:v>242</c:v>
                </c:pt>
                <c:pt idx="6">
                  <c:v>242</c:v>
                </c:pt>
                <c:pt idx="7">
                  <c:v>242</c:v>
                </c:pt>
                <c:pt idx="8">
                  <c:v>242</c:v>
                </c:pt>
                <c:pt idx="9">
                  <c:v>242</c:v>
                </c:pt>
                <c:pt idx="10">
                  <c:v>242</c:v>
                </c:pt>
                <c:pt idx="11">
                  <c:v>242</c:v>
                </c:pt>
                <c:pt idx="12">
                  <c:v>242</c:v>
                </c:pt>
                <c:pt idx="13">
                  <c:v>242</c:v>
                </c:pt>
                <c:pt idx="14">
                  <c:v>241</c:v>
                </c:pt>
                <c:pt idx="15">
                  <c:v>240</c:v>
                </c:pt>
                <c:pt idx="16">
                  <c:v>239</c:v>
                </c:pt>
                <c:pt idx="17">
                  <c:v>238</c:v>
                </c:pt>
                <c:pt idx="18">
                  <c:v>237</c:v>
                </c:pt>
                <c:pt idx="19">
                  <c:v>237</c:v>
                </c:pt>
                <c:pt idx="20">
                  <c:v>237</c:v>
                </c:pt>
                <c:pt idx="21">
                  <c:v>235</c:v>
                </c:pt>
                <c:pt idx="22">
                  <c:v>234</c:v>
                </c:pt>
                <c:pt idx="23">
                  <c:v>233</c:v>
                </c:pt>
                <c:pt idx="24">
                  <c:v>232</c:v>
                </c:pt>
                <c:pt idx="25">
                  <c:v>230</c:v>
                </c:pt>
                <c:pt idx="26">
                  <c:v>229</c:v>
                </c:pt>
                <c:pt idx="27">
                  <c:v>229</c:v>
                </c:pt>
                <c:pt idx="28">
                  <c:v>227</c:v>
                </c:pt>
                <c:pt idx="29">
                  <c:v>224</c:v>
                </c:pt>
                <c:pt idx="30">
                  <c:v>225</c:v>
                </c:pt>
                <c:pt idx="31">
                  <c:v>223</c:v>
                </c:pt>
                <c:pt idx="32">
                  <c:v>219</c:v>
                </c:pt>
                <c:pt idx="33">
                  <c:v>222</c:v>
                </c:pt>
                <c:pt idx="34">
                  <c:v>224</c:v>
                </c:pt>
                <c:pt idx="35">
                  <c:v>218</c:v>
                </c:pt>
                <c:pt idx="36">
                  <c:v>216</c:v>
                </c:pt>
                <c:pt idx="37">
                  <c:v>213</c:v>
                </c:pt>
                <c:pt idx="38">
                  <c:v>211</c:v>
                </c:pt>
                <c:pt idx="39">
                  <c:v>209</c:v>
                </c:pt>
                <c:pt idx="40">
                  <c:v>209</c:v>
                </c:pt>
                <c:pt idx="41">
                  <c:v>201</c:v>
                </c:pt>
                <c:pt idx="42">
                  <c:v>197</c:v>
                </c:pt>
                <c:pt idx="43">
                  <c:v>199</c:v>
                </c:pt>
                <c:pt idx="44">
                  <c:v>192</c:v>
                </c:pt>
                <c:pt idx="45">
                  <c:v>189</c:v>
                </c:pt>
                <c:pt idx="46">
                  <c:v>184</c:v>
                </c:pt>
                <c:pt idx="47">
                  <c:v>186</c:v>
                </c:pt>
                <c:pt idx="48">
                  <c:v>185</c:v>
                </c:pt>
                <c:pt idx="49">
                  <c:v>168</c:v>
                </c:pt>
                <c:pt idx="50">
                  <c:v>171</c:v>
                </c:pt>
                <c:pt idx="51">
                  <c:v>169</c:v>
                </c:pt>
                <c:pt idx="52">
                  <c:v>163</c:v>
                </c:pt>
                <c:pt idx="53">
                  <c:v>157</c:v>
                </c:pt>
                <c:pt idx="54">
                  <c:v>153</c:v>
                </c:pt>
                <c:pt idx="55">
                  <c:v>154</c:v>
                </c:pt>
                <c:pt idx="56">
                  <c:v>145</c:v>
                </c:pt>
                <c:pt idx="57">
                  <c:v>137</c:v>
                </c:pt>
                <c:pt idx="58">
                  <c:v>133</c:v>
                </c:pt>
                <c:pt idx="59">
                  <c:v>131</c:v>
                </c:pt>
                <c:pt idx="60">
                  <c:v>122</c:v>
                </c:pt>
                <c:pt idx="61">
                  <c:v>119</c:v>
                </c:pt>
                <c:pt idx="62">
                  <c:v>107</c:v>
                </c:pt>
                <c:pt idx="63">
                  <c:v>106</c:v>
                </c:pt>
                <c:pt idx="64">
                  <c:v>94</c:v>
                </c:pt>
                <c:pt idx="65">
                  <c:v>89</c:v>
                </c:pt>
                <c:pt idx="66">
                  <c:v>83</c:v>
                </c:pt>
                <c:pt idx="67">
                  <c:v>78</c:v>
                </c:pt>
                <c:pt idx="68">
                  <c:v>71</c:v>
                </c:pt>
                <c:pt idx="69">
                  <c:v>60</c:v>
                </c:pt>
                <c:pt idx="70">
                  <c:v>59</c:v>
                </c:pt>
                <c:pt idx="71">
                  <c:v>54</c:v>
                </c:pt>
                <c:pt idx="72">
                  <c:v>51</c:v>
                </c:pt>
                <c:pt idx="73">
                  <c:v>51</c:v>
                </c:pt>
                <c:pt idx="74">
                  <c:v>50</c:v>
                </c:pt>
                <c:pt idx="75">
                  <c:v>51</c:v>
                </c:pt>
                <c:pt idx="76">
                  <c:v>52</c:v>
                </c:pt>
                <c:pt idx="77">
                  <c:v>53</c:v>
                </c:pt>
                <c:pt idx="78">
                  <c:v>56</c:v>
                </c:pt>
                <c:pt idx="79">
                  <c:v>51</c:v>
                </c:pt>
                <c:pt idx="80">
                  <c:v>45</c:v>
                </c:pt>
                <c:pt idx="81">
                  <c:v>46</c:v>
                </c:pt>
                <c:pt idx="82">
                  <c:v>56</c:v>
                </c:pt>
                <c:pt idx="83">
                  <c:v>50</c:v>
                </c:pt>
                <c:pt idx="84">
                  <c:v>52</c:v>
                </c:pt>
                <c:pt idx="85">
                  <c:v>50</c:v>
                </c:pt>
                <c:pt idx="86">
                  <c:v>58</c:v>
                </c:pt>
                <c:pt idx="87">
                  <c:v>51</c:v>
                </c:pt>
                <c:pt idx="88">
                  <c:v>49</c:v>
                </c:pt>
                <c:pt idx="89">
                  <c:v>53</c:v>
                </c:pt>
                <c:pt idx="90">
                  <c:v>54</c:v>
                </c:pt>
                <c:pt idx="91">
                  <c:v>51</c:v>
                </c:pt>
                <c:pt idx="92">
                  <c:v>50</c:v>
                </c:pt>
                <c:pt idx="93">
                  <c:v>49</c:v>
                </c:pt>
                <c:pt idx="94">
                  <c:v>54</c:v>
                </c:pt>
                <c:pt idx="95">
                  <c:v>48</c:v>
                </c:pt>
                <c:pt idx="96">
                  <c:v>48</c:v>
                </c:pt>
                <c:pt idx="97">
                  <c:v>55</c:v>
                </c:pt>
                <c:pt idx="98">
                  <c:v>47</c:v>
                </c:pt>
                <c:pt idx="99">
                  <c:v>54</c:v>
                </c:pt>
                <c:pt idx="100">
                  <c:v>45</c:v>
                </c:pt>
                <c:pt idx="101">
                  <c:v>50</c:v>
                </c:pt>
                <c:pt idx="102">
                  <c:v>54</c:v>
                </c:pt>
                <c:pt idx="103">
                  <c:v>54</c:v>
                </c:pt>
                <c:pt idx="104">
                  <c:v>53</c:v>
                </c:pt>
                <c:pt idx="105">
                  <c:v>53</c:v>
                </c:pt>
                <c:pt idx="106">
                  <c:v>52</c:v>
                </c:pt>
                <c:pt idx="107">
                  <c:v>54</c:v>
                </c:pt>
                <c:pt idx="108">
                  <c:v>50</c:v>
                </c:pt>
                <c:pt idx="109">
                  <c:v>55</c:v>
                </c:pt>
                <c:pt idx="110">
                  <c:v>53</c:v>
                </c:pt>
                <c:pt idx="111">
                  <c:v>51</c:v>
                </c:pt>
                <c:pt idx="112">
                  <c:v>57</c:v>
                </c:pt>
                <c:pt idx="113">
                  <c:v>52</c:v>
                </c:pt>
                <c:pt idx="114">
                  <c:v>51</c:v>
                </c:pt>
                <c:pt idx="115">
                  <c:v>51</c:v>
                </c:pt>
                <c:pt idx="116">
                  <c:v>49</c:v>
                </c:pt>
                <c:pt idx="117">
                  <c:v>52</c:v>
                </c:pt>
                <c:pt idx="118">
                  <c:v>54</c:v>
                </c:pt>
                <c:pt idx="119">
                  <c:v>52</c:v>
                </c:pt>
                <c:pt idx="120">
                  <c:v>52</c:v>
                </c:pt>
                <c:pt idx="121">
                  <c:v>51</c:v>
                </c:pt>
                <c:pt idx="122">
                  <c:v>47</c:v>
                </c:pt>
                <c:pt idx="123">
                  <c:v>46</c:v>
                </c:pt>
                <c:pt idx="124">
                  <c:v>55</c:v>
                </c:pt>
                <c:pt idx="125">
                  <c:v>51</c:v>
                </c:pt>
                <c:pt idx="126">
                  <c:v>53</c:v>
                </c:pt>
                <c:pt idx="127">
                  <c:v>49</c:v>
                </c:pt>
                <c:pt idx="128">
                  <c:v>61</c:v>
                </c:pt>
                <c:pt idx="129">
                  <c:v>47</c:v>
                </c:pt>
                <c:pt idx="130">
                  <c:v>47</c:v>
                </c:pt>
                <c:pt idx="131">
                  <c:v>45</c:v>
                </c:pt>
                <c:pt idx="132">
                  <c:v>51</c:v>
                </c:pt>
                <c:pt idx="133">
                  <c:v>55</c:v>
                </c:pt>
                <c:pt idx="134">
                  <c:v>52</c:v>
                </c:pt>
                <c:pt idx="135">
                  <c:v>53</c:v>
                </c:pt>
                <c:pt idx="136">
                  <c:v>49</c:v>
                </c:pt>
                <c:pt idx="137">
                  <c:v>46</c:v>
                </c:pt>
                <c:pt idx="138">
                  <c:v>52</c:v>
                </c:pt>
                <c:pt idx="139">
                  <c:v>53</c:v>
                </c:pt>
                <c:pt idx="140">
                  <c:v>49</c:v>
                </c:pt>
                <c:pt idx="141">
                  <c:v>52</c:v>
                </c:pt>
                <c:pt idx="142">
                  <c:v>48</c:v>
                </c:pt>
                <c:pt idx="143">
                  <c:v>50</c:v>
                </c:pt>
                <c:pt idx="144">
                  <c:v>47</c:v>
                </c:pt>
                <c:pt idx="145">
                  <c:v>49</c:v>
                </c:pt>
                <c:pt idx="146">
                  <c:v>57</c:v>
                </c:pt>
                <c:pt idx="147">
                  <c:v>48</c:v>
                </c:pt>
                <c:pt idx="148">
                  <c:v>52</c:v>
                </c:pt>
                <c:pt idx="149">
                  <c:v>54</c:v>
                </c:pt>
                <c:pt idx="150">
                  <c:v>51</c:v>
                </c:pt>
                <c:pt idx="151">
                  <c:v>50</c:v>
                </c:pt>
                <c:pt idx="152">
                  <c:v>53</c:v>
                </c:pt>
                <c:pt idx="153">
                  <c:v>49</c:v>
                </c:pt>
                <c:pt idx="154">
                  <c:v>57</c:v>
                </c:pt>
                <c:pt idx="155">
                  <c:v>49</c:v>
                </c:pt>
                <c:pt idx="156">
                  <c:v>54</c:v>
                </c:pt>
                <c:pt idx="157">
                  <c:v>58</c:v>
                </c:pt>
                <c:pt idx="158">
                  <c:v>51</c:v>
                </c:pt>
                <c:pt idx="159">
                  <c:v>51</c:v>
                </c:pt>
                <c:pt idx="160">
                  <c:v>55</c:v>
                </c:pt>
                <c:pt idx="161">
                  <c:v>42</c:v>
                </c:pt>
                <c:pt idx="162">
                  <c:v>52</c:v>
                </c:pt>
                <c:pt idx="163">
                  <c:v>47</c:v>
                </c:pt>
                <c:pt idx="164">
                  <c:v>52</c:v>
                </c:pt>
                <c:pt idx="165">
                  <c:v>50</c:v>
                </c:pt>
                <c:pt idx="166">
                  <c:v>50</c:v>
                </c:pt>
                <c:pt idx="167">
                  <c:v>47</c:v>
                </c:pt>
                <c:pt idx="168">
                  <c:v>51</c:v>
                </c:pt>
                <c:pt idx="169">
                  <c:v>50</c:v>
                </c:pt>
                <c:pt idx="170">
                  <c:v>55</c:v>
                </c:pt>
                <c:pt idx="171">
                  <c:v>42</c:v>
                </c:pt>
                <c:pt idx="172">
                  <c:v>55</c:v>
                </c:pt>
                <c:pt idx="173">
                  <c:v>47</c:v>
                </c:pt>
                <c:pt idx="174">
                  <c:v>57</c:v>
                </c:pt>
                <c:pt idx="175">
                  <c:v>54</c:v>
                </c:pt>
                <c:pt idx="176">
                  <c:v>63</c:v>
                </c:pt>
                <c:pt idx="177">
                  <c:v>59</c:v>
                </c:pt>
                <c:pt idx="178">
                  <c:v>61</c:v>
                </c:pt>
                <c:pt idx="179">
                  <c:v>55</c:v>
                </c:pt>
                <c:pt idx="180">
                  <c:v>63</c:v>
                </c:pt>
                <c:pt idx="181">
                  <c:v>62</c:v>
                </c:pt>
                <c:pt idx="182">
                  <c:v>61</c:v>
                </c:pt>
                <c:pt idx="183">
                  <c:v>61</c:v>
                </c:pt>
                <c:pt idx="184">
                  <c:v>69</c:v>
                </c:pt>
                <c:pt idx="185">
                  <c:v>70</c:v>
                </c:pt>
                <c:pt idx="186">
                  <c:v>66</c:v>
                </c:pt>
                <c:pt idx="187">
                  <c:v>65</c:v>
                </c:pt>
                <c:pt idx="188">
                  <c:v>69</c:v>
                </c:pt>
                <c:pt idx="189">
                  <c:v>66</c:v>
                </c:pt>
                <c:pt idx="190">
                  <c:v>65</c:v>
                </c:pt>
                <c:pt idx="191">
                  <c:v>68</c:v>
                </c:pt>
                <c:pt idx="192">
                  <c:v>65</c:v>
                </c:pt>
                <c:pt idx="193">
                  <c:v>70</c:v>
                </c:pt>
                <c:pt idx="194">
                  <c:v>65</c:v>
                </c:pt>
                <c:pt idx="195">
                  <c:v>66</c:v>
                </c:pt>
                <c:pt idx="196">
                  <c:v>67</c:v>
                </c:pt>
                <c:pt idx="197">
                  <c:v>66</c:v>
                </c:pt>
                <c:pt idx="198">
                  <c:v>68</c:v>
                </c:pt>
                <c:pt idx="199">
                  <c:v>69</c:v>
                </c:pt>
                <c:pt idx="200">
                  <c:v>65</c:v>
                </c:pt>
                <c:pt idx="201">
                  <c:v>68</c:v>
                </c:pt>
                <c:pt idx="202">
                  <c:v>66</c:v>
                </c:pt>
                <c:pt idx="203">
                  <c:v>68</c:v>
                </c:pt>
                <c:pt idx="204">
                  <c:v>70</c:v>
                </c:pt>
                <c:pt idx="205">
                  <c:v>68</c:v>
                </c:pt>
                <c:pt idx="206">
                  <c:v>65</c:v>
                </c:pt>
                <c:pt idx="207">
                  <c:v>68</c:v>
                </c:pt>
                <c:pt idx="208">
                  <c:v>70</c:v>
                </c:pt>
                <c:pt idx="209">
                  <c:v>70</c:v>
                </c:pt>
                <c:pt idx="210">
                  <c:v>70</c:v>
                </c:pt>
                <c:pt idx="211">
                  <c:v>70</c:v>
                </c:pt>
                <c:pt idx="212">
                  <c:v>72</c:v>
                </c:pt>
                <c:pt idx="213">
                  <c:v>68</c:v>
                </c:pt>
                <c:pt idx="214">
                  <c:v>70</c:v>
                </c:pt>
                <c:pt idx="215">
                  <c:v>67</c:v>
                </c:pt>
                <c:pt idx="216">
                  <c:v>66</c:v>
                </c:pt>
                <c:pt idx="217">
                  <c:v>70</c:v>
                </c:pt>
                <c:pt idx="218">
                  <c:v>70</c:v>
                </c:pt>
                <c:pt idx="219">
                  <c:v>72</c:v>
                </c:pt>
                <c:pt idx="220">
                  <c:v>70</c:v>
                </c:pt>
                <c:pt idx="221">
                  <c:v>72</c:v>
                </c:pt>
                <c:pt idx="222">
                  <c:v>69</c:v>
                </c:pt>
                <c:pt idx="223">
                  <c:v>71</c:v>
                </c:pt>
                <c:pt idx="224">
                  <c:v>71</c:v>
                </c:pt>
                <c:pt idx="225">
                  <c:v>69</c:v>
                </c:pt>
                <c:pt idx="226">
                  <c:v>71</c:v>
                </c:pt>
                <c:pt idx="227">
                  <c:v>69</c:v>
                </c:pt>
                <c:pt idx="228">
                  <c:v>75</c:v>
                </c:pt>
                <c:pt idx="229">
                  <c:v>69</c:v>
                </c:pt>
                <c:pt idx="230">
                  <c:v>71</c:v>
                </c:pt>
                <c:pt idx="231">
                  <c:v>72</c:v>
                </c:pt>
                <c:pt idx="232">
                  <c:v>64</c:v>
                </c:pt>
                <c:pt idx="233">
                  <c:v>71</c:v>
                </c:pt>
                <c:pt idx="234">
                  <c:v>72</c:v>
                </c:pt>
                <c:pt idx="235">
                  <c:v>69</c:v>
                </c:pt>
                <c:pt idx="236">
                  <c:v>70</c:v>
                </c:pt>
                <c:pt idx="237">
                  <c:v>71</c:v>
                </c:pt>
                <c:pt idx="238">
                  <c:v>74</c:v>
                </c:pt>
                <c:pt idx="239">
                  <c:v>70</c:v>
                </c:pt>
                <c:pt idx="240">
                  <c:v>72</c:v>
                </c:pt>
                <c:pt idx="241">
                  <c:v>73</c:v>
                </c:pt>
                <c:pt idx="242">
                  <c:v>71</c:v>
                </c:pt>
              </c:numCache>
            </c:numRef>
          </c:val>
          <c:smooth val="0"/>
        </c:ser>
        <c:ser>
          <c:idx val="1"/>
          <c:order val="1"/>
          <c:tx>
            <c:strRef>
              <c:f>Sheet1!$A$5:$B$5</c:f>
              <c:strCache>
                <c:ptCount val="1"/>
                <c:pt idx="0">
                  <c:v>23660 Outputs</c:v>
                </c:pt>
              </c:strCache>
            </c:strRef>
          </c:tx>
          <c:marker>
            <c:symbol val="none"/>
          </c:marker>
          <c:val>
            <c:numRef>
              <c:f>Sheet1!$C$5:$IK$5</c:f>
              <c:numCache>
                <c:formatCode>General</c:formatCode>
                <c:ptCount val="243"/>
                <c:pt idx="0">
                  <c:v>242</c:v>
                </c:pt>
                <c:pt idx="1">
                  <c:v>242</c:v>
                </c:pt>
                <c:pt idx="2">
                  <c:v>242</c:v>
                </c:pt>
                <c:pt idx="3">
                  <c:v>242</c:v>
                </c:pt>
                <c:pt idx="4">
                  <c:v>242</c:v>
                </c:pt>
                <c:pt idx="5">
                  <c:v>242</c:v>
                </c:pt>
                <c:pt idx="6">
                  <c:v>242</c:v>
                </c:pt>
                <c:pt idx="7">
                  <c:v>242</c:v>
                </c:pt>
                <c:pt idx="8">
                  <c:v>242</c:v>
                </c:pt>
                <c:pt idx="9">
                  <c:v>242</c:v>
                </c:pt>
                <c:pt idx="10">
                  <c:v>242</c:v>
                </c:pt>
                <c:pt idx="11">
                  <c:v>242</c:v>
                </c:pt>
                <c:pt idx="12">
                  <c:v>242</c:v>
                </c:pt>
                <c:pt idx="13">
                  <c:v>242</c:v>
                </c:pt>
                <c:pt idx="14">
                  <c:v>241</c:v>
                </c:pt>
                <c:pt idx="15">
                  <c:v>240</c:v>
                </c:pt>
                <c:pt idx="16">
                  <c:v>239</c:v>
                </c:pt>
                <c:pt idx="17">
                  <c:v>238</c:v>
                </c:pt>
                <c:pt idx="18">
                  <c:v>237</c:v>
                </c:pt>
                <c:pt idx="19">
                  <c:v>237</c:v>
                </c:pt>
                <c:pt idx="20">
                  <c:v>237</c:v>
                </c:pt>
                <c:pt idx="21">
                  <c:v>235</c:v>
                </c:pt>
                <c:pt idx="22">
                  <c:v>234</c:v>
                </c:pt>
                <c:pt idx="23">
                  <c:v>233</c:v>
                </c:pt>
                <c:pt idx="24">
                  <c:v>232</c:v>
                </c:pt>
                <c:pt idx="25">
                  <c:v>230</c:v>
                </c:pt>
                <c:pt idx="26">
                  <c:v>229</c:v>
                </c:pt>
                <c:pt idx="27">
                  <c:v>229</c:v>
                </c:pt>
                <c:pt idx="28">
                  <c:v>227</c:v>
                </c:pt>
                <c:pt idx="29">
                  <c:v>224</c:v>
                </c:pt>
                <c:pt idx="30">
                  <c:v>225</c:v>
                </c:pt>
                <c:pt idx="31">
                  <c:v>223</c:v>
                </c:pt>
                <c:pt idx="32">
                  <c:v>219</c:v>
                </c:pt>
                <c:pt idx="33">
                  <c:v>222</c:v>
                </c:pt>
                <c:pt idx="34">
                  <c:v>224</c:v>
                </c:pt>
                <c:pt idx="35">
                  <c:v>218</c:v>
                </c:pt>
                <c:pt idx="36">
                  <c:v>216</c:v>
                </c:pt>
                <c:pt idx="37">
                  <c:v>213</c:v>
                </c:pt>
                <c:pt idx="38">
                  <c:v>211</c:v>
                </c:pt>
                <c:pt idx="39">
                  <c:v>209</c:v>
                </c:pt>
                <c:pt idx="40">
                  <c:v>209</c:v>
                </c:pt>
                <c:pt idx="41">
                  <c:v>201</c:v>
                </c:pt>
                <c:pt idx="42">
                  <c:v>197</c:v>
                </c:pt>
                <c:pt idx="43">
                  <c:v>199</c:v>
                </c:pt>
                <c:pt idx="44">
                  <c:v>192</c:v>
                </c:pt>
                <c:pt idx="45">
                  <c:v>189</c:v>
                </c:pt>
                <c:pt idx="46">
                  <c:v>184</c:v>
                </c:pt>
                <c:pt idx="47">
                  <c:v>186</c:v>
                </c:pt>
                <c:pt idx="48">
                  <c:v>185</c:v>
                </c:pt>
                <c:pt idx="49">
                  <c:v>168</c:v>
                </c:pt>
                <c:pt idx="50">
                  <c:v>171</c:v>
                </c:pt>
                <c:pt idx="51">
                  <c:v>169</c:v>
                </c:pt>
                <c:pt idx="52">
                  <c:v>163</c:v>
                </c:pt>
                <c:pt idx="53">
                  <c:v>157</c:v>
                </c:pt>
                <c:pt idx="54">
                  <c:v>153</c:v>
                </c:pt>
                <c:pt idx="55">
                  <c:v>154</c:v>
                </c:pt>
                <c:pt idx="56">
                  <c:v>145</c:v>
                </c:pt>
                <c:pt idx="57">
                  <c:v>137</c:v>
                </c:pt>
                <c:pt idx="58">
                  <c:v>133</c:v>
                </c:pt>
                <c:pt idx="59">
                  <c:v>131</c:v>
                </c:pt>
                <c:pt idx="60">
                  <c:v>122</c:v>
                </c:pt>
                <c:pt idx="61">
                  <c:v>119</c:v>
                </c:pt>
                <c:pt idx="62">
                  <c:v>107</c:v>
                </c:pt>
                <c:pt idx="63">
                  <c:v>106</c:v>
                </c:pt>
                <c:pt idx="64">
                  <c:v>94</c:v>
                </c:pt>
                <c:pt idx="65">
                  <c:v>89</c:v>
                </c:pt>
                <c:pt idx="66">
                  <c:v>83</c:v>
                </c:pt>
                <c:pt idx="67">
                  <c:v>78</c:v>
                </c:pt>
                <c:pt idx="68">
                  <c:v>71</c:v>
                </c:pt>
                <c:pt idx="69">
                  <c:v>60</c:v>
                </c:pt>
                <c:pt idx="70">
                  <c:v>59</c:v>
                </c:pt>
                <c:pt idx="71">
                  <c:v>54</c:v>
                </c:pt>
                <c:pt idx="72">
                  <c:v>51</c:v>
                </c:pt>
                <c:pt idx="73">
                  <c:v>51</c:v>
                </c:pt>
                <c:pt idx="74">
                  <c:v>50</c:v>
                </c:pt>
                <c:pt idx="75">
                  <c:v>51</c:v>
                </c:pt>
                <c:pt idx="76">
                  <c:v>52</c:v>
                </c:pt>
                <c:pt idx="77">
                  <c:v>53</c:v>
                </c:pt>
                <c:pt idx="78">
                  <c:v>56</c:v>
                </c:pt>
                <c:pt idx="79">
                  <c:v>51</c:v>
                </c:pt>
                <c:pt idx="80">
                  <c:v>45</c:v>
                </c:pt>
                <c:pt idx="81">
                  <c:v>46</c:v>
                </c:pt>
                <c:pt idx="82">
                  <c:v>56</c:v>
                </c:pt>
                <c:pt idx="83">
                  <c:v>50</c:v>
                </c:pt>
                <c:pt idx="84">
                  <c:v>52</c:v>
                </c:pt>
                <c:pt idx="85">
                  <c:v>50</c:v>
                </c:pt>
                <c:pt idx="86">
                  <c:v>58</c:v>
                </c:pt>
                <c:pt idx="87">
                  <c:v>51</c:v>
                </c:pt>
                <c:pt idx="88">
                  <c:v>49</c:v>
                </c:pt>
                <c:pt idx="89">
                  <c:v>53</c:v>
                </c:pt>
                <c:pt idx="90">
                  <c:v>54</c:v>
                </c:pt>
                <c:pt idx="91">
                  <c:v>51</c:v>
                </c:pt>
                <c:pt idx="92">
                  <c:v>50</c:v>
                </c:pt>
                <c:pt idx="93">
                  <c:v>49</c:v>
                </c:pt>
                <c:pt idx="94">
                  <c:v>54</c:v>
                </c:pt>
                <c:pt idx="95">
                  <c:v>48</c:v>
                </c:pt>
                <c:pt idx="96">
                  <c:v>48</c:v>
                </c:pt>
                <c:pt idx="97">
                  <c:v>55</c:v>
                </c:pt>
                <c:pt idx="98">
                  <c:v>47</c:v>
                </c:pt>
                <c:pt idx="99">
                  <c:v>54</c:v>
                </c:pt>
                <c:pt idx="100">
                  <c:v>45</c:v>
                </c:pt>
                <c:pt idx="101">
                  <c:v>50</c:v>
                </c:pt>
                <c:pt idx="102">
                  <c:v>54</c:v>
                </c:pt>
                <c:pt idx="103">
                  <c:v>54</c:v>
                </c:pt>
                <c:pt idx="104">
                  <c:v>53</c:v>
                </c:pt>
                <c:pt idx="105">
                  <c:v>53</c:v>
                </c:pt>
                <c:pt idx="106">
                  <c:v>52</c:v>
                </c:pt>
                <c:pt idx="107">
                  <c:v>54</c:v>
                </c:pt>
                <c:pt idx="108">
                  <c:v>50</c:v>
                </c:pt>
                <c:pt idx="109">
                  <c:v>55</c:v>
                </c:pt>
                <c:pt idx="110">
                  <c:v>53</c:v>
                </c:pt>
                <c:pt idx="111">
                  <c:v>51</c:v>
                </c:pt>
                <c:pt idx="112">
                  <c:v>57</c:v>
                </c:pt>
                <c:pt idx="113">
                  <c:v>52</c:v>
                </c:pt>
                <c:pt idx="114">
                  <c:v>51</c:v>
                </c:pt>
                <c:pt idx="115">
                  <c:v>51</c:v>
                </c:pt>
                <c:pt idx="116">
                  <c:v>49</c:v>
                </c:pt>
                <c:pt idx="117">
                  <c:v>52</c:v>
                </c:pt>
                <c:pt idx="118">
                  <c:v>54</c:v>
                </c:pt>
                <c:pt idx="119">
                  <c:v>52</c:v>
                </c:pt>
                <c:pt idx="120">
                  <c:v>52</c:v>
                </c:pt>
                <c:pt idx="121">
                  <c:v>51</c:v>
                </c:pt>
                <c:pt idx="122">
                  <c:v>47</c:v>
                </c:pt>
                <c:pt idx="123">
                  <c:v>46</c:v>
                </c:pt>
                <c:pt idx="124">
                  <c:v>55</c:v>
                </c:pt>
                <c:pt idx="125">
                  <c:v>51</c:v>
                </c:pt>
                <c:pt idx="126">
                  <c:v>53</c:v>
                </c:pt>
                <c:pt idx="127">
                  <c:v>49</c:v>
                </c:pt>
                <c:pt idx="128">
                  <c:v>61</c:v>
                </c:pt>
                <c:pt idx="129">
                  <c:v>47</c:v>
                </c:pt>
                <c:pt idx="130">
                  <c:v>47</c:v>
                </c:pt>
                <c:pt idx="131">
                  <c:v>45</c:v>
                </c:pt>
                <c:pt idx="132">
                  <c:v>51</c:v>
                </c:pt>
                <c:pt idx="133">
                  <c:v>55</c:v>
                </c:pt>
                <c:pt idx="134">
                  <c:v>52</c:v>
                </c:pt>
                <c:pt idx="135">
                  <c:v>53</c:v>
                </c:pt>
                <c:pt idx="136">
                  <c:v>49</c:v>
                </c:pt>
                <c:pt idx="137">
                  <c:v>46</c:v>
                </c:pt>
                <c:pt idx="138">
                  <c:v>52</c:v>
                </c:pt>
                <c:pt idx="139">
                  <c:v>53</c:v>
                </c:pt>
                <c:pt idx="140">
                  <c:v>49</c:v>
                </c:pt>
                <c:pt idx="141">
                  <c:v>52</c:v>
                </c:pt>
                <c:pt idx="142">
                  <c:v>48</c:v>
                </c:pt>
                <c:pt idx="143">
                  <c:v>50</c:v>
                </c:pt>
                <c:pt idx="144">
                  <c:v>47</c:v>
                </c:pt>
                <c:pt idx="145">
                  <c:v>49</c:v>
                </c:pt>
                <c:pt idx="146">
                  <c:v>57</c:v>
                </c:pt>
                <c:pt idx="147">
                  <c:v>48</c:v>
                </c:pt>
                <c:pt idx="148">
                  <c:v>52</c:v>
                </c:pt>
                <c:pt idx="149">
                  <c:v>54</c:v>
                </c:pt>
                <c:pt idx="150">
                  <c:v>51</c:v>
                </c:pt>
                <c:pt idx="151">
                  <c:v>50</c:v>
                </c:pt>
                <c:pt idx="152">
                  <c:v>53</c:v>
                </c:pt>
                <c:pt idx="153">
                  <c:v>49</c:v>
                </c:pt>
                <c:pt idx="154">
                  <c:v>57</c:v>
                </c:pt>
                <c:pt idx="155">
                  <c:v>49</c:v>
                </c:pt>
                <c:pt idx="156">
                  <c:v>54</c:v>
                </c:pt>
                <c:pt idx="157">
                  <c:v>58</c:v>
                </c:pt>
                <c:pt idx="158">
                  <c:v>51</c:v>
                </c:pt>
                <c:pt idx="159">
                  <c:v>51</c:v>
                </c:pt>
                <c:pt idx="160">
                  <c:v>55</c:v>
                </c:pt>
                <c:pt idx="161">
                  <c:v>42</c:v>
                </c:pt>
                <c:pt idx="162">
                  <c:v>52</c:v>
                </c:pt>
                <c:pt idx="163">
                  <c:v>47</c:v>
                </c:pt>
                <c:pt idx="164">
                  <c:v>52</c:v>
                </c:pt>
                <c:pt idx="165">
                  <c:v>50</c:v>
                </c:pt>
                <c:pt idx="166">
                  <c:v>50</c:v>
                </c:pt>
                <c:pt idx="167">
                  <c:v>47</c:v>
                </c:pt>
                <c:pt idx="168">
                  <c:v>51</c:v>
                </c:pt>
                <c:pt idx="169">
                  <c:v>50</c:v>
                </c:pt>
                <c:pt idx="170">
                  <c:v>55</c:v>
                </c:pt>
                <c:pt idx="171">
                  <c:v>42</c:v>
                </c:pt>
                <c:pt idx="172">
                  <c:v>55</c:v>
                </c:pt>
                <c:pt idx="173">
                  <c:v>47</c:v>
                </c:pt>
                <c:pt idx="174">
                  <c:v>57</c:v>
                </c:pt>
                <c:pt idx="175">
                  <c:v>54</c:v>
                </c:pt>
                <c:pt idx="176">
                  <c:v>63</c:v>
                </c:pt>
                <c:pt idx="177">
                  <c:v>59</c:v>
                </c:pt>
                <c:pt idx="178">
                  <c:v>61</c:v>
                </c:pt>
                <c:pt idx="179">
                  <c:v>55</c:v>
                </c:pt>
                <c:pt idx="180">
                  <c:v>63</c:v>
                </c:pt>
                <c:pt idx="181">
                  <c:v>62</c:v>
                </c:pt>
                <c:pt idx="182">
                  <c:v>61</c:v>
                </c:pt>
                <c:pt idx="183">
                  <c:v>61</c:v>
                </c:pt>
                <c:pt idx="184">
                  <c:v>69</c:v>
                </c:pt>
                <c:pt idx="185">
                  <c:v>70</c:v>
                </c:pt>
                <c:pt idx="186">
                  <c:v>66</c:v>
                </c:pt>
                <c:pt idx="187">
                  <c:v>65</c:v>
                </c:pt>
                <c:pt idx="188">
                  <c:v>69</c:v>
                </c:pt>
                <c:pt idx="189">
                  <c:v>66</c:v>
                </c:pt>
                <c:pt idx="190">
                  <c:v>65</c:v>
                </c:pt>
                <c:pt idx="191">
                  <c:v>68</c:v>
                </c:pt>
                <c:pt idx="192">
                  <c:v>65</c:v>
                </c:pt>
                <c:pt idx="193">
                  <c:v>70</c:v>
                </c:pt>
                <c:pt idx="194">
                  <c:v>65</c:v>
                </c:pt>
                <c:pt idx="195">
                  <c:v>66</c:v>
                </c:pt>
                <c:pt idx="196">
                  <c:v>67</c:v>
                </c:pt>
                <c:pt idx="197">
                  <c:v>66</c:v>
                </c:pt>
                <c:pt idx="198">
                  <c:v>68</c:v>
                </c:pt>
                <c:pt idx="199">
                  <c:v>69</c:v>
                </c:pt>
                <c:pt idx="200">
                  <c:v>65</c:v>
                </c:pt>
                <c:pt idx="201">
                  <c:v>68</c:v>
                </c:pt>
                <c:pt idx="202">
                  <c:v>66</c:v>
                </c:pt>
                <c:pt idx="203">
                  <c:v>68</c:v>
                </c:pt>
                <c:pt idx="204">
                  <c:v>70</c:v>
                </c:pt>
                <c:pt idx="205">
                  <c:v>68</c:v>
                </c:pt>
                <c:pt idx="206">
                  <c:v>65</c:v>
                </c:pt>
                <c:pt idx="207">
                  <c:v>68</c:v>
                </c:pt>
                <c:pt idx="208">
                  <c:v>70</c:v>
                </c:pt>
                <c:pt idx="209">
                  <c:v>70</c:v>
                </c:pt>
                <c:pt idx="210">
                  <c:v>70</c:v>
                </c:pt>
                <c:pt idx="211">
                  <c:v>70</c:v>
                </c:pt>
                <c:pt idx="212">
                  <c:v>72</c:v>
                </c:pt>
                <c:pt idx="213">
                  <c:v>68</c:v>
                </c:pt>
                <c:pt idx="214">
                  <c:v>70</c:v>
                </c:pt>
                <c:pt idx="215">
                  <c:v>67</c:v>
                </c:pt>
                <c:pt idx="216">
                  <c:v>66</c:v>
                </c:pt>
                <c:pt idx="217">
                  <c:v>70</c:v>
                </c:pt>
                <c:pt idx="218">
                  <c:v>70</c:v>
                </c:pt>
                <c:pt idx="219">
                  <c:v>72</c:v>
                </c:pt>
                <c:pt idx="220">
                  <c:v>70</c:v>
                </c:pt>
                <c:pt idx="221">
                  <c:v>72</c:v>
                </c:pt>
                <c:pt idx="222">
                  <c:v>69</c:v>
                </c:pt>
                <c:pt idx="223">
                  <c:v>71</c:v>
                </c:pt>
                <c:pt idx="224">
                  <c:v>71</c:v>
                </c:pt>
                <c:pt idx="225">
                  <c:v>69</c:v>
                </c:pt>
                <c:pt idx="226">
                  <c:v>71</c:v>
                </c:pt>
                <c:pt idx="227">
                  <c:v>69</c:v>
                </c:pt>
                <c:pt idx="228">
                  <c:v>75</c:v>
                </c:pt>
                <c:pt idx="229">
                  <c:v>69</c:v>
                </c:pt>
                <c:pt idx="230">
                  <c:v>71</c:v>
                </c:pt>
                <c:pt idx="231">
                  <c:v>72</c:v>
                </c:pt>
                <c:pt idx="232">
                  <c:v>64</c:v>
                </c:pt>
                <c:pt idx="233">
                  <c:v>71</c:v>
                </c:pt>
                <c:pt idx="234">
                  <c:v>72</c:v>
                </c:pt>
                <c:pt idx="235">
                  <c:v>69</c:v>
                </c:pt>
                <c:pt idx="236">
                  <c:v>70</c:v>
                </c:pt>
                <c:pt idx="237">
                  <c:v>71</c:v>
                </c:pt>
                <c:pt idx="238">
                  <c:v>74</c:v>
                </c:pt>
                <c:pt idx="239">
                  <c:v>70</c:v>
                </c:pt>
                <c:pt idx="240">
                  <c:v>72</c:v>
                </c:pt>
                <c:pt idx="241">
                  <c:v>73</c:v>
                </c:pt>
                <c:pt idx="242">
                  <c:v>71</c:v>
                </c:pt>
              </c:numCache>
            </c:numRef>
          </c:val>
          <c:smooth val="0"/>
        </c:ser>
        <c:dLbls>
          <c:showLegendKey val="0"/>
          <c:showVal val="0"/>
          <c:showCatName val="0"/>
          <c:showSerName val="0"/>
          <c:showPercent val="0"/>
          <c:showBubbleSize val="0"/>
        </c:dLbls>
        <c:marker val="1"/>
        <c:smooth val="0"/>
        <c:axId val="166558720"/>
        <c:axId val="166496512"/>
      </c:lineChart>
      <c:catAx>
        <c:axId val="166558720"/>
        <c:scaling>
          <c:orientation val="minMax"/>
        </c:scaling>
        <c:delete val="0"/>
        <c:axPos val="b"/>
        <c:title>
          <c:tx>
            <c:rich>
              <a:bodyPr/>
              <a:lstStyle/>
              <a:p>
                <a:pPr>
                  <a:defRPr sz="1600"/>
                </a:pPr>
                <a:r>
                  <a:rPr lang="en-US" sz="1600"/>
                  <a:t>Neurons</a:t>
                </a:r>
              </a:p>
            </c:rich>
          </c:tx>
          <c:overlay val="0"/>
        </c:title>
        <c:majorTickMark val="none"/>
        <c:minorTickMark val="none"/>
        <c:tickLblPos val="nextTo"/>
        <c:crossAx val="166496512"/>
        <c:crosses val="autoZero"/>
        <c:auto val="1"/>
        <c:lblAlgn val="ctr"/>
        <c:lblOffset val="100"/>
        <c:noMultiLvlLbl val="0"/>
      </c:catAx>
      <c:valAx>
        <c:axId val="166496512"/>
        <c:scaling>
          <c:orientation val="minMax"/>
        </c:scaling>
        <c:delete val="0"/>
        <c:axPos val="l"/>
        <c:majorGridlines/>
        <c:title>
          <c:tx>
            <c:rich>
              <a:bodyPr/>
              <a:lstStyle/>
              <a:p>
                <a:pPr>
                  <a:defRPr sz="1600"/>
                </a:pPr>
                <a:r>
                  <a:rPr lang="en-US" sz="1600"/>
                  <a:t>Connectivity</a:t>
                </a:r>
              </a:p>
            </c:rich>
          </c:tx>
          <c:layout>
            <c:manualLayout>
              <c:xMode val="edge"/>
              <c:yMode val="edge"/>
              <c:x val="1.3227696922564159E-2"/>
              <c:y val="0.33674730340001735"/>
            </c:manualLayout>
          </c:layout>
          <c:overlay val="0"/>
        </c:title>
        <c:numFmt formatCode="General" sourceLinked="1"/>
        <c:majorTickMark val="none"/>
        <c:minorTickMark val="none"/>
        <c:tickLblPos val="nextTo"/>
        <c:crossAx val="166558720"/>
        <c:crosses val="autoZero"/>
        <c:crossBetween val="between"/>
      </c:valAx>
    </c:plotArea>
    <c:legend>
      <c:legendPos val="r"/>
      <c:layout>
        <c:manualLayout>
          <c:xMode val="edge"/>
          <c:yMode val="edge"/>
          <c:x val="0.49157327426582231"/>
          <c:y val="0.19386711115261723"/>
          <c:w val="0.19907751795694198"/>
          <c:h val="0.12660902652837547"/>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a:t>Liquid / Network Connectivity</a:t>
            </a:r>
          </a:p>
        </c:rich>
      </c:tx>
      <c:overlay val="0"/>
    </c:title>
    <c:autoTitleDeleted val="0"/>
    <c:plotArea>
      <c:layout>
        <c:manualLayout>
          <c:layoutTarget val="inner"/>
          <c:xMode val="edge"/>
          <c:yMode val="edge"/>
          <c:x val="7.0798775153105856E-2"/>
          <c:y val="4.2025736366287536E-2"/>
          <c:w val="0.91431977252843399"/>
          <c:h val="0.82933982210557011"/>
        </c:manualLayout>
      </c:layout>
      <c:lineChart>
        <c:grouping val="standard"/>
        <c:varyColors val="0"/>
        <c:ser>
          <c:idx val="0"/>
          <c:order val="0"/>
          <c:tx>
            <c:strRef>
              <c:f>Sheet1!$A$4:$B$4</c:f>
              <c:strCache>
                <c:ptCount val="1"/>
                <c:pt idx="0">
                  <c:v>11843 Inputs</c:v>
                </c:pt>
              </c:strCache>
            </c:strRef>
          </c:tx>
          <c:marker>
            <c:symbol val="none"/>
          </c:marker>
          <c:val>
            <c:numRef>
              <c:f>Sheet1!$C$4:$IK$4</c:f>
              <c:numCache>
                <c:formatCode>General</c:formatCode>
                <c:ptCount val="243"/>
                <c:pt idx="0">
                  <c:v>55</c:v>
                </c:pt>
                <c:pt idx="1">
                  <c:v>52</c:v>
                </c:pt>
                <c:pt idx="2">
                  <c:v>48</c:v>
                </c:pt>
                <c:pt idx="3">
                  <c:v>43</c:v>
                </c:pt>
                <c:pt idx="4">
                  <c:v>56</c:v>
                </c:pt>
                <c:pt idx="5">
                  <c:v>40</c:v>
                </c:pt>
                <c:pt idx="6">
                  <c:v>50</c:v>
                </c:pt>
                <c:pt idx="7">
                  <c:v>52</c:v>
                </c:pt>
                <c:pt idx="8">
                  <c:v>50</c:v>
                </c:pt>
                <c:pt idx="9">
                  <c:v>46</c:v>
                </c:pt>
                <c:pt idx="10">
                  <c:v>53</c:v>
                </c:pt>
                <c:pt idx="11">
                  <c:v>42</c:v>
                </c:pt>
                <c:pt idx="12">
                  <c:v>35</c:v>
                </c:pt>
                <c:pt idx="13">
                  <c:v>60</c:v>
                </c:pt>
                <c:pt idx="14">
                  <c:v>35</c:v>
                </c:pt>
                <c:pt idx="15">
                  <c:v>58</c:v>
                </c:pt>
                <c:pt idx="16">
                  <c:v>52</c:v>
                </c:pt>
                <c:pt idx="17">
                  <c:v>55</c:v>
                </c:pt>
                <c:pt idx="18">
                  <c:v>47</c:v>
                </c:pt>
                <c:pt idx="19">
                  <c:v>56</c:v>
                </c:pt>
                <c:pt idx="20">
                  <c:v>45</c:v>
                </c:pt>
                <c:pt idx="21">
                  <c:v>56</c:v>
                </c:pt>
                <c:pt idx="22">
                  <c:v>53</c:v>
                </c:pt>
                <c:pt idx="23">
                  <c:v>49</c:v>
                </c:pt>
                <c:pt idx="24">
                  <c:v>57</c:v>
                </c:pt>
                <c:pt idx="25">
                  <c:v>46</c:v>
                </c:pt>
                <c:pt idx="26">
                  <c:v>42</c:v>
                </c:pt>
                <c:pt idx="27">
                  <c:v>39</c:v>
                </c:pt>
                <c:pt idx="28">
                  <c:v>41</c:v>
                </c:pt>
                <c:pt idx="29">
                  <c:v>48</c:v>
                </c:pt>
                <c:pt idx="30">
                  <c:v>50</c:v>
                </c:pt>
                <c:pt idx="31">
                  <c:v>57</c:v>
                </c:pt>
                <c:pt idx="32">
                  <c:v>48</c:v>
                </c:pt>
                <c:pt idx="33">
                  <c:v>54</c:v>
                </c:pt>
                <c:pt idx="34">
                  <c:v>49</c:v>
                </c:pt>
                <c:pt idx="35">
                  <c:v>47</c:v>
                </c:pt>
                <c:pt idx="36">
                  <c:v>44</c:v>
                </c:pt>
                <c:pt idx="37">
                  <c:v>46</c:v>
                </c:pt>
                <c:pt idx="38">
                  <c:v>60</c:v>
                </c:pt>
                <c:pt idx="39">
                  <c:v>41</c:v>
                </c:pt>
                <c:pt idx="40">
                  <c:v>54</c:v>
                </c:pt>
                <c:pt idx="41">
                  <c:v>54</c:v>
                </c:pt>
                <c:pt idx="42">
                  <c:v>52</c:v>
                </c:pt>
                <c:pt idx="43">
                  <c:v>53</c:v>
                </c:pt>
                <c:pt idx="44">
                  <c:v>42</c:v>
                </c:pt>
                <c:pt idx="45">
                  <c:v>54</c:v>
                </c:pt>
                <c:pt idx="46">
                  <c:v>45</c:v>
                </c:pt>
                <c:pt idx="47">
                  <c:v>53</c:v>
                </c:pt>
                <c:pt idx="48">
                  <c:v>53</c:v>
                </c:pt>
                <c:pt idx="49">
                  <c:v>44</c:v>
                </c:pt>
                <c:pt idx="50">
                  <c:v>46</c:v>
                </c:pt>
                <c:pt idx="51">
                  <c:v>55</c:v>
                </c:pt>
                <c:pt idx="52">
                  <c:v>51</c:v>
                </c:pt>
                <c:pt idx="53">
                  <c:v>51</c:v>
                </c:pt>
                <c:pt idx="54">
                  <c:v>44</c:v>
                </c:pt>
                <c:pt idx="55">
                  <c:v>37</c:v>
                </c:pt>
                <c:pt idx="56">
                  <c:v>57</c:v>
                </c:pt>
                <c:pt idx="57">
                  <c:v>45</c:v>
                </c:pt>
                <c:pt idx="58">
                  <c:v>37</c:v>
                </c:pt>
                <c:pt idx="59">
                  <c:v>44</c:v>
                </c:pt>
                <c:pt idx="60">
                  <c:v>45</c:v>
                </c:pt>
                <c:pt idx="61">
                  <c:v>38</c:v>
                </c:pt>
                <c:pt idx="62">
                  <c:v>35</c:v>
                </c:pt>
                <c:pt idx="63">
                  <c:v>51</c:v>
                </c:pt>
                <c:pt idx="64">
                  <c:v>37</c:v>
                </c:pt>
                <c:pt idx="65">
                  <c:v>50</c:v>
                </c:pt>
                <c:pt idx="66">
                  <c:v>51</c:v>
                </c:pt>
                <c:pt idx="67">
                  <c:v>51</c:v>
                </c:pt>
                <c:pt idx="68">
                  <c:v>49</c:v>
                </c:pt>
                <c:pt idx="69">
                  <c:v>48</c:v>
                </c:pt>
                <c:pt idx="70">
                  <c:v>47</c:v>
                </c:pt>
                <c:pt idx="71">
                  <c:v>44</c:v>
                </c:pt>
                <c:pt idx="72">
                  <c:v>63</c:v>
                </c:pt>
                <c:pt idx="73">
                  <c:v>43</c:v>
                </c:pt>
                <c:pt idx="74">
                  <c:v>40</c:v>
                </c:pt>
                <c:pt idx="75">
                  <c:v>43</c:v>
                </c:pt>
                <c:pt idx="76">
                  <c:v>51</c:v>
                </c:pt>
                <c:pt idx="77">
                  <c:v>40</c:v>
                </c:pt>
                <c:pt idx="78">
                  <c:v>47</c:v>
                </c:pt>
                <c:pt idx="79">
                  <c:v>34</c:v>
                </c:pt>
                <c:pt idx="80">
                  <c:v>46</c:v>
                </c:pt>
                <c:pt idx="81">
                  <c:v>53</c:v>
                </c:pt>
                <c:pt idx="82">
                  <c:v>43</c:v>
                </c:pt>
                <c:pt idx="83">
                  <c:v>59</c:v>
                </c:pt>
                <c:pt idx="84">
                  <c:v>46</c:v>
                </c:pt>
                <c:pt idx="85">
                  <c:v>51</c:v>
                </c:pt>
                <c:pt idx="86">
                  <c:v>46</c:v>
                </c:pt>
                <c:pt idx="87">
                  <c:v>51</c:v>
                </c:pt>
                <c:pt idx="88">
                  <c:v>52</c:v>
                </c:pt>
                <c:pt idx="89">
                  <c:v>52</c:v>
                </c:pt>
                <c:pt idx="90">
                  <c:v>53</c:v>
                </c:pt>
                <c:pt idx="91">
                  <c:v>46</c:v>
                </c:pt>
                <c:pt idx="92">
                  <c:v>52</c:v>
                </c:pt>
                <c:pt idx="93">
                  <c:v>41</c:v>
                </c:pt>
                <c:pt idx="94">
                  <c:v>45</c:v>
                </c:pt>
                <c:pt idx="95">
                  <c:v>47</c:v>
                </c:pt>
                <c:pt idx="96">
                  <c:v>52</c:v>
                </c:pt>
                <c:pt idx="97">
                  <c:v>54</c:v>
                </c:pt>
                <c:pt idx="98">
                  <c:v>48</c:v>
                </c:pt>
                <c:pt idx="99">
                  <c:v>52</c:v>
                </c:pt>
                <c:pt idx="100">
                  <c:v>45</c:v>
                </c:pt>
                <c:pt idx="101">
                  <c:v>48</c:v>
                </c:pt>
                <c:pt idx="102">
                  <c:v>45</c:v>
                </c:pt>
                <c:pt idx="103">
                  <c:v>51</c:v>
                </c:pt>
                <c:pt idx="104">
                  <c:v>53</c:v>
                </c:pt>
                <c:pt idx="105">
                  <c:v>56</c:v>
                </c:pt>
                <c:pt idx="106">
                  <c:v>49</c:v>
                </c:pt>
                <c:pt idx="107">
                  <c:v>48</c:v>
                </c:pt>
                <c:pt idx="108">
                  <c:v>39</c:v>
                </c:pt>
                <c:pt idx="109">
                  <c:v>41</c:v>
                </c:pt>
                <c:pt idx="110">
                  <c:v>50</c:v>
                </c:pt>
                <c:pt idx="111">
                  <c:v>48</c:v>
                </c:pt>
                <c:pt idx="112">
                  <c:v>53</c:v>
                </c:pt>
                <c:pt idx="113">
                  <c:v>59</c:v>
                </c:pt>
                <c:pt idx="114">
                  <c:v>62</c:v>
                </c:pt>
                <c:pt idx="115">
                  <c:v>51</c:v>
                </c:pt>
                <c:pt idx="116">
                  <c:v>61</c:v>
                </c:pt>
                <c:pt idx="117">
                  <c:v>56</c:v>
                </c:pt>
                <c:pt idx="118">
                  <c:v>51</c:v>
                </c:pt>
                <c:pt idx="119">
                  <c:v>57</c:v>
                </c:pt>
                <c:pt idx="120">
                  <c:v>41</c:v>
                </c:pt>
                <c:pt idx="121">
                  <c:v>44</c:v>
                </c:pt>
                <c:pt idx="122">
                  <c:v>40</c:v>
                </c:pt>
                <c:pt idx="123">
                  <c:v>53</c:v>
                </c:pt>
                <c:pt idx="124">
                  <c:v>50</c:v>
                </c:pt>
                <c:pt idx="125">
                  <c:v>44</c:v>
                </c:pt>
                <c:pt idx="126">
                  <c:v>43</c:v>
                </c:pt>
                <c:pt idx="127">
                  <c:v>57</c:v>
                </c:pt>
                <c:pt idx="128">
                  <c:v>43</c:v>
                </c:pt>
                <c:pt idx="129">
                  <c:v>40</c:v>
                </c:pt>
                <c:pt idx="130">
                  <c:v>46</c:v>
                </c:pt>
                <c:pt idx="131">
                  <c:v>48</c:v>
                </c:pt>
                <c:pt idx="132">
                  <c:v>38</c:v>
                </c:pt>
                <c:pt idx="133">
                  <c:v>47</c:v>
                </c:pt>
                <c:pt idx="134">
                  <c:v>53</c:v>
                </c:pt>
                <c:pt idx="135">
                  <c:v>41</c:v>
                </c:pt>
                <c:pt idx="136">
                  <c:v>50</c:v>
                </c:pt>
                <c:pt idx="137">
                  <c:v>52</c:v>
                </c:pt>
                <c:pt idx="138">
                  <c:v>53</c:v>
                </c:pt>
                <c:pt idx="139">
                  <c:v>48</c:v>
                </c:pt>
                <c:pt idx="140">
                  <c:v>49</c:v>
                </c:pt>
                <c:pt idx="141">
                  <c:v>33</c:v>
                </c:pt>
                <c:pt idx="142">
                  <c:v>49</c:v>
                </c:pt>
                <c:pt idx="143">
                  <c:v>43</c:v>
                </c:pt>
                <c:pt idx="144">
                  <c:v>51</c:v>
                </c:pt>
                <c:pt idx="145">
                  <c:v>55</c:v>
                </c:pt>
                <c:pt idx="146">
                  <c:v>48</c:v>
                </c:pt>
                <c:pt idx="147">
                  <c:v>56</c:v>
                </c:pt>
                <c:pt idx="148">
                  <c:v>55</c:v>
                </c:pt>
                <c:pt idx="149">
                  <c:v>45</c:v>
                </c:pt>
                <c:pt idx="150">
                  <c:v>43</c:v>
                </c:pt>
                <c:pt idx="151">
                  <c:v>41</c:v>
                </c:pt>
                <c:pt idx="152">
                  <c:v>44</c:v>
                </c:pt>
                <c:pt idx="153">
                  <c:v>56</c:v>
                </c:pt>
                <c:pt idx="154">
                  <c:v>42</c:v>
                </c:pt>
                <c:pt idx="155">
                  <c:v>44</c:v>
                </c:pt>
                <c:pt idx="156">
                  <c:v>52</c:v>
                </c:pt>
                <c:pt idx="157">
                  <c:v>57</c:v>
                </c:pt>
                <c:pt idx="158">
                  <c:v>53</c:v>
                </c:pt>
                <c:pt idx="159">
                  <c:v>47</c:v>
                </c:pt>
                <c:pt idx="160">
                  <c:v>52</c:v>
                </c:pt>
                <c:pt idx="161">
                  <c:v>45</c:v>
                </c:pt>
                <c:pt idx="162">
                  <c:v>58</c:v>
                </c:pt>
                <c:pt idx="163">
                  <c:v>48</c:v>
                </c:pt>
                <c:pt idx="164">
                  <c:v>38</c:v>
                </c:pt>
                <c:pt idx="165">
                  <c:v>53</c:v>
                </c:pt>
                <c:pt idx="166">
                  <c:v>56</c:v>
                </c:pt>
                <c:pt idx="167">
                  <c:v>54</c:v>
                </c:pt>
                <c:pt idx="168">
                  <c:v>50</c:v>
                </c:pt>
                <c:pt idx="169">
                  <c:v>52</c:v>
                </c:pt>
                <c:pt idx="170">
                  <c:v>51</c:v>
                </c:pt>
                <c:pt idx="171">
                  <c:v>47</c:v>
                </c:pt>
                <c:pt idx="172">
                  <c:v>47</c:v>
                </c:pt>
                <c:pt idx="173">
                  <c:v>63</c:v>
                </c:pt>
                <c:pt idx="174">
                  <c:v>45</c:v>
                </c:pt>
                <c:pt idx="175">
                  <c:v>56</c:v>
                </c:pt>
                <c:pt idx="176">
                  <c:v>45</c:v>
                </c:pt>
                <c:pt idx="177">
                  <c:v>40</c:v>
                </c:pt>
                <c:pt idx="178">
                  <c:v>51</c:v>
                </c:pt>
                <c:pt idx="179">
                  <c:v>48</c:v>
                </c:pt>
                <c:pt idx="180">
                  <c:v>44</c:v>
                </c:pt>
                <c:pt idx="181">
                  <c:v>57</c:v>
                </c:pt>
                <c:pt idx="182">
                  <c:v>48</c:v>
                </c:pt>
                <c:pt idx="183">
                  <c:v>43</c:v>
                </c:pt>
                <c:pt idx="184">
                  <c:v>54</c:v>
                </c:pt>
                <c:pt idx="185">
                  <c:v>50</c:v>
                </c:pt>
                <c:pt idx="186">
                  <c:v>42</c:v>
                </c:pt>
                <c:pt idx="187">
                  <c:v>45</c:v>
                </c:pt>
                <c:pt idx="188">
                  <c:v>50</c:v>
                </c:pt>
                <c:pt idx="189">
                  <c:v>45</c:v>
                </c:pt>
                <c:pt idx="190">
                  <c:v>51</c:v>
                </c:pt>
                <c:pt idx="191">
                  <c:v>48</c:v>
                </c:pt>
                <c:pt idx="192">
                  <c:v>47</c:v>
                </c:pt>
                <c:pt idx="193">
                  <c:v>49</c:v>
                </c:pt>
                <c:pt idx="194">
                  <c:v>60</c:v>
                </c:pt>
                <c:pt idx="195">
                  <c:v>58</c:v>
                </c:pt>
                <c:pt idx="196">
                  <c:v>59</c:v>
                </c:pt>
                <c:pt idx="197">
                  <c:v>62</c:v>
                </c:pt>
                <c:pt idx="198">
                  <c:v>47</c:v>
                </c:pt>
                <c:pt idx="199">
                  <c:v>49</c:v>
                </c:pt>
                <c:pt idx="200">
                  <c:v>46</c:v>
                </c:pt>
                <c:pt idx="201">
                  <c:v>42</c:v>
                </c:pt>
                <c:pt idx="202">
                  <c:v>63</c:v>
                </c:pt>
                <c:pt idx="203">
                  <c:v>39</c:v>
                </c:pt>
                <c:pt idx="204">
                  <c:v>46</c:v>
                </c:pt>
                <c:pt idx="205">
                  <c:v>48</c:v>
                </c:pt>
                <c:pt idx="206">
                  <c:v>40</c:v>
                </c:pt>
                <c:pt idx="207">
                  <c:v>38</c:v>
                </c:pt>
                <c:pt idx="208">
                  <c:v>51</c:v>
                </c:pt>
                <c:pt idx="209">
                  <c:v>47</c:v>
                </c:pt>
                <c:pt idx="210">
                  <c:v>46</c:v>
                </c:pt>
                <c:pt idx="211">
                  <c:v>47</c:v>
                </c:pt>
                <c:pt idx="212">
                  <c:v>54</c:v>
                </c:pt>
                <c:pt idx="213">
                  <c:v>51</c:v>
                </c:pt>
                <c:pt idx="214">
                  <c:v>49</c:v>
                </c:pt>
                <c:pt idx="215">
                  <c:v>57</c:v>
                </c:pt>
                <c:pt idx="216">
                  <c:v>57</c:v>
                </c:pt>
                <c:pt idx="217">
                  <c:v>62</c:v>
                </c:pt>
                <c:pt idx="218">
                  <c:v>57</c:v>
                </c:pt>
                <c:pt idx="219">
                  <c:v>59</c:v>
                </c:pt>
                <c:pt idx="220">
                  <c:v>47</c:v>
                </c:pt>
                <c:pt idx="221">
                  <c:v>48</c:v>
                </c:pt>
                <c:pt idx="222">
                  <c:v>48</c:v>
                </c:pt>
                <c:pt idx="223">
                  <c:v>45</c:v>
                </c:pt>
                <c:pt idx="224">
                  <c:v>44</c:v>
                </c:pt>
                <c:pt idx="225">
                  <c:v>43</c:v>
                </c:pt>
                <c:pt idx="226">
                  <c:v>55</c:v>
                </c:pt>
                <c:pt idx="227">
                  <c:v>61</c:v>
                </c:pt>
                <c:pt idx="228">
                  <c:v>62</c:v>
                </c:pt>
                <c:pt idx="229">
                  <c:v>42</c:v>
                </c:pt>
                <c:pt idx="230">
                  <c:v>53</c:v>
                </c:pt>
                <c:pt idx="231">
                  <c:v>47</c:v>
                </c:pt>
                <c:pt idx="232">
                  <c:v>47</c:v>
                </c:pt>
                <c:pt idx="233">
                  <c:v>51</c:v>
                </c:pt>
                <c:pt idx="234">
                  <c:v>42</c:v>
                </c:pt>
                <c:pt idx="235">
                  <c:v>41</c:v>
                </c:pt>
                <c:pt idx="236">
                  <c:v>46</c:v>
                </c:pt>
                <c:pt idx="237">
                  <c:v>45</c:v>
                </c:pt>
                <c:pt idx="238">
                  <c:v>41</c:v>
                </c:pt>
                <c:pt idx="239">
                  <c:v>45</c:v>
                </c:pt>
                <c:pt idx="240">
                  <c:v>45</c:v>
                </c:pt>
                <c:pt idx="241">
                  <c:v>43</c:v>
                </c:pt>
                <c:pt idx="242">
                  <c:v>55</c:v>
                </c:pt>
              </c:numCache>
            </c:numRef>
          </c:val>
          <c:smooth val="0"/>
        </c:ser>
        <c:ser>
          <c:idx val="1"/>
          <c:order val="1"/>
          <c:tx>
            <c:strRef>
              <c:f>Sheet1!$A$5:$B$5</c:f>
              <c:strCache>
                <c:ptCount val="1"/>
                <c:pt idx="0">
                  <c:v>11843 Outputs</c:v>
                </c:pt>
              </c:strCache>
            </c:strRef>
          </c:tx>
          <c:marker>
            <c:symbol val="none"/>
          </c:marker>
          <c:val>
            <c:numRef>
              <c:f>Sheet1!$C$5:$IK$5</c:f>
              <c:numCache>
                <c:formatCode>General</c:formatCode>
                <c:ptCount val="243"/>
                <c:pt idx="0">
                  <c:v>54</c:v>
                </c:pt>
                <c:pt idx="1">
                  <c:v>46</c:v>
                </c:pt>
                <c:pt idx="2">
                  <c:v>55</c:v>
                </c:pt>
                <c:pt idx="3">
                  <c:v>36</c:v>
                </c:pt>
                <c:pt idx="4">
                  <c:v>52</c:v>
                </c:pt>
                <c:pt idx="5">
                  <c:v>38</c:v>
                </c:pt>
                <c:pt idx="6">
                  <c:v>55</c:v>
                </c:pt>
                <c:pt idx="7">
                  <c:v>49</c:v>
                </c:pt>
                <c:pt idx="8">
                  <c:v>57</c:v>
                </c:pt>
                <c:pt idx="9">
                  <c:v>62</c:v>
                </c:pt>
                <c:pt idx="10">
                  <c:v>52</c:v>
                </c:pt>
                <c:pt idx="11">
                  <c:v>57</c:v>
                </c:pt>
                <c:pt idx="12">
                  <c:v>46</c:v>
                </c:pt>
                <c:pt idx="13">
                  <c:v>44</c:v>
                </c:pt>
                <c:pt idx="14">
                  <c:v>38</c:v>
                </c:pt>
                <c:pt idx="15">
                  <c:v>43</c:v>
                </c:pt>
                <c:pt idx="16">
                  <c:v>40</c:v>
                </c:pt>
                <c:pt idx="17">
                  <c:v>46</c:v>
                </c:pt>
                <c:pt idx="18">
                  <c:v>47</c:v>
                </c:pt>
                <c:pt idx="19">
                  <c:v>49</c:v>
                </c:pt>
                <c:pt idx="20">
                  <c:v>58</c:v>
                </c:pt>
                <c:pt idx="21">
                  <c:v>48</c:v>
                </c:pt>
                <c:pt idx="22">
                  <c:v>49</c:v>
                </c:pt>
                <c:pt idx="23">
                  <c:v>41</c:v>
                </c:pt>
                <c:pt idx="24">
                  <c:v>50</c:v>
                </c:pt>
                <c:pt idx="25">
                  <c:v>45</c:v>
                </c:pt>
                <c:pt idx="26">
                  <c:v>49</c:v>
                </c:pt>
                <c:pt idx="27">
                  <c:v>54</c:v>
                </c:pt>
                <c:pt idx="28">
                  <c:v>59</c:v>
                </c:pt>
                <c:pt idx="29">
                  <c:v>50</c:v>
                </c:pt>
                <c:pt idx="30">
                  <c:v>50</c:v>
                </c:pt>
                <c:pt idx="31">
                  <c:v>49</c:v>
                </c:pt>
                <c:pt idx="32">
                  <c:v>42</c:v>
                </c:pt>
                <c:pt idx="33">
                  <c:v>47</c:v>
                </c:pt>
                <c:pt idx="34">
                  <c:v>49</c:v>
                </c:pt>
                <c:pt idx="35">
                  <c:v>60</c:v>
                </c:pt>
                <c:pt idx="36">
                  <c:v>41</c:v>
                </c:pt>
                <c:pt idx="37">
                  <c:v>38</c:v>
                </c:pt>
                <c:pt idx="38">
                  <c:v>38</c:v>
                </c:pt>
                <c:pt idx="39">
                  <c:v>36</c:v>
                </c:pt>
                <c:pt idx="40">
                  <c:v>41</c:v>
                </c:pt>
                <c:pt idx="41">
                  <c:v>36</c:v>
                </c:pt>
                <c:pt idx="42">
                  <c:v>45</c:v>
                </c:pt>
                <c:pt idx="43">
                  <c:v>39</c:v>
                </c:pt>
                <c:pt idx="44">
                  <c:v>40</c:v>
                </c:pt>
                <c:pt idx="45">
                  <c:v>59</c:v>
                </c:pt>
                <c:pt idx="46">
                  <c:v>54</c:v>
                </c:pt>
                <c:pt idx="47">
                  <c:v>52</c:v>
                </c:pt>
                <c:pt idx="48">
                  <c:v>49</c:v>
                </c:pt>
                <c:pt idx="49">
                  <c:v>56</c:v>
                </c:pt>
                <c:pt idx="50">
                  <c:v>57</c:v>
                </c:pt>
                <c:pt idx="51">
                  <c:v>44</c:v>
                </c:pt>
                <c:pt idx="52">
                  <c:v>61</c:v>
                </c:pt>
                <c:pt idx="53">
                  <c:v>49</c:v>
                </c:pt>
                <c:pt idx="54">
                  <c:v>54</c:v>
                </c:pt>
                <c:pt idx="55">
                  <c:v>52</c:v>
                </c:pt>
                <c:pt idx="56">
                  <c:v>53</c:v>
                </c:pt>
                <c:pt idx="57">
                  <c:v>44</c:v>
                </c:pt>
                <c:pt idx="58">
                  <c:v>40</c:v>
                </c:pt>
                <c:pt idx="59">
                  <c:v>62</c:v>
                </c:pt>
                <c:pt idx="60">
                  <c:v>44</c:v>
                </c:pt>
                <c:pt idx="61">
                  <c:v>45</c:v>
                </c:pt>
                <c:pt idx="62">
                  <c:v>47</c:v>
                </c:pt>
                <c:pt idx="63">
                  <c:v>45</c:v>
                </c:pt>
                <c:pt idx="64">
                  <c:v>53</c:v>
                </c:pt>
                <c:pt idx="65">
                  <c:v>46</c:v>
                </c:pt>
                <c:pt idx="66">
                  <c:v>58</c:v>
                </c:pt>
                <c:pt idx="67">
                  <c:v>54</c:v>
                </c:pt>
                <c:pt idx="68">
                  <c:v>39</c:v>
                </c:pt>
                <c:pt idx="69">
                  <c:v>43</c:v>
                </c:pt>
                <c:pt idx="70">
                  <c:v>62</c:v>
                </c:pt>
                <c:pt idx="71">
                  <c:v>47</c:v>
                </c:pt>
                <c:pt idx="72">
                  <c:v>51</c:v>
                </c:pt>
                <c:pt idx="73">
                  <c:v>66</c:v>
                </c:pt>
                <c:pt idx="74">
                  <c:v>58</c:v>
                </c:pt>
                <c:pt idx="75">
                  <c:v>44</c:v>
                </c:pt>
                <c:pt idx="76">
                  <c:v>56</c:v>
                </c:pt>
                <c:pt idx="77">
                  <c:v>50</c:v>
                </c:pt>
                <c:pt idx="78">
                  <c:v>45</c:v>
                </c:pt>
                <c:pt idx="79">
                  <c:v>46</c:v>
                </c:pt>
                <c:pt idx="80">
                  <c:v>54</c:v>
                </c:pt>
                <c:pt idx="81">
                  <c:v>49</c:v>
                </c:pt>
                <c:pt idx="82">
                  <c:v>43</c:v>
                </c:pt>
                <c:pt idx="83">
                  <c:v>51</c:v>
                </c:pt>
                <c:pt idx="84">
                  <c:v>51</c:v>
                </c:pt>
                <c:pt idx="85">
                  <c:v>51</c:v>
                </c:pt>
                <c:pt idx="86">
                  <c:v>36</c:v>
                </c:pt>
                <c:pt idx="87">
                  <c:v>51</c:v>
                </c:pt>
                <c:pt idx="88">
                  <c:v>51</c:v>
                </c:pt>
                <c:pt idx="89">
                  <c:v>44</c:v>
                </c:pt>
                <c:pt idx="90">
                  <c:v>61</c:v>
                </c:pt>
                <c:pt idx="91">
                  <c:v>50</c:v>
                </c:pt>
                <c:pt idx="92">
                  <c:v>45</c:v>
                </c:pt>
                <c:pt idx="93">
                  <c:v>42</c:v>
                </c:pt>
                <c:pt idx="94">
                  <c:v>48</c:v>
                </c:pt>
                <c:pt idx="95">
                  <c:v>47</c:v>
                </c:pt>
                <c:pt idx="96">
                  <c:v>50</c:v>
                </c:pt>
                <c:pt idx="97">
                  <c:v>58</c:v>
                </c:pt>
                <c:pt idx="98">
                  <c:v>49</c:v>
                </c:pt>
                <c:pt idx="99">
                  <c:v>48</c:v>
                </c:pt>
                <c:pt idx="100">
                  <c:v>54</c:v>
                </c:pt>
                <c:pt idx="101">
                  <c:v>36</c:v>
                </c:pt>
                <c:pt idx="102">
                  <c:v>53</c:v>
                </c:pt>
                <c:pt idx="103">
                  <c:v>45</c:v>
                </c:pt>
                <c:pt idx="104">
                  <c:v>48</c:v>
                </c:pt>
                <c:pt idx="105">
                  <c:v>46</c:v>
                </c:pt>
                <c:pt idx="106">
                  <c:v>54</c:v>
                </c:pt>
                <c:pt idx="107">
                  <c:v>47</c:v>
                </c:pt>
                <c:pt idx="108">
                  <c:v>42</c:v>
                </c:pt>
                <c:pt idx="109">
                  <c:v>42</c:v>
                </c:pt>
                <c:pt idx="110">
                  <c:v>40</c:v>
                </c:pt>
                <c:pt idx="111">
                  <c:v>45</c:v>
                </c:pt>
                <c:pt idx="112">
                  <c:v>41</c:v>
                </c:pt>
                <c:pt idx="113">
                  <c:v>57</c:v>
                </c:pt>
                <c:pt idx="114">
                  <c:v>52</c:v>
                </c:pt>
                <c:pt idx="115">
                  <c:v>47</c:v>
                </c:pt>
                <c:pt idx="116">
                  <c:v>47</c:v>
                </c:pt>
                <c:pt idx="117">
                  <c:v>66</c:v>
                </c:pt>
                <c:pt idx="118">
                  <c:v>60</c:v>
                </c:pt>
                <c:pt idx="119">
                  <c:v>54</c:v>
                </c:pt>
                <c:pt idx="120">
                  <c:v>48</c:v>
                </c:pt>
                <c:pt idx="121">
                  <c:v>51</c:v>
                </c:pt>
                <c:pt idx="122">
                  <c:v>37</c:v>
                </c:pt>
                <c:pt idx="123">
                  <c:v>51</c:v>
                </c:pt>
                <c:pt idx="124">
                  <c:v>49</c:v>
                </c:pt>
                <c:pt idx="125">
                  <c:v>44</c:v>
                </c:pt>
                <c:pt idx="126">
                  <c:v>55</c:v>
                </c:pt>
                <c:pt idx="127">
                  <c:v>54</c:v>
                </c:pt>
                <c:pt idx="128">
                  <c:v>40</c:v>
                </c:pt>
                <c:pt idx="129">
                  <c:v>40</c:v>
                </c:pt>
                <c:pt idx="130">
                  <c:v>47</c:v>
                </c:pt>
                <c:pt idx="131">
                  <c:v>48</c:v>
                </c:pt>
                <c:pt idx="132">
                  <c:v>48</c:v>
                </c:pt>
                <c:pt idx="133">
                  <c:v>44</c:v>
                </c:pt>
                <c:pt idx="134">
                  <c:v>50</c:v>
                </c:pt>
                <c:pt idx="135">
                  <c:v>53</c:v>
                </c:pt>
                <c:pt idx="136">
                  <c:v>44</c:v>
                </c:pt>
                <c:pt idx="137">
                  <c:v>45</c:v>
                </c:pt>
                <c:pt idx="138">
                  <c:v>59</c:v>
                </c:pt>
                <c:pt idx="139">
                  <c:v>46</c:v>
                </c:pt>
                <c:pt idx="140">
                  <c:v>54</c:v>
                </c:pt>
                <c:pt idx="141">
                  <c:v>46</c:v>
                </c:pt>
                <c:pt idx="142">
                  <c:v>58</c:v>
                </c:pt>
                <c:pt idx="143">
                  <c:v>50</c:v>
                </c:pt>
                <c:pt idx="144">
                  <c:v>55</c:v>
                </c:pt>
                <c:pt idx="145">
                  <c:v>47</c:v>
                </c:pt>
                <c:pt idx="146">
                  <c:v>40</c:v>
                </c:pt>
                <c:pt idx="147">
                  <c:v>58</c:v>
                </c:pt>
                <c:pt idx="148">
                  <c:v>52</c:v>
                </c:pt>
                <c:pt idx="149">
                  <c:v>48</c:v>
                </c:pt>
                <c:pt idx="150">
                  <c:v>50</c:v>
                </c:pt>
                <c:pt idx="151">
                  <c:v>51</c:v>
                </c:pt>
                <c:pt idx="152">
                  <c:v>56</c:v>
                </c:pt>
                <c:pt idx="153">
                  <c:v>52</c:v>
                </c:pt>
                <c:pt idx="154">
                  <c:v>54</c:v>
                </c:pt>
                <c:pt idx="155">
                  <c:v>45</c:v>
                </c:pt>
                <c:pt idx="156">
                  <c:v>50</c:v>
                </c:pt>
                <c:pt idx="157">
                  <c:v>54</c:v>
                </c:pt>
                <c:pt idx="158">
                  <c:v>45</c:v>
                </c:pt>
                <c:pt idx="159">
                  <c:v>51</c:v>
                </c:pt>
                <c:pt idx="160">
                  <c:v>40</c:v>
                </c:pt>
                <c:pt idx="161">
                  <c:v>56</c:v>
                </c:pt>
                <c:pt idx="162">
                  <c:v>47</c:v>
                </c:pt>
                <c:pt idx="163">
                  <c:v>48</c:v>
                </c:pt>
                <c:pt idx="164">
                  <c:v>50</c:v>
                </c:pt>
                <c:pt idx="165">
                  <c:v>59</c:v>
                </c:pt>
                <c:pt idx="166">
                  <c:v>47</c:v>
                </c:pt>
                <c:pt idx="167">
                  <c:v>52</c:v>
                </c:pt>
                <c:pt idx="168">
                  <c:v>59</c:v>
                </c:pt>
                <c:pt idx="169">
                  <c:v>39</c:v>
                </c:pt>
                <c:pt idx="170">
                  <c:v>49</c:v>
                </c:pt>
                <c:pt idx="171">
                  <c:v>49</c:v>
                </c:pt>
                <c:pt idx="172">
                  <c:v>51</c:v>
                </c:pt>
                <c:pt idx="173">
                  <c:v>45</c:v>
                </c:pt>
                <c:pt idx="174">
                  <c:v>42</c:v>
                </c:pt>
                <c:pt idx="175">
                  <c:v>40</c:v>
                </c:pt>
                <c:pt idx="176">
                  <c:v>49</c:v>
                </c:pt>
                <c:pt idx="177">
                  <c:v>42</c:v>
                </c:pt>
                <c:pt idx="178">
                  <c:v>58</c:v>
                </c:pt>
                <c:pt idx="179">
                  <c:v>46</c:v>
                </c:pt>
                <c:pt idx="180">
                  <c:v>40</c:v>
                </c:pt>
                <c:pt idx="181">
                  <c:v>42</c:v>
                </c:pt>
                <c:pt idx="182">
                  <c:v>40</c:v>
                </c:pt>
                <c:pt idx="183">
                  <c:v>50</c:v>
                </c:pt>
                <c:pt idx="184">
                  <c:v>55</c:v>
                </c:pt>
                <c:pt idx="185">
                  <c:v>46</c:v>
                </c:pt>
                <c:pt idx="186">
                  <c:v>54</c:v>
                </c:pt>
                <c:pt idx="187">
                  <c:v>38</c:v>
                </c:pt>
                <c:pt idx="188">
                  <c:v>39</c:v>
                </c:pt>
                <c:pt idx="189">
                  <c:v>50</c:v>
                </c:pt>
                <c:pt idx="190">
                  <c:v>52</c:v>
                </c:pt>
                <c:pt idx="191">
                  <c:v>51</c:v>
                </c:pt>
                <c:pt idx="192">
                  <c:v>47</c:v>
                </c:pt>
                <c:pt idx="193">
                  <c:v>47</c:v>
                </c:pt>
                <c:pt idx="194">
                  <c:v>56</c:v>
                </c:pt>
                <c:pt idx="195">
                  <c:v>56</c:v>
                </c:pt>
                <c:pt idx="196">
                  <c:v>55</c:v>
                </c:pt>
                <c:pt idx="197">
                  <c:v>48</c:v>
                </c:pt>
                <c:pt idx="198">
                  <c:v>54</c:v>
                </c:pt>
                <c:pt idx="199">
                  <c:v>46</c:v>
                </c:pt>
                <c:pt idx="200">
                  <c:v>50</c:v>
                </c:pt>
                <c:pt idx="201">
                  <c:v>56</c:v>
                </c:pt>
                <c:pt idx="202">
                  <c:v>50</c:v>
                </c:pt>
                <c:pt idx="203">
                  <c:v>69</c:v>
                </c:pt>
                <c:pt idx="204">
                  <c:v>50</c:v>
                </c:pt>
                <c:pt idx="205">
                  <c:v>48</c:v>
                </c:pt>
                <c:pt idx="206">
                  <c:v>59</c:v>
                </c:pt>
                <c:pt idx="207">
                  <c:v>42</c:v>
                </c:pt>
                <c:pt idx="208">
                  <c:v>49</c:v>
                </c:pt>
                <c:pt idx="209">
                  <c:v>57</c:v>
                </c:pt>
                <c:pt idx="210">
                  <c:v>47</c:v>
                </c:pt>
                <c:pt idx="211">
                  <c:v>42</c:v>
                </c:pt>
                <c:pt idx="212">
                  <c:v>44</c:v>
                </c:pt>
                <c:pt idx="213">
                  <c:v>40</c:v>
                </c:pt>
                <c:pt idx="214">
                  <c:v>48</c:v>
                </c:pt>
                <c:pt idx="215">
                  <c:v>52</c:v>
                </c:pt>
                <c:pt idx="216">
                  <c:v>49</c:v>
                </c:pt>
                <c:pt idx="217">
                  <c:v>47</c:v>
                </c:pt>
                <c:pt idx="218">
                  <c:v>57</c:v>
                </c:pt>
                <c:pt idx="219">
                  <c:v>48</c:v>
                </c:pt>
                <c:pt idx="220">
                  <c:v>49</c:v>
                </c:pt>
                <c:pt idx="221">
                  <c:v>46</c:v>
                </c:pt>
                <c:pt idx="222">
                  <c:v>43</c:v>
                </c:pt>
                <c:pt idx="223">
                  <c:v>56</c:v>
                </c:pt>
                <c:pt idx="224">
                  <c:v>44</c:v>
                </c:pt>
                <c:pt idx="225">
                  <c:v>35</c:v>
                </c:pt>
                <c:pt idx="226">
                  <c:v>63</c:v>
                </c:pt>
                <c:pt idx="227">
                  <c:v>36</c:v>
                </c:pt>
                <c:pt idx="228">
                  <c:v>43</c:v>
                </c:pt>
                <c:pt idx="229">
                  <c:v>51</c:v>
                </c:pt>
                <c:pt idx="230">
                  <c:v>61</c:v>
                </c:pt>
                <c:pt idx="231">
                  <c:v>46</c:v>
                </c:pt>
                <c:pt idx="232">
                  <c:v>44</c:v>
                </c:pt>
                <c:pt idx="233">
                  <c:v>41</c:v>
                </c:pt>
                <c:pt idx="234">
                  <c:v>43</c:v>
                </c:pt>
                <c:pt idx="235">
                  <c:v>32</c:v>
                </c:pt>
                <c:pt idx="236">
                  <c:v>58</c:v>
                </c:pt>
                <c:pt idx="237">
                  <c:v>35</c:v>
                </c:pt>
                <c:pt idx="238">
                  <c:v>43</c:v>
                </c:pt>
                <c:pt idx="239">
                  <c:v>38</c:v>
                </c:pt>
                <c:pt idx="240">
                  <c:v>59</c:v>
                </c:pt>
                <c:pt idx="241">
                  <c:v>56</c:v>
                </c:pt>
                <c:pt idx="242">
                  <c:v>54</c:v>
                </c:pt>
              </c:numCache>
            </c:numRef>
          </c:val>
          <c:smooth val="0"/>
        </c:ser>
        <c:dLbls>
          <c:showLegendKey val="0"/>
          <c:showVal val="0"/>
          <c:showCatName val="0"/>
          <c:showSerName val="0"/>
          <c:showPercent val="0"/>
          <c:showBubbleSize val="0"/>
        </c:dLbls>
        <c:marker val="1"/>
        <c:smooth val="0"/>
        <c:axId val="166851072"/>
        <c:axId val="166499968"/>
      </c:lineChart>
      <c:catAx>
        <c:axId val="166851072"/>
        <c:scaling>
          <c:orientation val="minMax"/>
        </c:scaling>
        <c:delete val="0"/>
        <c:axPos val="b"/>
        <c:title>
          <c:tx>
            <c:rich>
              <a:bodyPr/>
              <a:lstStyle/>
              <a:p>
                <a:pPr>
                  <a:defRPr sz="1600"/>
                </a:pPr>
                <a:r>
                  <a:rPr lang="en-US" sz="1600"/>
                  <a:t>Neurons</a:t>
                </a:r>
              </a:p>
            </c:rich>
          </c:tx>
          <c:layout>
            <c:manualLayout>
              <c:xMode val="edge"/>
              <c:yMode val="edge"/>
              <c:x val="0.42644903762029751"/>
              <c:y val="0.7380322251385244"/>
            </c:manualLayout>
          </c:layout>
          <c:overlay val="0"/>
        </c:title>
        <c:majorTickMark val="none"/>
        <c:minorTickMark val="none"/>
        <c:tickLblPos val="nextTo"/>
        <c:crossAx val="166499968"/>
        <c:crosses val="autoZero"/>
        <c:auto val="1"/>
        <c:lblAlgn val="ctr"/>
        <c:lblOffset val="100"/>
        <c:noMultiLvlLbl val="0"/>
      </c:catAx>
      <c:valAx>
        <c:axId val="166499968"/>
        <c:scaling>
          <c:orientation val="minMax"/>
        </c:scaling>
        <c:delete val="0"/>
        <c:axPos val="l"/>
        <c:majorGridlines/>
        <c:title>
          <c:tx>
            <c:rich>
              <a:bodyPr/>
              <a:lstStyle/>
              <a:p>
                <a:pPr>
                  <a:defRPr sz="1600"/>
                </a:pPr>
                <a:r>
                  <a:rPr lang="en-US" sz="1600"/>
                  <a:t>Connectivity</a:t>
                </a:r>
              </a:p>
            </c:rich>
          </c:tx>
          <c:layout>
            <c:manualLayout>
              <c:xMode val="edge"/>
              <c:yMode val="edge"/>
              <c:x val="7.4999999999999997E-2"/>
              <c:y val="0.38310586176727907"/>
            </c:manualLayout>
          </c:layout>
          <c:overlay val="0"/>
        </c:title>
        <c:numFmt formatCode="General" sourceLinked="1"/>
        <c:majorTickMark val="none"/>
        <c:minorTickMark val="none"/>
        <c:tickLblPos val="nextTo"/>
        <c:crossAx val="166851072"/>
        <c:crosses val="autoZero"/>
        <c:crossBetween val="between"/>
      </c:valAx>
    </c:plotArea>
    <c:legend>
      <c:legendPos val="r"/>
      <c:layout>
        <c:manualLayout>
          <c:xMode val="edge"/>
          <c:yMode val="edge"/>
          <c:x val="0.28413888888888889"/>
          <c:y val="0.55085156022163895"/>
          <c:w val="0.54086111111111101"/>
          <c:h val="0.18984762321376494"/>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a:t>Liquid / Network Connectivity</a:t>
            </a:r>
          </a:p>
        </c:rich>
      </c:tx>
      <c:overlay val="0"/>
    </c:title>
    <c:autoTitleDeleted val="0"/>
    <c:plotArea>
      <c:layout>
        <c:manualLayout>
          <c:layoutTarget val="inner"/>
          <c:xMode val="edge"/>
          <c:yMode val="edge"/>
          <c:x val="7.0798775153105856E-2"/>
          <c:y val="2.8252405949256341E-2"/>
          <c:w val="0.91449081364829399"/>
          <c:h val="0.90033328152372072"/>
        </c:manualLayout>
      </c:layout>
      <c:lineChart>
        <c:grouping val="standard"/>
        <c:varyColors val="0"/>
        <c:ser>
          <c:idx val="0"/>
          <c:order val="0"/>
          <c:tx>
            <c:strRef>
              <c:f>Sheet1!$A$4:$B$4</c:f>
              <c:strCache>
                <c:ptCount val="1"/>
                <c:pt idx="0">
                  <c:v>11774 Inputs</c:v>
                </c:pt>
              </c:strCache>
            </c:strRef>
          </c:tx>
          <c:marker>
            <c:symbol val="none"/>
          </c:marker>
          <c:val>
            <c:numRef>
              <c:f>Sheet1!$C$4:$IK$4</c:f>
              <c:numCache>
                <c:formatCode>General</c:formatCode>
                <c:ptCount val="243"/>
                <c:pt idx="0">
                  <c:v>32</c:v>
                </c:pt>
                <c:pt idx="1">
                  <c:v>33</c:v>
                </c:pt>
                <c:pt idx="2">
                  <c:v>23</c:v>
                </c:pt>
                <c:pt idx="3">
                  <c:v>36</c:v>
                </c:pt>
                <c:pt idx="4">
                  <c:v>29</c:v>
                </c:pt>
                <c:pt idx="5">
                  <c:v>31</c:v>
                </c:pt>
                <c:pt idx="6">
                  <c:v>26</c:v>
                </c:pt>
                <c:pt idx="7">
                  <c:v>31</c:v>
                </c:pt>
                <c:pt idx="8">
                  <c:v>28</c:v>
                </c:pt>
                <c:pt idx="9">
                  <c:v>30</c:v>
                </c:pt>
                <c:pt idx="10">
                  <c:v>41</c:v>
                </c:pt>
                <c:pt idx="11">
                  <c:v>40</c:v>
                </c:pt>
                <c:pt idx="12">
                  <c:v>39</c:v>
                </c:pt>
                <c:pt idx="13">
                  <c:v>46</c:v>
                </c:pt>
                <c:pt idx="14">
                  <c:v>43</c:v>
                </c:pt>
                <c:pt idx="15">
                  <c:v>32</c:v>
                </c:pt>
                <c:pt idx="16">
                  <c:v>40</c:v>
                </c:pt>
                <c:pt idx="17">
                  <c:v>31</c:v>
                </c:pt>
                <c:pt idx="18">
                  <c:v>48</c:v>
                </c:pt>
                <c:pt idx="19">
                  <c:v>51</c:v>
                </c:pt>
                <c:pt idx="20">
                  <c:v>45</c:v>
                </c:pt>
                <c:pt idx="21">
                  <c:v>48</c:v>
                </c:pt>
                <c:pt idx="22">
                  <c:v>50</c:v>
                </c:pt>
                <c:pt idx="23">
                  <c:v>50</c:v>
                </c:pt>
                <c:pt idx="24">
                  <c:v>43</c:v>
                </c:pt>
                <c:pt idx="25">
                  <c:v>50</c:v>
                </c:pt>
                <c:pt idx="26">
                  <c:v>36</c:v>
                </c:pt>
                <c:pt idx="27">
                  <c:v>51</c:v>
                </c:pt>
                <c:pt idx="28">
                  <c:v>54</c:v>
                </c:pt>
                <c:pt idx="29">
                  <c:v>55</c:v>
                </c:pt>
                <c:pt idx="30">
                  <c:v>48</c:v>
                </c:pt>
                <c:pt idx="31">
                  <c:v>49</c:v>
                </c:pt>
                <c:pt idx="32">
                  <c:v>52</c:v>
                </c:pt>
                <c:pt idx="33">
                  <c:v>39</c:v>
                </c:pt>
                <c:pt idx="34">
                  <c:v>47</c:v>
                </c:pt>
                <c:pt idx="35">
                  <c:v>49</c:v>
                </c:pt>
                <c:pt idx="36">
                  <c:v>56</c:v>
                </c:pt>
                <c:pt idx="37">
                  <c:v>50</c:v>
                </c:pt>
                <c:pt idx="38">
                  <c:v>43</c:v>
                </c:pt>
                <c:pt idx="39">
                  <c:v>53</c:v>
                </c:pt>
                <c:pt idx="40">
                  <c:v>52</c:v>
                </c:pt>
                <c:pt idx="41">
                  <c:v>49</c:v>
                </c:pt>
                <c:pt idx="42">
                  <c:v>49</c:v>
                </c:pt>
                <c:pt idx="43">
                  <c:v>54</c:v>
                </c:pt>
                <c:pt idx="44">
                  <c:v>51</c:v>
                </c:pt>
                <c:pt idx="45">
                  <c:v>49</c:v>
                </c:pt>
                <c:pt idx="46">
                  <c:v>58</c:v>
                </c:pt>
                <c:pt idx="47">
                  <c:v>46</c:v>
                </c:pt>
                <c:pt idx="48">
                  <c:v>50</c:v>
                </c:pt>
                <c:pt idx="49">
                  <c:v>58</c:v>
                </c:pt>
                <c:pt idx="50">
                  <c:v>51</c:v>
                </c:pt>
                <c:pt idx="51">
                  <c:v>48</c:v>
                </c:pt>
                <c:pt idx="52">
                  <c:v>56</c:v>
                </c:pt>
                <c:pt idx="53">
                  <c:v>55</c:v>
                </c:pt>
                <c:pt idx="54">
                  <c:v>51</c:v>
                </c:pt>
                <c:pt idx="55">
                  <c:v>59</c:v>
                </c:pt>
                <c:pt idx="56">
                  <c:v>53</c:v>
                </c:pt>
                <c:pt idx="57">
                  <c:v>51</c:v>
                </c:pt>
                <c:pt idx="58">
                  <c:v>62</c:v>
                </c:pt>
                <c:pt idx="59">
                  <c:v>54</c:v>
                </c:pt>
                <c:pt idx="60">
                  <c:v>53</c:v>
                </c:pt>
                <c:pt idx="61">
                  <c:v>48</c:v>
                </c:pt>
                <c:pt idx="62">
                  <c:v>59</c:v>
                </c:pt>
                <c:pt idx="63">
                  <c:v>55</c:v>
                </c:pt>
                <c:pt idx="64">
                  <c:v>60</c:v>
                </c:pt>
                <c:pt idx="65">
                  <c:v>50</c:v>
                </c:pt>
                <c:pt idx="66">
                  <c:v>50</c:v>
                </c:pt>
                <c:pt idx="67">
                  <c:v>54</c:v>
                </c:pt>
                <c:pt idx="68">
                  <c:v>52</c:v>
                </c:pt>
                <c:pt idx="69">
                  <c:v>45</c:v>
                </c:pt>
                <c:pt idx="70">
                  <c:v>56</c:v>
                </c:pt>
                <c:pt idx="71">
                  <c:v>42</c:v>
                </c:pt>
                <c:pt idx="72">
                  <c:v>47</c:v>
                </c:pt>
                <c:pt idx="73">
                  <c:v>58</c:v>
                </c:pt>
                <c:pt idx="74">
                  <c:v>52</c:v>
                </c:pt>
                <c:pt idx="75">
                  <c:v>47</c:v>
                </c:pt>
                <c:pt idx="76">
                  <c:v>50</c:v>
                </c:pt>
                <c:pt idx="77">
                  <c:v>56</c:v>
                </c:pt>
                <c:pt idx="78">
                  <c:v>49</c:v>
                </c:pt>
                <c:pt idx="79">
                  <c:v>57</c:v>
                </c:pt>
                <c:pt idx="80">
                  <c:v>53</c:v>
                </c:pt>
                <c:pt idx="81">
                  <c:v>52</c:v>
                </c:pt>
                <c:pt idx="82">
                  <c:v>51</c:v>
                </c:pt>
                <c:pt idx="83">
                  <c:v>48</c:v>
                </c:pt>
                <c:pt idx="84">
                  <c:v>48</c:v>
                </c:pt>
                <c:pt idx="85">
                  <c:v>63</c:v>
                </c:pt>
                <c:pt idx="86">
                  <c:v>42</c:v>
                </c:pt>
                <c:pt idx="87">
                  <c:v>52</c:v>
                </c:pt>
                <c:pt idx="88">
                  <c:v>49</c:v>
                </c:pt>
                <c:pt idx="89">
                  <c:v>47</c:v>
                </c:pt>
                <c:pt idx="90">
                  <c:v>54</c:v>
                </c:pt>
                <c:pt idx="91">
                  <c:v>57</c:v>
                </c:pt>
                <c:pt idx="92">
                  <c:v>56</c:v>
                </c:pt>
                <c:pt idx="93">
                  <c:v>48</c:v>
                </c:pt>
                <c:pt idx="94">
                  <c:v>56</c:v>
                </c:pt>
                <c:pt idx="95">
                  <c:v>54</c:v>
                </c:pt>
                <c:pt idx="96">
                  <c:v>42</c:v>
                </c:pt>
                <c:pt idx="97">
                  <c:v>56</c:v>
                </c:pt>
                <c:pt idx="98">
                  <c:v>51</c:v>
                </c:pt>
                <c:pt idx="99">
                  <c:v>50</c:v>
                </c:pt>
                <c:pt idx="100">
                  <c:v>60</c:v>
                </c:pt>
                <c:pt idx="101">
                  <c:v>50</c:v>
                </c:pt>
                <c:pt idx="102">
                  <c:v>55</c:v>
                </c:pt>
                <c:pt idx="103">
                  <c:v>61</c:v>
                </c:pt>
                <c:pt idx="104">
                  <c:v>59</c:v>
                </c:pt>
                <c:pt idx="105">
                  <c:v>49</c:v>
                </c:pt>
                <c:pt idx="106">
                  <c:v>50</c:v>
                </c:pt>
                <c:pt idx="107">
                  <c:v>45</c:v>
                </c:pt>
                <c:pt idx="108">
                  <c:v>46</c:v>
                </c:pt>
                <c:pt idx="109">
                  <c:v>54</c:v>
                </c:pt>
                <c:pt idx="110">
                  <c:v>51</c:v>
                </c:pt>
                <c:pt idx="111">
                  <c:v>51</c:v>
                </c:pt>
                <c:pt idx="112">
                  <c:v>55</c:v>
                </c:pt>
                <c:pt idx="113">
                  <c:v>44</c:v>
                </c:pt>
                <c:pt idx="114">
                  <c:v>55</c:v>
                </c:pt>
                <c:pt idx="115">
                  <c:v>56</c:v>
                </c:pt>
                <c:pt idx="116">
                  <c:v>46</c:v>
                </c:pt>
                <c:pt idx="117">
                  <c:v>43</c:v>
                </c:pt>
                <c:pt idx="118">
                  <c:v>47</c:v>
                </c:pt>
                <c:pt idx="119">
                  <c:v>40</c:v>
                </c:pt>
                <c:pt idx="120">
                  <c:v>51</c:v>
                </c:pt>
                <c:pt idx="121">
                  <c:v>54</c:v>
                </c:pt>
                <c:pt idx="122">
                  <c:v>44</c:v>
                </c:pt>
                <c:pt idx="123">
                  <c:v>51</c:v>
                </c:pt>
                <c:pt idx="124">
                  <c:v>50</c:v>
                </c:pt>
                <c:pt idx="125">
                  <c:v>43</c:v>
                </c:pt>
                <c:pt idx="126">
                  <c:v>51</c:v>
                </c:pt>
                <c:pt idx="127">
                  <c:v>60</c:v>
                </c:pt>
                <c:pt idx="128">
                  <c:v>52</c:v>
                </c:pt>
                <c:pt idx="129">
                  <c:v>48</c:v>
                </c:pt>
                <c:pt idx="130">
                  <c:v>58</c:v>
                </c:pt>
                <c:pt idx="131">
                  <c:v>55</c:v>
                </c:pt>
                <c:pt idx="132">
                  <c:v>49</c:v>
                </c:pt>
                <c:pt idx="133">
                  <c:v>43</c:v>
                </c:pt>
                <c:pt idx="134">
                  <c:v>55</c:v>
                </c:pt>
                <c:pt idx="135">
                  <c:v>49</c:v>
                </c:pt>
                <c:pt idx="136">
                  <c:v>54</c:v>
                </c:pt>
                <c:pt idx="137">
                  <c:v>55</c:v>
                </c:pt>
                <c:pt idx="138">
                  <c:v>52</c:v>
                </c:pt>
                <c:pt idx="139">
                  <c:v>56</c:v>
                </c:pt>
                <c:pt idx="140">
                  <c:v>53</c:v>
                </c:pt>
                <c:pt idx="141">
                  <c:v>49</c:v>
                </c:pt>
                <c:pt idx="142">
                  <c:v>55</c:v>
                </c:pt>
                <c:pt idx="143">
                  <c:v>54</c:v>
                </c:pt>
                <c:pt idx="144">
                  <c:v>51</c:v>
                </c:pt>
                <c:pt idx="145">
                  <c:v>49</c:v>
                </c:pt>
                <c:pt idx="146">
                  <c:v>55</c:v>
                </c:pt>
                <c:pt idx="147">
                  <c:v>55</c:v>
                </c:pt>
                <c:pt idx="148">
                  <c:v>57</c:v>
                </c:pt>
                <c:pt idx="149">
                  <c:v>42</c:v>
                </c:pt>
                <c:pt idx="150">
                  <c:v>48</c:v>
                </c:pt>
                <c:pt idx="151">
                  <c:v>43</c:v>
                </c:pt>
                <c:pt idx="152">
                  <c:v>52</c:v>
                </c:pt>
                <c:pt idx="153">
                  <c:v>51</c:v>
                </c:pt>
                <c:pt idx="154">
                  <c:v>53</c:v>
                </c:pt>
                <c:pt idx="155">
                  <c:v>49</c:v>
                </c:pt>
                <c:pt idx="156">
                  <c:v>53</c:v>
                </c:pt>
                <c:pt idx="157">
                  <c:v>57</c:v>
                </c:pt>
                <c:pt idx="158">
                  <c:v>49</c:v>
                </c:pt>
                <c:pt idx="159">
                  <c:v>40</c:v>
                </c:pt>
                <c:pt idx="160">
                  <c:v>53</c:v>
                </c:pt>
                <c:pt idx="161">
                  <c:v>54</c:v>
                </c:pt>
                <c:pt idx="162">
                  <c:v>47</c:v>
                </c:pt>
                <c:pt idx="163">
                  <c:v>47</c:v>
                </c:pt>
                <c:pt idx="164">
                  <c:v>50</c:v>
                </c:pt>
                <c:pt idx="165">
                  <c:v>56</c:v>
                </c:pt>
                <c:pt idx="166">
                  <c:v>56</c:v>
                </c:pt>
                <c:pt idx="167">
                  <c:v>55</c:v>
                </c:pt>
                <c:pt idx="168">
                  <c:v>48</c:v>
                </c:pt>
                <c:pt idx="169">
                  <c:v>47</c:v>
                </c:pt>
                <c:pt idx="170">
                  <c:v>52</c:v>
                </c:pt>
                <c:pt idx="171">
                  <c:v>35</c:v>
                </c:pt>
                <c:pt idx="172">
                  <c:v>47</c:v>
                </c:pt>
                <c:pt idx="173">
                  <c:v>54</c:v>
                </c:pt>
                <c:pt idx="174">
                  <c:v>61</c:v>
                </c:pt>
                <c:pt idx="175">
                  <c:v>59</c:v>
                </c:pt>
                <c:pt idx="176">
                  <c:v>45</c:v>
                </c:pt>
                <c:pt idx="177">
                  <c:v>55</c:v>
                </c:pt>
                <c:pt idx="178">
                  <c:v>58</c:v>
                </c:pt>
                <c:pt idx="179">
                  <c:v>56</c:v>
                </c:pt>
                <c:pt idx="180">
                  <c:v>48</c:v>
                </c:pt>
                <c:pt idx="181">
                  <c:v>55</c:v>
                </c:pt>
                <c:pt idx="182">
                  <c:v>52</c:v>
                </c:pt>
                <c:pt idx="183">
                  <c:v>54</c:v>
                </c:pt>
                <c:pt idx="184">
                  <c:v>59</c:v>
                </c:pt>
                <c:pt idx="185">
                  <c:v>53</c:v>
                </c:pt>
                <c:pt idx="186">
                  <c:v>50</c:v>
                </c:pt>
                <c:pt idx="187">
                  <c:v>60</c:v>
                </c:pt>
                <c:pt idx="188">
                  <c:v>47</c:v>
                </c:pt>
                <c:pt idx="189">
                  <c:v>50</c:v>
                </c:pt>
                <c:pt idx="190">
                  <c:v>53</c:v>
                </c:pt>
                <c:pt idx="191">
                  <c:v>54</c:v>
                </c:pt>
                <c:pt idx="192">
                  <c:v>55</c:v>
                </c:pt>
                <c:pt idx="193">
                  <c:v>58</c:v>
                </c:pt>
                <c:pt idx="194">
                  <c:v>54</c:v>
                </c:pt>
                <c:pt idx="195">
                  <c:v>50</c:v>
                </c:pt>
                <c:pt idx="196">
                  <c:v>46</c:v>
                </c:pt>
                <c:pt idx="197">
                  <c:v>53</c:v>
                </c:pt>
                <c:pt idx="198">
                  <c:v>48</c:v>
                </c:pt>
                <c:pt idx="199">
                  <c:v>55</c:v>
                </c:pt>
                <c:pt idx="200">
                  <c:v>52</c:v>
                </c:pt>
                <c:pt idx="201">
                  <c:v>58</c:v>
                </c:pt>
                <c:pt idx="202">
                  <c:v>58</c:v>
                </c:pt>
                <c:pt idx="203">
                  <c:v>50</c:v>
                </c:pt>
                <c:pt idx="204">
                  <c:v>50</c:v>
                </c:pt>
                <c:pt idx="205">
                  <c:v>55</c:v>
                </c:pt>
                <c:pt idx="206">
                  <c:v>52</c:v>
                </c:pt>
                <c:pt idx="207">
                  <c:v>50</c:v>
                </c:pt>
                <c:pt idx="208">
                  <c:v>51</c:v>
                </c:pt>
                <c:pt idx="209">
                  <c:v>47</c:v>
                </c:pt>
                <c:pt idx="210">
                  <c:v>52</c:v>
                </c:pt>
                <c:pt idx="211">
                  <c:v>47</c:v>
                </c:pt>
                <c:pt idx="212">
                  <c:v>57</c:v>
                </c:pt>
                <c:pt idx="213">
                  <c:v>39</c:v>
                </c:pt>
                <c:pt idx="214">
                  <c:v>60</c:v>
                </c:pt>
                <c:pt idx="215">
                  <c:v>52</c:v>
                </c:pt>
                <c:pt idx="216">
                  <c:v>45</c:v>
                </c:pt>
                <c:pt idx="217">
                  <c:v>37</c:v>
                </c:pt>
                <c:pt idx="218">
                  <c:v>39</c:v>
                </c:pt>
                <c:pt idx="219">
                  <c:v>40</c:v>
                </c:pt>
                <c:pt idx="220">
                  <c:v>55</c:v>
                </c:pt>
                <c:pt idx="221">
                  <c:v>50</c:v>
                </c:pt>
                <c:pt idx="222">
                  <c:v>42</c:v>
                </c:pt>
                <c:pt idx="223">
                  <c:v>47</c:v>
                </c:pt>
                <c:pt idx="224">
                  <c:v>46</c:v>
                </c:pt>
                <c:pt idx="225">
                  <c:v>39</c:v>
                </c:pt>
                <c:pt idx="226">
                  <c:v>36</c:v>
                </c:pt>
                <c:pt idx="227">
                  <c:v>29</c:v>
                </c:pt>
                <c:pt idx="228">
                  <c:v>34</c:v>
                </c:pt>
                <c:pt idx="229">
                  <c:v>43</c:v>
                </c:pt>
                <c:pt idx="230">
                  <c:v>35</c:v>
                </c:pt>
                <c:pt idx="231">
                  <c:v>28</c:v>
                </c:pt>
                <c:pt idx="232">
                  <c:v>43</c:v>
                </c:pt>
                <c:pt idx="233">
                  <c:v>27</c:v>
                </c:pt>
                <c:pt idx="234">
                  <c:v>29</c:v>
                </c:pt>
                <c:pt idx="235">
                  <c:v>31</c:v>
                </c:pt>
                <c:pt idx="236">
                  <c:v>27</c:v>
                </c:pt>
                <c:pt idx="237">
                  <c:v>33</c:v>
                </c:pt>
                <c:pt idx="238">
                  <c:v>36</c:v>
                </c:pt>
                <c:pt idx="239">
                  <c:v>31</c:v>
                </c:pt>
                <c:pt idx="240">
                  <c:v>28</c:v>
                </c:pt>
                <c:pt idx="241">
                  <c:v>33</c:v>
                </c:pt>
                <c:pt idx="242">
                  <c:v>27</c:v>
                </c:pt>
              </c:numCache>
            </c:numRef>
          </c:val>
          <c:smooth val="0"/>
        </c:ser>
        <c:ser>
          <c:idx val="1"/>
          <c:order val="1"/>
          <c:tx>
            <c:strRef>
              <c:f>Sheet1!$A$5:$B$5</c:f>
              <c:strCache>
                <c:ptCount val="1"/>
                <c:pt idx="0">
                  <c:v>11774 Outputs</c:v>
                </c:pt>
              </c:strCache>
            </c:strRef>
          </c:tx>
          <c:marker>
            <c:symbol val="none"/>
          </c:marker>
          <c:val>
            <c:numRef>
              <c:f>Sheet1!$C$5:$IK$5</c:f>
              <c:numCache>
                <c:formatCode>General</c:formatCode>
                <c:ptCount val="243"/>
                <c:pt idx="0">
                  <c:v>30</c:v>
                </c:pt>
                <c:pt idx="1">
                  <c:v>29</c:v>
                </c:pt>
                <c:pt idx="2">
                  <c:v>27</c:v>
                </c:pt>
                <c:pt idx="3">
                  <c:v>33</c:v>
                </c:pt>
                <c:pt idx="4">
                  <c:v>31</c:v>
                </c:pt>
                <c:pt idx="5">
                  <c:v>29</c:v>
                </c:pt>
                <c:pt idx="6">
                  <c:v>23</c:v>
                </c:pt>
                <c:pt idx="7">
                  <c:v>29</c:v>
                </c:pt>
                <c:pt idx="8">
                  <c:v>29</c:v>
                </c:pt>
                <c:pt idx="9">
                  <c:v>35</c:v>
                </c:pt>
                <c:pt idx="10">
                  <c:v>44</c:v>
                </c:pt>
                <c:pt idx="11">
                  <c:v>30</c:v>
                </c:pt>
                <c:pt idx="12">
                  <c:v>34</c:v>
                </c:pt>
                <c:pt idx="13">
                  <c:v>42</c:v>
                </c:pt>
                <c:pt idx="14">
                  <c:v>42</c:v>
                </c:pt>
                <c:pt idx="15">
                  <c:v>40</c:v>
                </c:pt>
                <c:pt idx="16">
                  <c:v>39</c:v>
                </c:pt>
                <c:pt idx="17">
                  <c:v>37</c:v>
                </c:pt>
                <c:pt idx="18">
                  <c:v>47</c:v>
                </c:pt>
                <c:pt idx="19">
                  <c:v>50</c:v>
                </c:pt>
                <c:pt idx="20">
                  <c:v>45</c:v>
                </c:pt>
                <c:pt idx="21">
                  <c:v>49</c:v>
                </c:pt>
                <c:pt idx="22">
                  <c:v>50</c:v>
                </c:pt>
                <c:pt idx="23">
                  <c:v>50</c:v>
                </c:pt>
                <c:pt idx="24">
                  <c:v>44</c:v>
                </c:pt>
                <c:pt idx="25">
                  <c:v>44</c:v>
                </c:pt>
                <c:pt idx="26">
                  <c:v>42</c:v>
                </c:pt>
                <c:pt idx="27">
                  <c:v>45</c:v>
                </c:pt>
                <c:pt idx="28">
                  <c:v>50</c:v>
                </c:pt>
                <c:pt idx="29">
                  <c:v>47</c:v>
                </c:pt>
                <c:pt idx="30">
                  <c:v>56</c:v>
                </c:pt>
                <c:pt idx="31">
                  <c:v>57</c:v>
                </c:pt>
                <c:pt idx="32">
                  <c:v>53</c:v>
                </c:pt>
                <c:pt idx="33">
                  <c:v>47</c:v>
                </c:pt>
                <c:pt idx="34">
                  <c:v>50</c:v>
                </c:pt>
                <c:pt idx="35">
                  <c:v>48</c:v>
                </c:pt>
                <c:pt idx="36">
                  <c:v>46</c:v>
                </c:pt>
                <c:pt idx="37">
                  <c:v>56</c:v>
                </c:pt>
                <c:pt idx="38">
                  <c:v>53</c:v>
                </c:pt>
                <c:pt idx="39">
                  <c:v>56</c:v>
                </c:pt>
                <c:pt idx="40">
                  <c:v>60</c:v>
                </c:pt>
                <c:pt idx="41">
                  <c:v>48</c:v>
                </c:pt>
                <c:pt idx="42">
                  <c:v>52</c:v>
                </c:pt>
                <c:pt idx="43">
                  <c:v>52</c:v>
                </c:pt>
                <c:pt idx="44">
                  <c:v>51</c:v>
                </c:pt>
                <c:pt idx="45">
                  <c:v>50</c:v>
                </c:pt>
                <c:pt idx="46">
                  <c:v>59</c:v>
                </c:pt>
                <c:pt idx="47">
                  <c:v>47</c:v>
                </c:pt>
                <c:pt idx="48">
                  <c:v>56</c:v>
                </c:pt>
                <c:pt idx="49">
                  <c:v>52</c:v>
                </c:pt>
                <c:pt idx="50">
                  <c:v>47</c:v>
                </c:pt>
                <c:pt idx="51">
                  <c:v>54</c:v>
                </c:pt>
                <c:pt idx="52">
                  <c:v>52</c:v>
                </c:pt>
                <c:pt idx="53">
                  <c:v>50</c:v>
                </c:pt>
                <c:pt idx="54">
                  <c:v>49</c:v>
                </c:pt>
                <c:pt idx="55">
                  <c:v>54</c:v>
                </c:pt>
                <c:pt idx="56">
                  <c:v>48</c:v>
                </c:pt>
                <c:pt idx="57">
                  <c:v>53</c:v>
                </c:pt>
                <c:pt idx="58">
                  <c:v>56</c:v>
                </c:pt>
                <c:pt idx="59">
                  <c:v>53</c:v>
                </c:pt>
                <c:pt idx="60">
                  <c:v>44</c:v>
                </c:pt>
                <c:pt idx="61">
                  <c:v>53</c:v>
                </c:pt>
                <c:pt idx="62">
                  <c:v>53</c:v>
                </c:pt>
                <c:pt idx="63">
                  <c:v>51</c:v>
                </c:pt>
                <c:pt idx="64">
                  <c:v>54</c:v>
                </c:pt>
                <c:pt idx="65">
                  <c:v>48</c:v>
                </c:pt>
                <c:pt idx="66">
                  <c:v>50</c:v>
                </c:pt>
                <c:pt idx="67">
                  <c:v>58</c:v>
                </c:pt>
                <c:pt idx="68">
                  <c:v>52</c:v>
                </c:pt>
                <c:pt idx="69">
                  <c:v>49</c:v>
                </c:pt>
                <c:pt idx="70">
                  <c:v>50</c:v>
                </c:pt>
                <c:pt idx="71">
                  <c:v>54</c:v>
                </c:pt>
                <c:pt idx="72">
                  <c:v>51</c:v>
                </c:pt>
                <c:pt idx="73">
                  <c:v>53</c:v>
                </c:pt>
                <c:pt idx="74">
                  <c:v>51</c:v>
                </c:pt>
                <c:pt idx="75">
                  <c:v>48</c:v>
                </c:pt>
                <c:pt idx="76">
                  <c:v>56</c:v>
                </c:pt>
                <c:pt idx="77">
                  <c:v>51</c:v>
                </c:pt>
                <c:pt idx="78">
                  <c:v>47</c:v>
                </c:pt>
                <c:pt idx="79">
                  <c:v>57</c:v>
                </c:pt>
                <c:pt idx="80">
                  <c:v>54</c:v>
                </c:pt>
                <c:pt idx="81">
                  <c:v>52</c:v>
                </c:pt>
                <c:pt idx="82">
                  <c:v>54</c:v>
                </c:pt>
                <c:pt idx="83">
                  <c:v>47</c:v>
                </c:pt>
                <c:pt idx="84">
                  <c:v>53</c:v>
                </c:pt>
                <c:pt idx="85">
                  <c:v>60</c:v>
                </c:pt>
                <c:pt idx="86">
                  <c:v>55</c:v>
                </c:pt>
                <c:pt idx="87">
                  <c:v>52</c:v>
                </c:pt>
                <c:pt idx="88">
                  <c:v>56</c:v>
                </c:pt>
                <c:pt idx="89">
                  <c:v>50</c:v>
                </c:pt>
                <c:pt idx="90">
                  <c:v>45</c:v>
                </c:pt>
                <c:pt idx="91">
                  <c:v>58</c:v>
                </c:pt>
                <c:pt idx="92">
                  <c:v>53</c:v>
                </c:pt>
                <c:pt idx="93">
                  <c:v>54</c:v>
                </c:pt>
                <c:pt idx="94">
                  <c:v>52</c:v>
                </c:pt>
                <c:pt idx="95">
                  <c:v>50</c:v>
                </c:pt>
                <c:pt idx="96">
                  <c:v>43</c:v>
                </c:pt>
                <c:pt idx="97">
                  <c:v>50</c:v>
                </c:pt>
                <c:pt idx="98">
                  <c:v>48</c:v>
                </c:pt>
                <c:pt idx="99">
                  <c:v>52</c:v>
                </c:pt>
                <c:pt idx="100">
                  <c:v>55</c:v>
                </c:pt>
                <c:pt idx="101">
                  <c:v>43</c:v>
                </c:pt>
                <c:pt idx="102">
                  <c:v>49</c:v>
                </c:pt>
                <c:pt idx="103">
                  <c:v>59</c:v>
                </c:pt>
                <c:pt idx="104">
                  <c:v>48</c:v>
                </c:pt>
                <c:pt idx="105">
                  <c:v>47</c:v>
                </c:pt>
                <c:pt idx="106">
                  <c:v>52</c:v>
                </c:pt>
                <c:pt idx="107">
                  <c:v>50</c:v>
                </c:pt>
                <c:pt idx="108">
                  <c:v>50</c:v>
                </c:pt>
                <c:pt idx="109">
                  <c:v>58</c:v>
                </c:pt>
                <c:pt idx="110">
                  <c:v>51</c:v>
                </c:pt>
                <c:pt idx="111">
                  <c:v>55</c:v>
                </c:pt>
                <c:pt idx="112">
                  <c:v>58</c:v>
                </c:pt>
                <c:pt idx="113">
                  <c:v>54</c:v>
                </c:pt>
                <c:pt idx="114">
                  <c:v>51</c:v>
                </c:pt>
                <c:pt idx="115">
                  <c:v>52</c:v>
                </c:pt>
                <c:pt idx="116">
                  <c:v>51</c:v>
                </c:pt>
                <c:pt idx="117">
                  <c:v>53</c:v>
                </c:pt>
                <c:pt idx="118">
                  <c:v>50</c:v>
                </c:pt>
                <c:pt idx="119">
                  <c:v>52</c:v>
                </c:pt>
                <c:pt idx="120">
                  <c:v>55</c:v>
                </c:pt>
                <c:pt idx="121">
                  <c:v>54</c:v>
                </c:pt>
                <c:pt idx="122">
                  <c:v>55</c:v>
                </c:pt>
                <c:pt idx="123">
                  <c:v>52</c:v>
                </c:pt>
                <c:pt idx="124">
                  <c:v>51</c:v>
                </c:pt>
                <c:pt idx="125">
                  <c:v>52</c:v>
                </c:pt>
                <c:pt idx="126">
                  <c:v>45</c:v>
                </c:pt>
                <c:pt idx="127">
                  <c:v>44</c:v>
                </c:pt>
                <c:pt idx="128">
                  <c:v>48</c:v>
                </c:pt>
                <c:pt idx="129">
                  <c:v>53</c:v>
                </c:pt>
                <c:pt idx="130">
                  <c:v>60</c:v>
                </c:pt>
                <c:pt idx="131">
                  <c:v>52</c:v>
                </c:pt>
                <c:pt idx="132">
                  <c:v>49</c:v>
                </c:pt>
                <c:pt idx="133">
                  <c:v>53</c:v>
                </c:pt>
                <c:pt idx="134">
                  <c:v>47</c:v>
                </c:pt>
                <c:pt idx="135">
                  <c:v>50</c:v>
                </c:pt>
                <c:pt idx="136">
                  <c:v>49</c:v>
                </c:pt>
                <c:pt idx="137">
                  <c:v>51</c:v>
                </c:pt>
                <c:pt idx="138">
                  <c:v>52</c:v>
                </c:pt>
                <c:pt idx="139">
                  <c:v>52</c:v>
                </c:pt>
                <c:pt idx="140">
                  <c:v>49</c:v>
                </c:pt>
                <c:pt idx="141">
                  <c:v>48</c:v>
                </c:pt>
                <c:pt idx="142">
                  <c:v>55</c:v>
                </c:pt>
                <c:pt idx="143">
                  <c:v>43</c:v>
                </c:pt>
                <c:pt idx="144">
                  <c:v>49</c:v>
                </c:pt>
                <c:pt idx="145">
                  <c:v>52</c:v>
                </c:pt>
                <c:pt idx="146">
                  <c:v>50</c:v>
                </c:pt>
                <c:pt idx="147">
                  <c:v>60</c:v>
                </c:pt>
                <c:pt idx="148">
                  <c:v>51</c:v>
                </c:pt>
                <c:pt idx="149">
                  <c:v>47</c:v>
                </c:pt>
                <c:pt idx="150">
                  <c:v>49</c:v>
                </c:pt>
                <c:pt idx="151">
                  <c:v>53</c:v>
                </c:pt>
                <c:pt idx="152">
                  <c:v>48</c:v>
                </c:pt>
                <c:pt idx="153">
                  <c:v>53</c:v>
                </c:pt>
                <c:pt idx="154">
                  <c:v>49</c:v>
                </c:pt>
                <c:pt idx="155">
                  <c:v>51</c:v>
                </c:pt>
                <c:pt idx="156">
                  <c:v>53</c:v>
                </c:pt>
                <c:pt idx="157">
                  <c:v>52</c:v>
                </c:pt>
                <c:pt idx="158">
                  <c:v>51</c:v>
                </c:pt>
                <c:pt idx="159">
                  <c:v>50</c:v>
                </c:pt>
                <c:pt idx="160">
                  <c:v>53</c:v>
                </c:pt>
                <c:pt idx="161">
                  <c:v>51</c:v>
                </c:pt>
                <c:pt idx="162">
                  <c:v>50</c:v>
                </c:pt>
                <c:pt idx="163">
                  <c:v>53</c:v>
                </c:pt>
                <c:pt idx="164">
                  <c:v>46</c:v>
                </c:pt>
                <c:pt idx="165">
                  <c:v>51</c:v>
                </c:pt>
                <c:pt idx="166">
                  <c:v>59</c:v>
                </c:pt>
                <c:pt idx="167">
                  <c:v>51</c:v>
                </c:pt>
                <c:pt idx="168">
                  <c:v>45</c:v>
                </c:pt>
                <c:pt idx="169">
                  <c:v>55</c:v>
                </c:pt>
                <c:pt idx="170">
                  <c:v>48</c:v>
                </c:pt>
                <c:pt idx="171">
                  <c:v>51</c:v>
                </c:pt>
                <c:pt idx="172">
                  <c:v>49</c:v>
                </c:pt>
                <c:pt idx="173">
                  <c:v>51</c:v>
                </c:pt>
                <c:pt idx="174">
                  <c:v>50</c:v>
                </c:pt>
                <c:pt idx="175">
                  <c:v>56</c:v>
                </c:pt>
                <c:pt idx="176">
                  <c:v>55</c:v>
                </c:pt>
                <c:pt idx="177">
                  <c:v>48</c:v>
                </c:pt>
                <c:pt idx="178">
                  <c:v>53</c:v>
                </c:pt>
                <c:pt idx="179">
                  <c:v>51</c:v>
                </c:pt>
                <c:pt idx="180">
                  <c:v>55</c:v>
                </c:pt>
                <c:pt idx="181">
                  <c:v>58</c:v>
                </c:pt>
                <c:pt idx="182">
                  <c:v>49</c:v>
                </c:pt>
                <c:pt idx="183">
                  <c:v>54</c:v>
                </c:pt>
                <c:pt idx="184">
                  <c:v>60</c:v>
                </c:pt>
                <c:pt idx="185">
                  <c:v>54</c:v>
                </c:pt>
                <c:pt idx="186">
                  <c:v>46</c:v>
                </c:pt>
                <c:pt idx="187">
                  <c:v>50</c:v>
                </c:pt>
                <c:pt idx="188">
                  <c:v>53</c:v>
                </c:pt>
                <c:pt idx="189">
                  <c:v>52</c:v>
                </c:pt>
                <c:pt idx="190">
                  <c:v>57</c:v>
                </c:pt>
                <c:pt idx="191">
                  <c:v>50</c:v>
                </c:pt>
                <c:pt idx="192">
                  <c:v>48</c:v>
                </c:pt>
                <c:pt idx="193">
                  <c:v>54</c:v>
                </c:pt>
                <c:pt idx="194">
                  <c:v>47</c:v>
                </c:pt>
                <c:pt idx="195">
                  <c:v>46</c:v>
                </c:pt>
                <c:pt idx="196">
                  <c:v>54</c:v>
                </c:pt>
                <c:pt idx="197">
                  <c:v>49</c:v>
                </c:pt>
                <c:pt idx="198">
                  <c:v>45</c:v>
                </c:pt>
                <c:pt idx="199">
                  <c:v>53</c:v>
                </c:pt>
                <c:pt idx="200">
                  <c:v>49</c:v>
                </c:pt>
                <c:pt idx="201">
                  <c:v>55</c:v>
                </c:pt>
                <c:pt idx="202">
                  <c:v>55</c:v>
                </c:pt>
                <c:pt idx="203">
                  <c:v>55</c:v>
                </c:pt>
                <c:pt idx="204">
                  <c:v>55</c:v>
                </c:pt>
                <c:pt idx="205">
                  <c:v>52</c:v>
                </c:pt>
                <c:pt idx="206">
                  <c:v>46</c:v>
                </c:pt>
                <c:pt idx="207">
                  <c:v>48</c:v>
                </c:pt>
                <c:pt idx="208">
                  <c:v>45</c:v>
                </c:pt>
                <c:pt idx="209">
                  <c:v>50</c:v>
                </c:pt>
                <c:pt idx="210">
                  <c:v>50</c:v>
                </c:pt>
                <c:pt idx="211">
                  <c:v>55</c:v>
                </c:pt>
                <c:pt idx="212">
                  <c:v>53</c:v>
                </c:pt>
                <c:pt idx="213">
                  <c:v>48</c:v>
                </c:pt>
                <c:pt idx="214">
                  <c:v>49</c:v>
                </c:pt>
                <c:pt idx="215">
                  <c:v>46</c:v>
                </c:pt>
                <c:pt idx="216">
                  <c:v>45</c:v>
                </c:pt>
                <c:pt idx="217">
                  <c:v>47</c:v>
                </c:pt>
                <c:pt idx="218">
                  <c:v>48</c:v>
                </c:pt>
                <c:pt idx="219">
                  <c:v>48</c:v>
                </c:pt>
                <c:pt idx="220">
                  <c:v>47</c:v>
                </c:pt>
                <c:pt idx="221">
                  <c:v>49</c:v>
                </c:pt>
                <c:pt idx="222">
                  <c:v>45</c:v>
                </c:pt>
                <c:pt idx="223">
                  <c:v>49</c:v>
                </c:pt>
                <c:pt idx="224">
                  <c:v>39</c:v>
                </c:pt>
                <c:pt idx="225">
                  <c:v>38</c:v>
                </c:pt>
                <c:pt idx="226">
                  <c:v>38</c:v>
                </c:pt>
                <c:pt idx="227">
                  <c:v>39</c:v>
                </c:pt>
                <c:pt idx="228">
                  <c:v>38</c:v>
                </c:pt>
                <c:pt idx="229">
                  <c:v>41</c:v>
                </c:pt>
                <c:pt idx="230">
                  <c:v>40</c:v>
                </c:pt>
                <c:pt idx="231">
                  <c:v>37</c:v>
                </c:pt>
                <c:pt idx="232">
                  <c:v>40</c:v>
                </c:pt>
                <c:pt idx="233">
                  <c:v>34</c:v>
                </c:pt>
                <c:pt idx="234">
                  <c:v>25</c:v>
                </c:pt>
                <c:pt idx="235">
                  <c:v>30</c:v>
                </c:pt>
                <c:pt idx="236">
                  <c:v>29</c:v>
                </c:pt>
                <c:pt idx="237">
                  <c:v>28</c:v>
                </c:pt>
                <c:pt idx="238">
                  <c:v>34</c:v>
                </c:pt>
                <c:pt idx="239">
                  <c:v>29</c:v>
                </c:pt>
                <c:pt idx="240">
                  <c:v>28</c:v>
                </c:pt>
                <c:pt idx="241">
                  <c:v>33</c:v>
                </c:pt>
                <c:pt idx="242">
                  <c:v>31</c:v>
                </c:pt>
              </c:numCache>
            </c:numRef>
          </c:val>
          <c:smooth val="0"/>
        </c:ser>
        <c:dLbls>
          <c:showLegendKey val="0"/>
          <c:showVal val="0"/>
          <c:showCatName val="0"/>
          <c:showSerName val="0"/>
          <c:showPercent val="0"/>
          <c:showBubbleSize val="0"/>
        </c:dLbls>
        <c:marker val="1"/>
        <c:smooth val="0"/>
        <c:axId val="177161216"/>
        <c:axId val="164249600"/>
      </c:lineChart>
      <c:catAx>
        <c:axId val="177161216"/>
        <c:scaling>
          <c:orientation val="minMax"/>
        </c:scaling>
        <c:delete val="0"/>
        <c:axPos val="b"/>
        <c:title>
          <c:tx>
            <c:rich>
              <a:bodyPr/>
              <a:lstStyle/>
              <a:p>
                <a:pPr>
                  <a:defRPr sz="1600"/>
                </a:pPr>
                <a:r>
                  <a:rPr lang="en-US" sz="1600"/>
                  <a:t>Neurons</a:t>
                </a:r>
              </a:p>
            </c:rich>
          </c:tx>
          <c:layout>
            <c:manualLayout>
              <c:xMode val="edge"/>
              <c:yMode val="edge"/>
              <c:x val="0.47333714980185165"/>
              <c:y val="0.815155445028382"/>
            </c:manualLayout>
          </c:layout>
          <c:overlay val="0"/>
        </c:title>
        <c:majorTickMark val="none"/>
        <c:minorTickMark val="none"/>
        <c:tickLblPos val="nextTo"/>
        <c:crossAx val="164249600"/>
        <c:crosses val="autoZero"/>
        <c:auto val="1"/>
        <c:lblAlgn val="ctr"/>
        <c:lblOffset val="100"/>
        <c:noMultiLvlLbl val="0"/>
      </c:catAx>
      <c:valAx>
        <c:axId val="164249600"/>
        <c:scaling>
          <c:orientation val="minMax"/>
        </c:scaling>
        <c:delete val="0"/>
        <c:axPos val="l"/>
        <c:majorGridlines/>
        <c:title>
          <c:tx>
            <c:rich>
              <a:bodyPr/>
              <a:lstStyle/>
              <a:p>
                <a:pPr>
                  <a:defRPr sz="1600"/>
                </a:pPr>
                <a:r>
                  <a:rPr lang="en-US" sz="1600"/>
                  <a:t>Connectivity</a:t>
                </a:r>
              </a:p>
            </c:rich>
          </c:tx>
          <c:layout>
            <c:manualLayout>
              <c:xMode val="edge"/>
              <c:yMode val="edge"/>
              <c:x val="1.2065485437865738E-2"/>
              <c:y val="0.34231521777846857"/>
            </c:manualLayout>
          </c:layout>
          <c:overlay val="0"/>
        </c:title>
        <c:numFmt formatCode="General" sourceLinked="1"/>
        <c:majorTickMark val="none"/>
        <c:minorTickMark val="none"/>
        <c:tickLblPos val="nextTo"/>
        <c:crossAx val="177161216"/>
        <c:crosses val="autoZero"/>
        <c:crossBetween val="between"/>
      </c:valAx>
    </c:plotArea>
    <c:legend>
      <c:legendPos val="r"/>
      <c:layout>
        <c:manualLayout>
          <c:xMode val="edge"/>
          <c:yMode val="edge"/>
          <c:x val="0.28413888888888889"/>
          <c:y val="0.39807378244386127"/>
          <c:w val="0.40752777777777771"/>
          <c:h val="0.24077354913969087"/>
        </c:manualLayout>
      </c:layout>
      <c:overlay val="0"/>
      <c:txPr>
        <a:bodyPr/>
        <a:lstStyle/>
        <a:p>
          <a:pPr>
            <a:defRPr sz="1200"/>
          </a:pPr>
          <a:endParaRPr lang="en-US"/>
        </a:p>
      </c:txPr>
    </c:legend>
    <c:plotVisOnly val="1"/>
    <c:dispBlanksAs val="gap"/>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Liquid / Network Connectivity</a:t>
            </a:r>
          </a:p>
        </c:rich>
      </c:tx>
      <c:overlay val="0"/>
    </c:title>
    <c:autoTitleDeleted val="0"/>
    <c:plotArea>
      <c:layout>
        <c:manualLayout>
          <c:layoutTarget val="inner"/>
          <c:xMode val="edge"/>
          <c:yMode val="edge"/>
          <c:x val="9.173388743073782E-2"/>
          <c:y val="2.8252405949256341E-2"/>
          <c:w val="0.89271799358413528"/>
          <c:h val="0.8545346415031454"/>
        </c:manualLayout>
      </c:layout>
      <c:lineChart>
        <c:grouping val="standard"/>
        <c:varyColors val="0"/>
        <c:ser>
          <c:idx val="0"/>
          <c:order val="0"/>
          <c:tx>
            <c:strRef>
              <c:f>Sheet1!$A$4:$B$4</c:f>
              <c:strCache>
                <c:ptCount val="1"/>
                <c:pt idx="0">
                  <c:v>11232 Inputs</c:v>
                </c:pt>
              </c:strCache>
            </c:strRef>
          </c:tx>
          <c:marker>
            <c:symbol val="none"/>
          </c:marker>
          <c:val>
            <c:numRef>
              <c:f>Sheet1!$C$4:$IK$4</c:f>
              <c:numCache>
                <c:formatCode>General</c:formatCode>
                <c:ptCount val="243"/>
                <c:pt idx="0">
                  <c:v>186</c:v>
                </c:pt>
                <c:pt idx="1">
                  <c:v>3</c:v>
                </c:pt>
                <c:pt idx="2">
                  <c:v>2</c:v>
                </c:pt>
                <c:pt idx="3">
                  <c:v>2</c:v>
                </c:pt>
                <c:pt idx="4">
                  <c:v>4</c:v>
                </c:pt>
                <c:pt idx="5">
                  <c:v>1</c:v>
                </c:pt>
                <c:pt idx="6">
                  <c:v>2</c:v>
                </c:pt>
                <c:pt idx="7">
                  <c:v>2</c:v>
                </c:pt>
                <c:pt idx="8">
                  <c:v>7</c:v>
                </c:pt>
                <c:pt idx="9">
                  <c:v>2</c:v>
                </c:pt>
                <c:pt idx="10">
                  <c:v>4</c:v>
                </c:pt>
                <c:pt idx="11">
                  <c:v>2</c:v>
                </c:pt>
                <c:pt idx="12">
                  <c:v>2</c:v>
                </c:pt>
                <c:pt idx="13">
                  <c:v>2</c:v>
                </c:pt>
                <c:pt idx="14">
                  <c:v>189</c:v>
                </c:pt>
                <c:pt idx="15">
                  <c:v>188</c:v>
                </c:pt>
                <c:pt idx="16">
                  <c:v>189</c:v>
                </c:pt>
                <c:pt idx="17">
                  <c:v>187</c:v>
                </c:pt>
                <c:pt idx="18">
                  <c:v>5</c:v>
                </c:pt>
                <c:pt idx="19">
                  <c:v>3</c:v>
                </c:pt>
                <c:pt idx="20">
                  <c:v>3</c:v>
                </c:pt>
                <c:pt idx="21">
                  <c:v>2</c:v>
                </c:pt>
                <c:pt idx="22">
                  <c:v>2</c:v>
                </c:pt>
                <c:pt idx="23">
                  <c:v>187</c:v>
                </c:pt>
                <c:pt idx="24">
                  <c:v>188</c:v>
                </c:pt>
                <c:pt idx="25">
                  <c:v>188</c:v>
                </c:pt>
                <c:pt idx="26">
                  <c:v>189</c:v>
                </c:pt>
                <c:pt idx="27">
                  <c:v>187</c:v>
                </c:pt>
                <c:pt idx="28">
                  <c:v>8</c:v>
                </c:pt>
                <c:pt idx="29">
                  <c:v>3</c:v>
                </c:pt>
                <c:pt idx="30">
                  <c:v>3</c:v>
                </c:pt>
                <c:pt idx="31">
                  <c:v>2</c:v>
                </c:pt>
                <c:pt idx="32">
                  <c:v>1</c:v>
                </c:pt>
                <c:pt idx="33">
                  <c:v>3</c:v>
                </c:pt>
                <c:pt idx="34">
                  <c:v>5</c:v>
                </c:pt>
                <c:pt idx="35">
                  <c:v>2</c:v>
                </c:pt>
                <c:pt idx="36">
                  <c:v>2</c:v>
                </c:pt>
                <c:pt idx="37">
                  <c:v>2</c:v>
                </c:pt>
                <c:pt idx="38">
                  <c:v>187</c:v>
                </c:pt>
                <c:pt idx="39">
                  <c:v>189</c:v>
                </c:pt>
                <c:pt idx="40">
                  <c:v>188</c:v>
                </c:pt>
                <c:pt idx="41">
                  <c:v>188</c:v>
                </c:pt>
                <c:pt idx="42">
                  <c:v>4</c:v>
                </c:pt>
                <c:pt idx="43">
                  <c:v>1</c:v>
                </c:pt>
                <c:pt idx="44">
                  <c:v>4</c:v>
                </c:pt>
                <c:pt idx="45">
                  <c:v>2</c:v>
                </c:pt>
                <c:pt idx="46">
                  <c:v>2</c:v>
                </c:pt>
                <c:pt idx="47">
                  <c:v>190</c:v>
                </c:pt>
                <c:pt idx="48">
                  <c:v>189</c:v>
                </c:pt>
                <c:pt idx="49">
                  <c:v>189</c:v>
                </c:pt>
                <c:pt idx="50">
                  <c:v>188</c:v>
                </c:pt>
                <c:pt idx="51">
                  <c:v>191</c:v>
                </c:pt>
                <c:pt idx="52">
                  <c:v>188</c:v>
                </c:pt>
                <c:pt idx="53">
                  <c:v>189</c:v>
                </c:pt>
                <c:pt idx="54">
                  <c:v>190</c:v>
                </c:pt>
                <c:pt idx="55">
                  <c:v>187</c:v>
                </c:pt>
                <c:pt idx="56">
                  <c:v>189</c:v>
                </c:pt>
                <c:pt idx="57">
                  <c:v>6</c:v>
                </c:pt>
                <c:pt idx="58">
                  <c:v>4</c:v>
                </c:pt>
                <c:pt idx="59">
                  <c:v>2</c:v>
                </c:pt>
                <c:pt idx="60">
                  <c:v>2</c:v>
                </c:pt>
                <c:pt idx="61">
                  <c:v>3</c:v>
                </c:pt>
                <c:pt idx="62">
                  <c:v>4</c:v>
                </c:pt>
                <c:pt idx="63">
                  <c:v>3</c:v>
                </c:pt>
                <c:pt idx="64">
                  <c:v>2</c:v>
                </c:pt>
                <c:pt idx="65">
                  <c:v>2</c:v>
                </c:pt>
                <c:pt idx="66">
                  <c:v>3</c:v>
                </c:pt>
                <c:pt idx="67">
                  <c:v>3</c:v>
                </c:pt>
                <c:pt idx="68">
                  <c:v>3</c:v>
                </c:pt>
                <c:pt idx="69">
                  <c:v>2</c:v>
                </c:pt>
                <c:pt idx="70">
                  <c:v>3</c:v>
                </c:pt>
                <c:pt idx="71">
                  <c:v>2</c:v>
                </c:pt>
                <c:pt idx="72">
                  <c:v>3</c:v>
                </c:pt>
                <c:pt idx="73">
                  <c:v>188</c:v>
                </c:pt>
                <c:pt idx="74">
                  <c:v>187</c:v>
                </c:pt>
                <c:pt idx="75">
                  <c:v>189</c:v>
                </c:pt>
                <c:pt idx="76">
                  <c:v>188</c:v>
                </c:pt>
                <c:pt idx="77">
                  <c:v>189</c:v>
                </c:pt>
                <c:pt idx="78">
                  <c:v>188</c:v>
                </c:pt>
                <c:pt idx="79">
                  <c:v>4</c:v>
                </c:pt>
                <c:pt idx="80">
                  <c:v>2</c:v>
                </c:pt>
                <c:pt idx="81">
                  <c:v>3</c:v>
                </c:pt>
                <c:pt idx="82">
                  <c:v>2</c:v>
                </c:pt>
                <c:pt idx="83">
                  <c:v>3</c:v>
                </c:pt>
                <c:pt idx="84">
                  <c:v>2</c:v>
                </c:pt>
                <c:pt idx="85">
                  <c:v>7</c:v>
                </c:pt>
                <c:pt idx="86">
                  <c:v>2</c:v>
                </c:pt>
                <c:pt idx="87">
                  <c:v>3</c:v>
                </c:pt>
                <c:pt idx="88">
                  <c:v>2</c:v>
                </c:pt>
                <c:pt idx="89">
                  <c:v>187</c:v>
                </c:pt>
                <c:pt idx="90">
                  <c:v>188</c:v>
                </c:pt>
                <c:pt idx="91">
                  <c:v>187</c:v>
                </c:pt>
                <c:pt idx="92">
                  <c:v>4</c:v>
                </c:pt>
                <c:pt idx="93">
                  <c:v>2</c:v>
                </c:pt>
                <c:pt idx="94">
                  <c:v>3</c:v>
                </c:pt>
                <c:pt idx="95">
                  <c:v>2</c:v>
                </c:pt>
                <c:pt idx="96">
                  <c:v>7</c:v>
                </c:pt>
                <c:pt idx="97">
                  <c:v>1</c:v>
                </c:pt>
                <c:pt idx="98">
                  <c:v>2</c:v>
                </c:pt>
                <c:pt idx="99">
                  <c:v>2</c:v>
                </c:pt>
                <c:pt idx="100">
                  <c:v>3</c:v>
                </c:pt>
                <c:pt idx="101">
                  <c:v>1</c:v>
                </c:pt>
                <c:pt idx="102">
                  <c:v>2</c:v>
                </c:pt>
                <c:pt idx="103">
                  <c:v>5</c:v>
                </c:pt>
                <c:pt idx="104">
                  <c:v>2</c:v>
                </c:pt>
                <c:pt idx="105">
                  <c:v>2</c:v>
                </c:pt>
                <c:pt idx="106">
                  <c:v>2</c:v>
                </c:pt>
                <c:pt idx="107">
                  <c:v>188</c:v>
                </c:pt>
                <c:pt idx="108">
                  <c:v>188</c:v>
                </c:pt>
                <c:pt idx="109">
                  <c:v>187</c:v>
                </c:pt>
                <c:pt idx="110">
                  <c:v>2</c:v>
                </c:pt>
                <c:pt idx="111">
                  <c:v>2</c:v>
                </c:pt>
                <c:pt idx="112">
                  <c:v>2</c:v>
                </c:pt>
                <c:pt idx="113">
                  <c:v>2</c:v>
                </c:pt>
                <c:pt idx="114">
                  <c:v>4</c:v>
                </c:pt>
                <c:pt idx="115">
                  <c:v>3</c:v>
                </c:pt>
                <c:pt idx="116">
                  <c:v>186</c:v>
                </c:pt>
                <c:pt idx="117">
                  <c:v>187</c:v>
                </c:pt>
                <c:pt idx="118">
                  <c:v>188</c:v>
                </c:pt>
                <c:pt idx="119">
                  <c:v>4</c:v>
                </c:pt>
                <c:pt idx="120">
                  <c:v>2</c:v>
                </c:pt>
                <c:pt idx="121">
                  <c:v>1</c:v>
                </c:pt>
                <c:pt idx="122">
                  <c:v>6</c:v>
                </c:pt>
                <c:pt idx="123">
                  <c:v>2</c:v>
                </c:pt>
                <c:pt idx="124">
                  <c:v>4</c:v>
                </c:pt>
                <c:pt idx="125">
                  <c:v>2</c:v>
                </c:pt>
                <c:pt idx="126">
                  <c:v>3</c:v>
                </c:pt>
                <c:pt idx="127">
                  <c:v>1</c:v>
                </c:pt>
                <c:pt idx="128">
                  <c:v>186</c:v>
                </c:pt>
                <c:pt idx="129">
                  <c:v>188</c:v>
                </c:pt>
                <c:pt idx="130">
                  <c:v>188</c:v>
                </c:pt>
                <c:pt idx="131">
                  <c:v>189</c:v>
                </c:pt>
                <c:pt idx="132">
                  <c:v>188</c:v>
                </c:pt>
                <c:pt idx="133">
                  <c:v>187</c:v>
                </c:pt>
                <c:pt idx="134">
                  <c:v>5</c:v>
                </c:pt>
                <c:pt idx="135">
                  <c:v>2</c:v>
                </c:pt>
                <c:pt idx="136">
                  <c:v>3</c:v>
                </c:pt>
                <c:pt idx="137">
                  <c:v>3</c:v>
                </c:pt>
                <c:pt idx="138">
                  <c:v>2</c:v>
                </c:pt>
                <c:pt idx="139">
                  <c:v>4</c:v>
                </c:pt>
                <c:pt idx="140">
                  <c:v>2</c:v>
                </c:pt>
                <c:pt idx="141">
                  <c:v>1</c:v>
                </c:pt>
                <c:pt idx="142">
                  <c:v>2</c:v>
                </c:pt>
                <c:pt idx="143">
                  <c:v>2</c:v>
                </c:pt>
                <c:pt idx="144">
                  <c:v>3</c:v>
                </c:pt>
                <c:pt idx="145">
                  <c:v>6</c:v>
                </c:pt>
                <c:pt idx="146">
                  <c:v>2</c:v>
                </c:pt>
                <c:pt idx="147">
                  <c:v>1</c:v>
                </c:pt>
                <c:pt idx="148">
                  <c:v>187</c:v>
                </c:pt>
                <c:pt idx="149">
                  <c:v>186</c:v>
                </c:pt>
                <c:pt idx="150">
                  <c:v>188</c:v>
                </c:pt>
                <c:pt idx="151">
                  <c:v>4</c:v>
                </c:pt>
                <c:pt idx="152">
                  <c:v>2</c:v>
                </c:pt>
                <c:pt idx="153">
                  <c:v>2</c:v>
                </c:pt>
                <c:pt idx="154">
                  <c:v>4</c:v>
                </c:pt>
                <c:pt idx="155">
                  <c:v>2</c:v>
                </c:pt>
                <c:pt idx="156">
                  <c:v>189</c:v>
                </c:pt>
                <c:pt idx="157">
                  <c:v>188</c:v>
                </c:pt>
                <c:pt idx="158">
                  <c:v>187</c:v>
                </c:pt>
                <c:pt idx="159">
                  <c:v>189</c:v>
                </c:pt>
                <c:pt idx="160">
                  <c:v>189</c:v>
                </c:pt>
                <c:pt idx="161">
                  <c:v>6</c:v>
                </c:pt>
                <c:pt idx="162">
                  <c:v>3</c:v>
                </c:pt>
                <c:pt idx="163">
                  <c:v>2</c:v>
                </c:pt>
                <c:pt idx="164">
                  <c:v>2</c:v>
                </c:pt>
                <c:pt idx="165">
                  <c:v>4</c:v>
                </c:pt>
                <c:pt idx="166">
                  <c:v>2</c:v>
                </c:pt>
                <c:pt idx="167">
                  <c:v>2</c:v>
                </c:pt>
                <c:pt idx="168">
                  <c:v>3</c:v>
                </c:pt>
                <c:pt idx="169">
                  <c:v>3</c:v>
                </c:pt>
                <c:pt idx="170">
                  <c:v>2</c:v>
                </c:pt>
                <c:pt idx="171">
                  <c:v>2</c:v>
                </c:pt>
                <c:pt idx="172">
                  <c:v>3</c:v>
                </c:pt>
                <c:pt idx="173">
                  <c:v>4</c:v>
                </c:pt>
                <c:pt idx="174">
                  <c:v>3</c:v>
                </c:pt>
                <c:pt idx="175">
                  <c:v>1</c:v>
                </c:pt>
                <c:pt idx="176">
                  <c:v>2</c:v>
                </c:pt>
                <c:pt idx="177">
                  <c:v>5</c:v>
                </c:pt>
                <c:pt idx="178">
                  <c:v>2</c:v>
                </c:pt>
                <c:pt idx="179">
                  <c:v>2</c:v>
                </c:pt>
                <c:pt idx="180">
                  <c:v>2</c:v>
                </c:pt>
                <c:pt idx="181">
                  <c:v>6</c:v>
                </c:pt>
                <c:pt idx="182">
                  <c:v>2</c:v>
                </c:pt>
                <c:pt idx="183">
                  <c:v>2</c:v>
                </c:pt>
                <c:pt idx="184">
                  <c:v>2</c:v>
                </c:pt>
                <c:pt idx="185">
                  <c:v>4</c:v>
                </c:pt>
                <c:pt idx="186">
                  <c:v>2</c:v>
                </c:pt>
                <c:pt idx="187">
                  <c:v>4</c:v>
                </c:pt>
                <c:pt idx="188">
                  <c:v>1</c:v>
                </c:pt>
                <c:pt idx="189">
                  <c:v>3</c:v>
                </c:pt>
                <c:pt idx="190">
                  <c:v>4</c:v>
                </c:pt>
                <c:pt idx="191">
                  <c:v>3</c:v>
                </c:pt>
                <c:pt idx="192">
                  <c:v>3</c:v>
                </c:pt>
                <c:pt idx="193">
                  <c:v>1</c:v>
                </c:pt>
                <c:pt idx="194">
                  <c:v>3</c:v>
                </c:pt>
                <c:pt idx="195">
                  <c:v>5</c:v>
                </c:pt>
                <c:pt idx="196">
                  <c:v>3</c:v>
                </c:pt>
                <c:pt idx="197">
                  <c:v>2</c:v>
                </c:pt>
                <c:pt idx="198">
                  <c:v>3</c:v>
                </c:pt>
                <c:pt idx="199">
                  <c:v>3</c:v>
                </c:pt>
                <c:pt idx="200">
                  <c:v>2</c:v>
                </c:pt>
                <c:pt idx="201">
                  <c:v>189</c:v>
                </c:pt>
                <c:pt idx="202">
                  <c:v>189</c:v>
                </c:pt>
                <c:pt idx="203">
                  <c:v>187</c:v>
                </c:pt>
                <c:pt idx="204">
                  <c:v>187</c:v>
                </c:pt>
                <c:pt idx="205">
                  <c:v>3</c:v>
                </c:pt>
                <c:pt idx="206">
                  <c:v>4</c:v>
                </c:pt>
                <c:pt idx="207">
                  <c:v>2</c:v>
                </c:pt>
                <c:pt idx="208">
                  <c:v>2</c:v>
                </c:pt>
                <c:pt idx="209">
                  <c:v>2</c:v>
                </c:pt>
                <c:pt idx="210">
                  <c:v>2</c:v>
                </c:pt>
                <c:pt idx="211">
                  <c:v>5</c:v>
                </c:pt>
                <c:pt idx="212">
                  <c:v>2</c:v>
                </c:pt>
                <c:pt idx="213">
                  <c:v>3</c:v>
                </c:pt>
                <c:pt idx="214">
                  <c:v>2</c:v>
                </c:pt>
                <c:pt idx="215">
                  <c:v>2</c:v>
                </c:pt>
                <c:pt idx="216">
                  <c:v>4</c:v>
                </c:pt>
                <c:pt idx="217">
                  <c:v>2</c:v>
                </c:pt>
                <c:pt idx="218">
                  <c:v>2</c:v>
                </c:pt>
                <c:pt idx="219">
                  <c:v>4</c:v>
                </c:pt>
                <c:pt idx="220">
                  <c:v>2</c:v>
                </c:pt>
                <c:pt idx="221">
                  <c:v>2</c:v>
                </c:pt>
                <c:pt idx="222">
                  <c:v>2</c:v>
                </c:pt>
                <c:pt idx="223">
                  <c:v>1</c:v>
                </c:pt>
                <c:pt idx="224">
                  <c:v>4</c:v>
                </c:pt>
                <c:pt idx="225">
                  <c:v>2</c:v>
                </c:pt>
                <c:pt idx="226">
                  <c:v>3</c:v>
                </c:pt>
                <c:pt idx="227">
                  <c:v>2</c:v>
                </c:pt>
                <c:pt idx="228">
                  <c:v>5</c:v>
                </c:pt>
                <c:pt idx="229">
                  <c:v>2</c:v>
                </c:pt>
                <c:pt idx="230">
                  <c:v>2</c:v>
                </c:pt>
                <c:pt idx="231">
                  <c:v>2</c:v>
                </c:pt>
                <c:pt idx="232">
                  <c:v>2</c:v>
                </c:pt>
                <c:pt idx="233">
                  <c:v>5</c:v>
                </c:pt>
                <c:pt idx="234">
                  <c:v>2</c:v>
                </c:pt>
                <c:pt idx="235">
                  <c:v>2</c:v>
                </c:pt>
                <c:pt idx="236">
                  <c:v>2</c:v>
                </c:pt>
                <c:pt idx="237">
                  <c:v>2</c:v>
                </c:pt>
                <c:pt idx="238">
                  <c:v>5</c:v>
                </c:pt>
                <c:pt idx="239">
                  <c:v>3</c:v>
                </c:pt>
                <c:pt idx="240">
                  <c:v>2</c:v>
                </c:pt>
                <c:pt idx="241">
                  <c:v>2</c:v>
                </c:pt>
                <c:pt idx="242">
                  <c:v>3</c:v>
                </c:pt>
              </c:numCache>
            </c:numRef>
          </c:val>
          <c:smooth val="0"/>
        </c:ser>
        <c:ser>
          <c:idx val="1"/>
          <c:order val="1"/>
          <c:tx>
            <c:strRef>
              <c:f>Sheet1!$A$5:$B$5</c:f>
              <c:strCache>
                <c:ptCount val="1"/>
                <c:pt idx="0">
                  <c:v>11232 Outputs</c:v>
                </c:pt>
              </c:strCache>
            </c:strRef>
          </c:tx>
          <c:marker>
            <c:symbol val="none"/>
          </c:marker>
          <c:val>
            <c:numRef>
              <c:f>Sheet1!$C$5:$IK$5</c:f>
              <c:numCache>
                <c:formatCode>General</c:formatCode>
                <c:ptCount val="243"/>
                <c:pt idx="0">
                  <c:v>58</c:v>
                </c:pt>
                <c:pt idx="1">
                  <c:v>59</c:v>
                </c:pt>
                <c:pt idx="2">
                  <c:v>61</c:v>
                </c:pt>
                <c:pt idx="3">
                  <c:v>59</c:v>
                </c:pt>
                <c:pt idx="4">
                  <c:v>59</c:v>
                </c:pt>
                <c:pt idx="5">
                  <c:v>60</c:v>
                </c:pt>
                <c:pt idx="6">
                  <c:v>60</c:v>
                </c:pt>
                <c:pt idx="7">
                  <c:v>61</c:v>
                </c:pt>
                <c:pt idx="8">
                  <c:v>59</c:v>
                </c:pt>
                <c:pt idx="9">
                  <c:v>58</c:v>
                </c:pt>
                <c:pt idx="10">
                  <c:v>61</c:v>
                </c:pt>
                <c:pt idx="11">
                  <c:v>61</c:v>
                </c:pt>
                <c:pt idx="12">
                  <c:v>58</c:v>
                </c:pt>
                <c:pt idx="13">
                  <c:v>60</c:v>
                </c:pt>
                <c:pt idx="14">
                  <c:v>57</c:v>
                </c:pt>
                <c:pt idx="15">
                  <c:v>3</c:v>
                </c:pt>
                <c:pt idx="16">
                  <c:v>2</c:v>
                </c:pt>
                <c:pt idx="17">
                  <c:v>3</c:v>
                </c:pt>
                <c:pt idx="18">
                  <c:v>2</c:v>
                </c:pt>
                <c:pt idx="19">
                  <c:v>58</c:v>
                </c:pt>
                <c:pt idx="20">
                  <c:v>60</c:v>
                </c:pt>
                <c:pt idx="21">
                  <c:v>64</c:v>
                </c:pt>
                <c:pt idx="22">
                  <c:v>59</c:v>
                </c:pt>
                <c:pt idx="23">
                  <c:v>56</c:v>
                </c:pt>
                <c:pt idx="24">
                  <c:v>3</c:v>
                </c:pt>
                <c:pt idx="25">
                  <c:v>5</c:v>
                </c:pt>
                <c:pt idx="26">
                  <c:v>2</c:v>
                </c:pt>
                <c:pt idx="27">
                  <c:v>2</c:v>
                </c:pt>
                <c:pt idx="28">
                  <c:v>4</c:v>
                </c:pt>
                <c:pt idx="29">
                  <c:v>60</c:v>
                </c:pt>
                <c:pt idx="30">
                  <c:v>60</c:v>
                </c:pt>
                <c:pt idx="31">
                  <c:v>61</c:v>
                </c:pt>
                <c:pt idx="32">
                  <c:v>60</c:v>
                </c:pt>
                <c:pt idx="33">
                  <c:v>63</c:v>
                </c:pt>
                <c:pt idx="34">
                  <c:v>62</c:v>
                </c:pt>
                <c:pt idx="35">
                  <c:v>59</c:v>
                </c:pt>
                <c:pt idx="36">
                  <c:v>59</c:v>
                </c:pt>
                <c:pt idx="37">
                  <c:v>61</c:v>
                </c:pt>
                <c:pt idx="38">
                  <c:v>56</c:v>
                </c:pt>
                <c:pt idx="39">
                  <c:v>3</c:v>
                </c:pt>
                <c:pt idx="40">
                  <c:v>3</c:v>
                </c:pt>
                <c:pt idx="41">
                  <c:v>6</c:v>
                </c:pt>
                <c:pt idx="42">
                  <c:v>5</c:v>
                </c:pt>
                <c:pt idx="43">
                  <c:v>59</c:v>
                </c:pt>
                <c:pt idx="44">
                  <c:v>60</c:v>
                </c:pt>
                <c:pt idx="45">
                  <c:v>62</c:v>
                </c:pt>
                <c:pt idx="46">
                  <c:v>61</c:v>
                </c:pt>
                <c:pt idx="47">
                  <c:v>56</c:v>
                </c:pt>
                <c:pt idx="48">
                  <c:v>3</c:v>
                </c:pt>
                <c:pt idx="49">
                  <c:v>3</c:v>
                </c:pt>
                <c:pt idx="50">
                  <c:v>3</c:v>
                </c:pt>
                <c:pt idx="51">
                  <c:v>3</c:v>
                </c:pt>
                <c:pt idx="52">
                  <c:v>3</c:v>
                </c:pt>
                <c:pt idx="53">
                  <c:v>5</c:v>
                </c:pt>
                <c:pt idx="54">
                  <c:v>5</c:v>
                </c:pt>
                <c:pt idx="55">
                  <c:v>6</c:v>
                </c:pt>
                <c:pt idx="56">
                  <c:v>3</c:v>
                </c:pt>
                <c:pt idx="57">
                  <c:v>2</c:v>
                </c:pt>
                <c:pt idx="58">
                  <c:v>59</c:v>
                </c:pt>
                <c:pt idx="59">
                  <c:v>60</c:v>
                </c:pt>
                <c:pt idx="60">
                  <c:v>60</c:v>
                </c:pt>
                <c:pt idx="61">
                  <c:v>59</c:v>
                </c:pt>
                <c:pt idx="62">
                  <c:v>59</c:v>
                </c:pt>
                <c:pt idx="63">
                  <c:v>59</c:v>
                </c:pt>
                <c:pt idx="64">
                  <c:v>60</c:v>
                </c:pt>
                <c:pt idx="65">
                  <c:v>59</c:v>
                </c:pt>
                <c:pt idx="66">
                  <c:v>60</c:v>
                </c:pt>
                <c:pt idx="67">
                  <c:v>60</c:v>
                </c:pt>
                <c:pt idx="68">
                  <c:v>59</c:v>
                </c:pt>
                <c:pt idx="69">
                  <c:v>59</c:v>
                </c:pt>
                <c:pt idx="70">
                  <c:v>60</c:v>
                </c:pt>
                <c:pt idx="71">
                  <c:v>58</c:v>
                </c:pt>
                <c:pt idx="72">
                  <c:v>59</c:v>
                </c:pt>
                <c:pt idx="73">
                  <c:v>55</c:v>
                </c:pt>
                <c:pt idx="74">
                  <c:v>2</c:v>
                </c:pt>
                <c:pt idx="75">
                  <c:v>2</c:v>
                </c:pt>
                <c:pt idx="76">
                  <c:v>3</c:v>
                </c:pt>
                <c:pt idx="77">
                  <c:v>3</c:v>
                </c:pt>
                <c:pt idx="78">
                  <c:v>2</c:v>
                </c:pt>
                <c:pt idx="79">
                  <c:v>3</c:v>
                </c:pt>
                <c:pt idx="80">
                  <c:v>60</c:v>
                </c:pt>
                <c:pt idx="81">
                  <c:v>59</c:v>
                </c:pt>
                <c:pt idx="82">
                  <c:v>60</c:v>
                </c:pt>
                <c:pt idx="83">
                  <c:v>59</c:v>
                </c:pt>
                <c:pt idx="84">
                  <c:v>60</c:v>
                </c:pt>
                <c:pt idx="85">
                  <c:v>59</c:v>
                </c:pt>
                <c:pt idx="86">
                  <c:v>59</c:v>
                </c:pt>
                <c:pt idx="87">
                  <c:v>58</c:v>
                </c:pt>
                <c:pt idx="88">
                  <c:v>60</c:v>
                </c:pt>
                <c:pt idx="89">
                  <c:v>56</c:v>
                </c:pt>
                <c:pt idx="90">
                  <c:v>2</c:v>
                </c:pt>
                <c:pt idx="91">
                  <c:v>2</c:v>
                </c:pt>
                <c:pt idx="92">
                  <c:v>3</c:v>
                </c:pt>
                <c:pt idx="93">
                  <c:v>60</c:v>
                </c:pt>
                <c:pt idx="94">
                  <c:v>60</c:v>
                </c:pt>
                <c:pt idx="95">
                  <c:v>59</c:v>
                </c:pt>
                <c:pt idx="96">
                  <c:v>59</c:v>
                </c:pt>
                <c:pt idx="97">
                  <c:v>59</c:v>
                </c:pt>
                <c:pt idx="98">
                  <c:v>59</c:v>
                </c:pt>
                <c:pt idx="99">
                  <c:v>59</c:v>
                </c:pt>
                <c:pt idx="100">
                  <c:v>59</c:v>
                </c:pt>
                <c:pt idx="101">
                  <c:v>59</c:v>
                </c:pt>
                <c:pt idx="102">
                  <c:v>59</c:v>
                </c:pt>
                <c:pt idx="103">
                  <c:v>58</c:v>
                </c:pt>
                <c:pt idx="104">
                  <c:v>58</c:v>
                </c:pt>
                <c:pt idx="105">
                  <c:v>60</c:v>
                </c:pt>
                <c:pt idx="106">
                  <c:v>58</c:v>
                </c:pt>
                <c:pt idx="107">
                  <c:v>57</c:v>
                </c:pt>
                <c:pt idx="108">
                  <c:v>2</c:v>
                </c:pt>
                <c:pt idx="109">
                  <c:v>2</c:v>
                </c:pt>
                <c:pt idx="110">
                  <c:v>2</c:v>
                </c:pt>
                <c:pt idx="111">
                  <c:v>59</c:v>
                </c:pt>
                <c:pt idx="112">
                  <c:v>59</c:v>
                </c:pt>
                <c:pt idx="113">
                  <c:v>59</c:v>
                </c:pt>
                <c:pt idx="114">
                  <c:v>59</c:v>
                </c:pt>
                <c:pt idx="115">
                  <c:v>59</c:v>
                </c:pt>
                <c:pt idx="116">
                  <c:v>57</c:v>
                </c:pt>
                <c:pt idx="117">
                  <c:v>2</c:v>
                </c:pt>
                <c:pt idx="118">
                  <c:v>2</c:v>
                </c:pt>
                <c:pt idx="119">
                  <c:v>2</c:v>
                </c:pt>
                <c:pt idx="120">
                  <c:v>59</c:v>
                </c:pt>
                <c:pt idx="121">
                  <c:v>58</c:v>
                </c:pt>
                <c:pt idx="122">
                  <c:v>59</c:v>
                </c:pt>
                <c:pt idx="123">
                  <c:v>59</c:v>
                </c:pt>
                <c:pt idx="124">
                  <c:v>59</c:v>
                </c:pt>
                <c:pt idx="125">
                  <c:v>59</c:v>
                </c:pt>
                <c:pt idx="126">
                  <c:v>58</c:v>
                </c:pt>
                <c:pt idx="127">
                  <c:v>59</c:v>
                </c:pt>
                <c:pt idx="128">
                  <c:v>56</c:v>
                </c:pt>
                <c:pt idx="129">
                  <c:v>2</c:v>
                </c:pt>
                <c:pt idx="130">
                  <c:v>2</c:v>
                </c:pt>
                <c:pt idx="131">
                  <c:v>2</c:v>
                </c:pt>
                <c:pt idx="132">
                  <c:v>2</c:v>
                </c:pt>
                <c:pt idx="133">
                  <c:v>2</c:v>
                </c:pt>
                <c:pt idx="134">
                  <c:v>3</c:v>
                </c:pt>
                <c:pt idx="135">
                  <c:v>60</c:v>
                </c:pt>
                <c:pt idx="136">
                  <c:v>59</c:v>
                </c:pt>
                <c:pt idx="137">
                  <c:v>60</c:v>
                </c:pt>
                <c:pt idx="138">
                  <c:v>60</c:v>
                </c:pt>
                <c:pt idx="139">
                  <c:v>60</c:v>
                </c:pt>
                <c:pt idx="140">
                  <c:v>60</c:v>
                </c:pt>
                <c:pt idx="141">
                  <c:v>60</c:v>
                </c:pt>
                <c:pt idx="142">
                  <c:v>59</c:v>
                </c:pt>
                <c:pt idx="143">
                  <c:v>59</c:v>
                </c:pt>
                <c:pt idx="144">
                  <c:v>60</c:v>
                </c:pt>
                <c:pt idx="145">
                  <c:v>58</c:v>
                </c:pt>
                <c:pt idx="146">
                  <c:v>58</c:v>
                </c:pt>
                <c:pt idx="147">
                  <c:v>59</c:v>
                </c:pt>
                <c:pt idx="148">
                  <c:v>57</c:v>
                </c:pt>
                <c:pt idx="149">
                  <c:v>2</c:v>
                </c:pt>
                <c:pt idx="150">
                  <c:v>2</c:v>
                </c:pt>
                <c:pt idx="151">
                  <c:v>2</c:v>
                </c:pt>
                <c:pt idx="152">
                  <c:v>59</c:v>
                </c:pt>
                <c:pt idx="153">
                  <c:v>60</c:v>
                </c:pt>
                <c:pt idx="154">
                  <c:v>58</c:v>
                </c:pt>
                <c:pt idx="155">
                  <c:v>60</c:v>
                </c:pt>
                <c:pt idx="156">
                  <c:v>57</c:v>
                </c:pt>
                <c:pt idx="157">
                  <c:v>3</c:v>
                </c:pt>
                <c:pt idx="158">
                  <c:v>3</c:v>
                </c:pt>
                <c:pt idx="159">
                  <c:v>3</c:v>
                </c:pt>
                <c:pt idx="160">
                  <c:v>3</c:v>
                </c:pt>
                <c:pt idx="161">
                  <c:v>2</c:v>
                </c:pt>
                <c:pt idx="162">
                  <c:v>59</c:v>
                </c:pt>
                <c:pt idx="163">
                  <c:v>59</c:v>
                </c:pt>
                <c:pt idx="164">
                  <c:v>60</c:v>
                </c:pt>
                <c:pt idx="165">
                  <c:v>59</c:v>
                </c:pt>
                <c:pt idx="166">
                  <c:v>59</c:v>
                </c:pt>
                <c:pt idx="167">
                  <c:v>59</c:v>
                </c:pt>
                <c:pt idx="168">
                  <c:v>60</c:v>
                </c:pt>
                <c:pt idx="169">
                  <c:v>59</c:v>
                </c:pt>
                <c:pt idx="170">
                  <c:v>60</c:v>
                </c:pt>
                <c:pt idx="171">
                  <c:v>60</c:v>
                </c:pt>
                <c:pt idx="172">
                  <c:v>59</c:v>
                </c:pt>
                <c:pt idx="173">
                  <c:v>60</c:v>
                </c:pt>
                <c:pt idx="174">
                  <c:v>60</c:v>
                </c:pt>
                <c:pt idx="175">
                  <c:v>59</c:v>
                </c:pt>
                <c:pt idx="176">
                  <c:v>59</c:v>
                </c:pt>
                <c:pt idx="177">
                  <c:v>59</c:v>
                </c:pt>
                <c:pt idx="178">
                  <c:v>60</c:v>
                </c:pt>
                <c:pt idx="179">
                  <c:v>60</c:v>
                </c:pt>
                <c:pt idx="180">
                  <c:v>60</c:v>
                </c:pt>
                <c:pt idx="181">
                  <c:v>59</c:v>
                </c:pt>
                <c:pt idx="182">
                  <c:v>59</c:v>
                </c:pt>
                <c:pt idx="183">
                  <c:v>59</c:v>
                </c:pt>
                <c:pt idx="184">
                  <c:v>59</c:v>
                </c:pt>
                <c:pt idx="185">
                  <c:v>59</c:v>
                </c:pt>
                <c:pt idx="186">
                  <c:v>60</c:v>
                </c:pt>
                <c:pt idx="187">
                  <c:v>59</c:v>
                </c:pt>
                <c:pt idx="188">
                  <c:v>60</c:v>
                </c:pt>
                <c:pt idx="189">
                  <c:v>60</c:v>
                </c:pt>
                <c:pt idx="190">
                  <c:v>60</c:v>
                </c:pt>
                <c:pt idx="191">
                  <c:v>60</c:v>
                </c:pt>
                <c:pt idx="192">
                  <c:v>59</c:v>
                </c:pt>
                <c:pt idx="193">
                  <c:v>60</c:v>
                </c:pt>
                <c:pt idx="194">
                  <c:v>59</c:v>
                </c:pt>
                <c:pt idx="195">
                  <c:v>60</c:v>
                </c:pt>
                <c:pt idx="196">
                  <c:v>59</c:v>
                </c:pt>
                <c:pt idx="197">
                  <c:v>60</c:v>
                </c:pt>
                <c:pt idx="198">
                  <c:v>60</c:v>
                </c:pt>
                <c:pt idx="199">
                  <c:v>58</c:v>
                </c:pt>
                <c:pt idx="200">
                  <c:v>59</c:v>
                </c:pt>
                <c:pt idx="201">
                  <c:v>56</c:v>
                </c:pt>
                <c:pt idx="202">
                  <c:v>2</c:v>
                </c:pt>
                <c:pt idx="203">
                  <c:v>2</c:v>
                </c:pt>
                <c:pt idx="204">
                  <c:v>2</c:v>
                </c:pt>
                <c:pt idx="205">
                  <c:v>2</c:v>
                </c:pt>
                <c:pt idx="206">
                  <c:v>60</c:v>
                </c:pt>
                <c:pt idx="207">
                  <c:v>60</c:v>
                </c:pt>
                <c:pt idx="208">
                  <c:v>60</c:v>
                </c:pt>
                <c:pt idx="209">
                  <c:v>60</c:v>
                </c:pt>
                <c:pt idx="210">
                  <c:v>60</c:v>
                </c:pt>
                <c:pt idx="211">
                  <c:v>58</c:v>
                </c:pt>
                <c:pt idx="212">
                  <c:v>59</c:v>
                </c:pt>
                <c:pt idx="213">
                  <c:v>59</c:v>
                </c:pt>
                <c:pt idx="214">
                  <c:v>60</c:v>
                </c:pt>
                <c:pt idx="215">
                  <c:v>60</c:v>
                </c:pt>
                <c:pt idx="216">
                  <c:v>59</c:v>
                </c:pt>
                <c:pt idx="217">
                  <c:v>59</c:v>
                </c:pt>
                <c:pt idx="218">
                  <c:v>59</c:v>
                </c:pt>
                <c:pt idx="219">
                  <c:v>60</c:v>
                </c:pt>
                <c:pt idx="220">
                  <c:v>59</c:v>
                </c:pt>
                <c:pt idx="221">
                  <c:v>60</c:v>
                </c:pt>
                <c:pt idx="222">
                  <c:v>60</c:v>
                </c:pt>
                <c:pt idx="223">
                  <c:v>60</c:v>
                </c:pt>
                <c:pt idx="224">
                  <c:v>59</c:v>
                </c:pt>
                <c:pt idx="225">
                  <c:v>59</c:v>
                </c:pt>
                <c:pt idx="226">
                  <c:v>60</c:v>
                </c:pt>
                <c:pt idx="227">
                  <c:v>59</c:v>
                </c:pt>
                <c:pt idx="228">
                  <c:v>60</c:v>
                </c:pt>
                <c:pt idx="229">
                  <c:v>59</c:v>
                </c:pt>
                <c:pt idx="230">
                  <c:v>59</c:v>
                </c:pt>
                <c:pt idx="231">
                  <c:v>58</c:v>
                </c:pt>
                <c:pt idx="232">
                  <c:v>60</c:v>
                </c:pt>
                <c:pt idx="233">
                  <c:v>59</c:v>
                </c:pt>
                <c:pt idx="234">
                  <c:v>59</c:v>
                </c:pt>
                <c:pt idx="235">
                  <c:v>59</c:v>
                </c:pt>
                <c:pt idx="236">
                  <c:v>59</c:v>
                </c:pt>
                <c:pt idx="237">
                  <c:v>60</c:v>
                </c:pt>
                <c:pt idx="238">
                  <c:v>60</c:v>
                </c:pt>
                <c:pt idx="239">
                  <c:v>59</c:v>
                </c:pt>
                <c:pt idx="240">
                  <c:v>60</c:v>
                </c:pt>
                <c:pt idx="241">
                  <c:v>59</c:v>
                </c:pt>
                <c:pt idx="242">
                  <c:v>59</c:v>
                </c:pt>
              </c:numCache>
            </c:numRef>
          </c:val>
          <c:smooth val="0"/>
        </c:ser>
        <c:dLbls>
          <c:showLegendKey val="0"/>
          <c:showVal val="0"/>
          <c:showCatName val="0"/>
          <c:showSerName val="0"/>
          <c:showPercent val="0"/>
          <c:showBubbleSize val="0"/>
        </c:dLbls>
        <c:marker val="1"/>
        <c:smooth val="0"/>
        <c:axId val="177237504"/>
        <c:axId val="164254208"/>
      </c:lineChart>
      <c:catAx>
        <c:axId val="177237504"/>
        <c:scaling>
          <c:orientation val="minMax"/>
        </c:scaling>
        <c:delete val="0"/>
        <c:axPos val="b"/>
        <c:title>
          <c:tx>
            <c:rich>
              <a:bodyPr/>
              <a:lstStyle/>
              <a:p>
                <a:pPr>
                  <a:defRPr sz="1600"/>
                </a:pPr>
                <a:r>
                  <a:rPr lang="en-US" sz="1600"/>
                  <a:t>Neurons</a:t>
                </a:r>
              </a:p>
            </c:rich>
          </c:tx>
          <c:overlay val="0"/>
        </c:title>
        <c:majorTickMark val="none"/>
        <c:minorTickMark val="none"/>
        <c:tickLblPos val="nextTo"/>
        <c:crossAx val="164254208"/>
        <c:crosses val="autoZero"/>
        <c:auto val="1"/>
        <c:lblAlgn val="ctr"/>
        <c:lblOffset val="100"/>
        <c:noMultiLvlLbl val="0"/>
      </c:catAx>
      <c:valAx>
        <c:axId val="164254208"/>
        <c:scaling>
          <c:orientation val="minMax"/>
        </c:scaling>
        <c:delete val="0"/>
        <c:axPos val="l"/>
        <c:majorGridlines/>
        <c:title>
          <c:tx>
            <c:rich>
              <a:bodyPr/>
              <a:lstStyle/>
              <a:p>
                <a:pPr>
                  <a:defRPr sz="1600"/>
                </a:pPr>
                <a:r>
                  <a:rPr lang="en-US" sz="1600"/>
                  <a:t>Connectivity</a:t>
                </a:r>
              </a:p>
            </c:rich>
          </c:tx>
          <c:overlay val="0"/>
        </c:title>
        <c:numFmt formatCode="General" sourceLinked="1"/>
        <c:majorTickMark val="none"/>
        <c:minorTickMark val="none"/>
        <c:tickLblPos val="nextTo"/>
        <c:crossAx val="177237504"/>
        <c:crosses val="autoZero"/>
        <c:crossBetween val="between"/>
      </c:valAx>
    </c:plotArea>
    <c:legend>
      <c:legendPos val="r"/>
      <c:layout>
        <c:manualLayout>
          <c:xMode val="edge"/>
          <c:yMode val="edge"/>
          <c:x val="0.14276377952755906"/>
          <c:y val="0.11298410615339749"/>
          <c:w val="0.72390288713910766"/>
          <c:h val="8.4101049868766389E-2"/>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7753718285214"/>
          <c:h val="0.8418788276465442"/>
        </c:manualLayout>
      </c:layout>
      <c:area3DChart>
        <c:grouping val="standard"/>
        <c:varyColors val="0"/>
        <c:ser>
          <c:idx val="0"/>
          <c:order val="0"/>
          <c:tx>
            <c:strRef>
              <c:f>גיליון1!$J$4</c:f>
              <c:strCache>
                <c:ptCount val="1"/>
                <c:pt idx="0">
                  <c:v>10%</c:v>
                </c:pt>
              </c:strCache>
            </c:strRef>
          </c:tx>
          <c:val>
            <c:numRef>
              <c:f>גיליון1!$J$5:$J$24</c:f>
              <c:numCache>
                <c:formatCode>General</c:formatCode>
                <c:ptCount val="20"/>
                <c:pt idx="0">
                  <c:v>0</c:v>
                </c:pt>
                <c:pt idx="1">
                  <c:v>0</c:v>
                </c:pt>
                <c:pt idx="2">
                  <c:v>0</c:v>
                </c:pt>
                <c:pt idx="3">
                  <c:v>0</c:v>
                </c:pt>
                <c:pt idx="4">
                  <c:v>0</c:v>
                </c:pt>
                <c:pt idx="5">
                  <c:v>1</c:v>
                </c:pt>
                <c:pt idx="6">
                  <c:v>1</c:v>
                </c:pt>
                <c:pt idx="7">
                  <c:v>5</c:v>
                </c:pt>
                <c:pt idx="8">
                  <c:v>9</c:v>
                </c:pt>
                <c:pt idx="9">
                  <c:v>7</c:v>
                </c:pt>
                <c:pt idx="10">
                  <c:v>10</c:v>
                </c:pt>
                <c:pt idx="11">
                  <c:v>20</c:v>
                </c:pt>
                <c:pt idx="12">
                  <c:v>17</c:v>
                </c:pt>
                <c:pt idx="13">
                  <c:v>10</c:v>
                </c:pt>
                <c:pt idx="14">
                  <c:v>10</c:v>
                </c:pt>
                <c:pt idx="15">
                  <c:v>6</c:v>
                </c:pt>
                <c:pt idx="16">
                  <c:v>3</c:v>
                </c:pt>
                <c:pt idx="17">
                  <c:v>1</c:v>
                </c:pt>
                <c:pt idx="18">
                  <c:v>0</c:v>
                </c:pt>
                <c:pt idx="19">
                  <c:v>0</c:v>
                </c:pt>
              </c:numCache>
            </c:numRef>
          </c:val>
        </c:ser>
        <c:ser>
          <c:idx val="1"/>
          <c:order val="1"/>
          <c:tx>
            <c:strRef>
              <c:f>גיליון1!$K$4</c:f>
              <c:strCache>
                <c:ptCount val="1"/>
                <c:pt idx="0">
                  <c:v>5%</c:v>
                </c:pt>
              </c:strCache>
            </c:strRef>
          </c:tx>
          <c:val>
            <c:numRef>
              <c:f>גיליון1!$K$5:$K$24</c:f>
              <c:numCache>
                <c:formatCode>General</c:formatCode>
                <c:ptCount val="20"/>
                <c:pt idx="0">
                  <c:v>0</c:v>
                </c:pt>
                <c:pt idx="1">
                  <c:v>0</c:v>
                </c:pt>
                <c:pt idx="2">
                  <c:v>0</c:v>
                </c:pt>
                <c:pt idx="3">
                  <c:v>0</c:v>
                </c:pt>
                <c:pt idx="4">
                  <c:v>0</c:v>
                </c:pt>
                <c:pt idx="5">
                  <c:v>0</c:v>
                </c:pt>
                <c:pt idx="6">
                  <c:v>0</c:v>
                </c:pt>
                <c:pt idx="7">
                  <c:v>0</c:v>
                </c:pt>
                <c:pt idx="8">
                  <c:v>2</c:v>
                </c:pt>
                <c:pt idx="9">
                  <c:v>7</c:v>
                </c:pt>
                <c:pt idx="10">
                  <c:v>4</c:v>
                </c:pt>
                <c:pt idx="11">
                  <c:v>8</c:v>
                </c:pt>
                <c:pt idx="12">
                  <c:v>21</c:v>
                </c:pt>
                <c:pt idx="13">
                  <c:v>17</c:v>
                </c:pt>
                <c:pt idx="14">
                  <c:v>18</c:v>
                </c:pt>
                <c:pt idx="15">
                  <c:v>12</c:v>
                </c:pt>
                <c:pt idx="16">
                  <c:v>6</c:v>
                </c:pt>
                <c:pt idx="17">
                  <c:v>4</c:v>
                </c:pt>
                <c:pt idx="18">
                  <c:v>1</c:v>
                </c:pt>
                <c:pt idx="19">
                  <c:v>0</c:v>
                </c:pt>
              </c:numCache>
            </c:numRef>
          </c:val>
        </c:ser>
        <c:ser>
          <c:idx val="2"/>
          <c:order val="2"/>
          <c:tx>
            <c:strRef>
              <c:f>גיליון1!$L$4</c:f>
              <c:strCache>
                <c:ptCount val="1"/>
                <c:pt idx="0">
                  <c:v>1%</c:v>
                </c:pt>
              </c:strCache>
            </c:strRef>
          </c:tx>
          <c:val>
            <c:numRef>
              <c:f>גיליון1!$L$5:$L$24</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3</c:v>
                </c:pt>
                <c:pt idx="12">
                  <c:v>1</c:v>
                </c:pt>
                <c:pt idx="13">
                  <c:v>5</c:v>
                </c:pt>
                <c:pt idx="14">
                  <c:v>5</c:v>
                </c:pt>
                <c:pt idx="15">
                  <c:v>16</c:v>
                </c:pt>
                <c:pt idx="16">
                  <c:v>24</c:v>
                </c:pt>
                <c:pt idx="17">
                  <c:v>20</c:v>
                </c:pt>
                <c:pt idx="18">
                  <c:v>13</c:v>
                </c:pt>
                <c:pt idx="19">
                  <c:v>13</c:v>
                </c:pt>
              </c:numCache>
            </c:numRef>
          </c:val>
        </c:ser>
        <c:ser>
          <c:idx val="3"/>
          <c:order val="3"/>
          <c:tx>
            <c:strRef>
              <c:f>גיליון1!$M$4</c:f>
              <c:strCache>
                <c:ptCount val="1"/>
                <c:pt idx="0">
                  <c:v>0.50%</c:v>
                </c:pt>
              </c:strCache>
            </c:strRef>
          </c:tx>
          <c:val>
            <c:numRef>
              <c:f>גיליון1!$M$5:$M$24</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0.4</c:v>
                </c:pt>
                <c:pt idx="13">
                  <c:v>1.2</c:v>
                </c:pt>
                <c:pt idx="14">
                  <c:v>4</c:v>
                </c:pt>
                <c:pt idx="15">
                  <c:v>5.4</c:v>
                </c:pt>
                <c:pt idx="16">
                  <c:v>15.6</c:v>
                </c:pt>
                <c:pt idx="17">
                  <c:v>23.6</c:v>
                </c:pt>
                <c:pt idx="18">
                  <c:v>29.6</c:v>
                </c:pt>
                <c:pt idx="19">
                  <c:v>20.2</c:v>
                </c:pt>
              </c:numCache>
            </c:numRef>
          </c:val>
        </c:ser>
        <c:ser>
          <c:idx val="4"/>
          <c:order val="4"/>
          <c:tx>
            <c:strRef>
              <c:f>גיליון1!$N$4</c:f>
              <c:strCache>
                <c:ptCount val="1"/>
                <c:pt idx="0">
                  <c:v>0.10%</c:v>
                </c:pt>
              </c:strCache>
            </c:strRef>
          </c:tx>
          <c:val>
            <c:numRef>
              <c:f>גיליון1!$N$5:$N$24</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0.2</c:v>
                </c:pt>
                <c:pt idx="14">
                  <c:v>0</c:v>
                </c:pt>
                <c:pt idx="15">
                  <c:v>0.8</c:v>
                </c:pt>
                <c:pt idx="16">
                  <c:v>1.8</c:v>
                </c:pt>
                <c:pt idx="17">
                  <c:v>14.2</c:v>
                </c:pt>
                <c:pt idx="18">
                  <c:v>28</c:v>
                </c:pt>
                <c:pt idx="19">
                  <c:v>55</c:v>
                </c:pt>
              </c:numCache>
            </c:numRef>
          </c:val>
        </c:ser>
        <c:dLbls>
          <c:showLegendKey val="0"/>
          <c:showVal val="0"/>
          <c:showCatName val="0"/>
          <c:showSerName val="0"/>
          <c:showPercent val="0"/>
          <c:showBubbleSize val="0"/>
        </c:dLbls>
        <c:axId val="177930752"/>
        <c:axId val="164256512"/>
        <c:axId val="166385536"/>
      </c:area3DChart>
      <c:catAx>
        <c:axId val="177930752"/>
        <c:scaling>
          <c:orientation val="minMax"/>
        </c:scaling>
        <c:delete val="0"/>
        <c:axPos val="b"/>
        <c:majorTickMark val="out"/>
        <c:minorTickMark val="none"/>
        <c:tickLblPos val="nextTo"/>
        <c:crossAx val="164256512"/>
        <c:crosses val="autoZero"/>
        <c:auto val="1"/>
        <c:lblAlgn val="ctr"/>
        <c:lblOffset val="100"/>
        <c:noMultiLvlLbl val="0"/>
      </c:catAx>
      <c:valAx>
        <c:axId val="164256512"/>
        <c:scaling>
          <c:orientation val="minMax"/>
        </c:scaling>
        <c:delete val="0"/>
        <c:axPos val="l"/>
        <c:majorGridlines/>
        <c:numFmt formatCode="General" sourceLinked="1"/>
        <c:majorTickMark val="out"/>
        <c:minorTickMark val="none"/>
        <c:tickLblPos val="nextTo"/>
        <c:crossAx val="177930752"/>
        <c:crosses val="autoZero"/>
        <c:crossBetween val="midCat"/>
      </c:valAx>
      <c:serAx>
        <c:axId val="166385536"/>
        <c:scaling>
          <c:orientation val="minMax"/>
        </c:scaling>
        <c:delete val="1"/>
        <c:axPos val="b"/>
        <c:majorTickMark val="out"/>
        <c:minorTickMark val="none"/>
        <c:tickLblPos val="nextTo"/>
        <c:crossAx val="164256512"/>
        <c:crosses val="autoZero"/>
      </c:serAx>
    </c:plotArea>
    <c:legend>
      <c:legendPos val="r"/>
      <c:layout>
        <c:manualLayout>
          <c:xMode val="edge"/>
          <c:yMode val="edge"/>
          <c:x val="0.20503051603119074"/>
          <c:y val="0.25829943132108485"/>
          <c:w val="0.54408202099737535"/>
          <c:h val="0.13617855059784192"/>
        </c:manualLayout>
      </c:layout>
      <c:overlay val="0"/>
    </c:legend>
    <c:plotVisOnly val="1"/>
    <c:dispBlanksAs val="zero"/>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7543963254593173E-2"/>
          <c:y val="4.6200058326042577E-2"/>
          <c:w val="0.85886570428696418"/>
          <c:h val="0.8418788276465442"/>
        </c:manualLayout>
      </c:layout>
      <c:area3DChart>
        <c:grouping val="standard"/>
        <c:varyColors val="0"/>
        <c:ser>
          <c:idx val="0"/>
          <c:order val="0"/>
          <c:tx>
            <c:strRef>
              <c:f>גיליון1!$J$4</c:f>
              <c:strCache>
                <c:ptCount val="1"/>
                <c:pt idx="0">
                  <c:v>10%</c:v>
                </c:pt>
              </c:strCache>
            </c:strRef>
          </c:tx>
          <c:val>
            <c:numRef>
              <c:f>גיליון1!$J$31:$J$50</c:f>
              <c:numCache>
                <c:formatCode>General</c:formatCode>
                <c:ptCount val="20"/>
                <c:pt idx="0">
                  <c:v>0</c:v>
                </c:pt>
                <c:pt idx="1">
                  <c:v>0</c:v>
                </c:pt>
                <c:pt idx="2">
                  <c:v>0</c:v>
                </c:pt>
                <c:pt idx="3">
                  <c:v>0</c:v>
                </c:pt>
                <c:pt idx="4">
                  <c:v>0</c:v>
                </c:pt>
                <c:pt idx="5">
                  <c:v>0</c:v>
                </c:pt>
                <c:pt idx="6">
                  <c:v>0</c:v>
                </c:pt>
                <c:pt idx="7">
                  <c:v>1</c:v>
                </c:pt>
                <c:pt idx="8">
                  <c:v>5</c:v>
                </c:pt>
                <c:pt idx="9">
                  <c:v>5</c:v>
                </c:pt>
                <c:pt idx="10">
                  <c:v>10</c:v>
                </c:pt>
                <c:pt idx="11">
                  <c:v>11</c:v>
                </c:pt>
                <c:pt idx="12">
                  <c:v>17</c:v>
                </c:pt>
                <c:pt idx="13">
                  <c:v>18</c:v>
                </c:pt>
                <c:pt idx="14">
                  <c:v>20</c:v>
                </c:pt>
                <c:pt idx="15">
                  <c:v>10</c:v>
                </c:pt>
                <c:pt idx="16">
                  <c:v>1</c:v>
                </c:pt>
                <c:pt idx="17">
                  <c:v>2</c:v>
                </c:pt>
                <c:pt idx="18">
                  <c:v>0</c:v>
                </c:pt>
                <c:pt idx="19">
                  <c:v>0</c:v>
                </c:pt>
              </c:numCache>
            </c:numRef>
          </c:val>
        </c:ser>
        <c:ser>
          <c:idx val="1"/>
          <c:order val="1"/>
          <c:tx>
            <c:strRef>
              <c:f>גיליון1!$K$4</c:f>
              <c:strCache>
                <c:ptCount val="1"/>
                <c:pt idx="0">
                  <c:v>5%</c:v>
                </c:pt>
              </c:strCache>
            </c:strRef>
          </c:tx>
          <c:val>
            <c:numRef>
              <c:f>גיליון1!$K$31:$K$50</c:f>
              <c:numCache>
                <c:formatCode>General</c:formatCode>
                <c:ptCount val="20"/>
                <c:pt idx="0">
                  <c:v>0</c:v>
                </c:pt>
                <c:pt idx="1">
                  <c:v>0</c:v>
                </c:pt>
                <c:pt idx="2">
                  <c:v>0</c:v>
                </c:pt>
                <c:pt idx="3">
                  <c:v>0</c:v>
                </c:pt>
                <c:pt idx="4">
                  <c:v>0</c:v>
                </c:pt>
                <c:pt idx="5">
                  <c:v>0</c:v>
                </c:pt>
                <c:pt idx="6">
                  <c:v>0</c:v>
                </c:pt>
                <c:pt idx="7">
                  <c:v>0</c:v>
                </c:pt>
                <c:pt idx="8">
                  <c:v>0</c:v>
                </c:pt>
                <c:pt idx="9">
                  <c:v>1</c:v>
                </c:pt>
                <c:pt idx="10">
                  <c:v>4</c:v>
                </c:pt>
                <c:pt idx="11">
                  <c:v>2</c:v>
                </c:pt>
                <c:pt idx="12">
                  <c:v>12</c:v>
                </c:pt>
                <c:pt idx="13">
                  <c:v>15</c:v>
                </c:pt>
                <c:pt idx="14">
                  <c:v>27</c:v>
                </c:pt>
                <c:pt idx="15">
                  <c:v>12</c:v>
                </c:pt>
                <c:pt idx="16">
                  <c:v>16</c:v>
                </c:pt>
                <c:pt idx="17">
                  <c:v>7</c:v>
                </c:pt>
                <c:pt idx="18">
                  <c:v>2</c:v>
                </c:pt>
                <c:pt idx="19">
                  <c:v>2</c:v>
                </c:pt>
              </c:numCache>
            </c:numRef>
          </c:val>
        </c:ser>
        <c:ser>
          <c:idx val="2"/>
          <c:order val="2"/>
          <c:tx>
            <c:strRef>
              <c:f>גיליון1!$L$4</c:f>
              <c:strCache>
                <c:ptCount val="1"/>
                <c:pt idx="0">
                  <c:v>1%</c:v>
                </c:pt>
              </c:strCache>
            </c:strRef>
          </c:tx>
          <c:val>
            <c:numRef>
              <c:f>גיליון1!$L$31:$L$50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1</c:v>
                </c:pt>
                <c:pt idx="12">
                  <c:v>1</c:v>
                </c:pt>
                <c:pt idx="13">
                  <c:v>3</c:v>
                </c:pt>
                <c:pt idx="14">
                  <c:v>11</c:v>
                </c:pt>
                <c:pt idx="15">
                  <c:v>22</c:v>
                </c:pt>
                <c:pt idx="16">
                  <c:v>24</c:v>
                </c:pt>
                <c:pt idx="17">
                  <c:v>17</c:v>
                </c:pt>
                <c:pt idx="18">
                  <c:v>17</c:v>
                </c:pt>
                <c:pt idx="19">
                  <c:v>4</c:v>
                </c:pt>
              </c:numCache>
            </c:numRef>
          </c:val>
        </c:ser>
        <c:ser>
          <c:idx val="3"/>
          <c:order val="3"/>
          <c:tx>
            <c:strRef>
              <c:f>גיליון1!$M$4</c:f>
              <c:strCache>
                <c:ptCount val="1"/>
                <c:pt idx="0">
                  <c:v>0.50%</c:v>
                </c:pt>
              </c:strCache>
            </c:strRef>
          </c:tx>
          <c:val>
            <c:numRef>
              <c:f>גיליון1!$M$31:$M$50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0.6</c:v>
                </c:pt>
                <c:pt idx="12">
                  <c:v>0.8</c:v>
                </c:pt>
                <c:pt idx="13">
                  <c:v>2.8</c:v>
                </c:pt>
                <c:pt idx="14">
                  <c:v>4.2</c:v>
                </c:pt>
                <c:pt idx="15">
                  <c:v>15</c:v>
                </c:pt>
                <c:pt idx="16">
                  <c:v>17.2</c:v>
                </c:pt>
                <c:pt idx="17">
                  <c:v>26</c:v>
                </c:pt>
                <c:pt idx="18">
                  <c:v>23</c:v>
                </c:pt>
                <c:pt idx="19">
                  <c:v>10.4</c:v>
                </c:pt>
              </c:numCache>
            </c:numRef>
          </c:val>
        </c:ser>
        <c:ser>
          <c:idx val="4"/>
          <c:order val="4"/>
          <c:tx>
            <c:strRef>
              <c:f>גיליון1!$N$4</c:f>
              <c:strCache>
                <c:ptCount val="1"/>
                <c:pt idx="0">
                  <c:v>0.10%</c:v>
                </c:pt>
              </c:strCache>
            </c:strRef>
          </c:tx>
          <c:val>
            <c:numRef>
              <c:f>גיליון1!$N$31:$N$50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c:v>
                </c:pt>
                <c:pt idx="15">
                  <c:v>1.8</c:v>
                </c:pt>
                <c:pt idx="16">
                  <c:v>6</c:v>
                </c:pt>
                <c:pt idx="17">
                  <c:v>15</c:v>
                </c:pt>
                <c:pt idx="18">
                  <c:v>36.4</c:v>
                </c:pt>
                <c:pt idx="19">
                  <c:v>39.799999999999997</c:v>
                </c:pt>
              </c:numCache>
            </c:numRef>
          </c:val>
        </c:ser>
        <c:dLbls>
          <c:showLegendKey val="0"/>
          <c:showVal val="0"/>
          <c:showCatName val="0"/>
          <c:showSerName val="0"/>
          <c:showPercent val="0"/>
          <c:showBubbleSize val="0"/>
        </c:dLbls>
        <c:axId val="177931264"/>
        <c:axId val="177857088"/>
        <c:axId val="166386176"/>
      </c:area3DChart>
      <c:catAx>
        <c:axId val="177931264"/>
        <c:scaling>
          <c:orientation val="minMax"/>
        </c:scaling>
        <c:delete val="0"/>
        <c:axPos val="b"/>
        <c:majorTickMark val="out"/>
        <c:minorTickMark val="none"/>
        <c:tickLblPos val="nextTo"/>
        <c:crossAx val="177857088"/>
        <c:crosses val="autoZero"/>
        <c:auto val="1"/>
        <c:lblAlgn val="ctr"/>
        <c:lblOffset val="100"/>
        <c:noMultiLvlLbl val="0"/>
      </c:catAx>
      <c:valAx>
        <c:axId val="177857088"/>
        <c:scaling>
          <c:orientation val="minMax"/>
        </c:scaling>
        <c:delete val="0"/>
        <c:axPos val="l"/>
        <c:majorGridlines/>
        <c:numFmt formatCode="General" sourceLinked="1"/>
        <c:majorTickMark val="out"/>
        <c:minorTickMark val="none"/>
        <c:tickLblPos val="nextTo"/>
        <c:crossAx val="177931264"/>
        <c:crosses val="autoZero"/>
        <c:crossBetween val="midCat"/>
      </c:valAx>
      <c:serAx>
        <c:axId val="166386176"/>
        <c:scaling>
          <c:orientation val="minMax"/>
        </c:scaling>
        <c:delete val="1"/>
        <c:axPos val="b"/>
        <c:majorTickMark val="out"/>
        <c:minorTickMark val="none"/>
        <c:tickLblPos val="nextTo"/>
        <c:crossAx val="177857088"/>
        <c:crosses val="autoZero"/>
      </c:serAx>
    </c:plotArea>
    <c:legend>
      <c:legendPos val="r"/>
      <c:layout>
        <c:manualLayout>
          <c:xMode val="edge"/>
          <c:yMode val="edge"/>
          <c:x val="0.24480686789151357"/>
          <c:y val="0.21200313502478857"/>
          <c:w val="0.58574868766404198"/>
          <c:h val="0.13617855059784192"/>
        </c:manualLayout>
      </c:layout>
      <c:overlay val="0"/>
    </c:legend>
    <c:plotVisOnly val="1"/>
    <c:dispBlanksAs val="zero"/>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3.5567220764071157E-2"/>
          <c:w val="0.87790418313893337"/>
          <c:h val="0.85251166520851562"/>
        </c:manualLayout>
      </c:layout>
      <c:area3DChart>
        <c:grouping val="standard"/>
        <c:varyColors val="0"/>
        <c:ser>
          <c:idx val="0"/>
          <c:order val="0"/>
          <c:tx>
            <c:strRef>
              <c:f>גיליון1!$J$4</c:f>
              <c:strCache>
                <c:ptCount val="1"/>
                <c:pt idx="0">
                  <c:v>10%</c:v>
                </c:pt>
              </c:strCache>
            </c:strRef>
          </c:tx>
          <c:val>
            <c:numRef>
              <c:f>גיליון1!$J$89:$J$108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1</c:v>
                </c:pt>
                <c:pt idx="14">
                  <c:v>0</c:v>
                </c:pt>
                <c:pt idx="15">
                  <c:v>3</c:v>
                </c:pt>
                <c:pt idx="16">
                  <c:v>7</c:v>
                </c:pt>
                <c:pt idx="17">
                  <c:v>12</c:v>
                </c:pt>
                <c:pt idx="18">
                  <c:v>32</c:v>
                </c:pt>
                <c:pt idx="19">
                  <c:v>45</c:v>
                </c:pt>
              </c:numCache>
            </c:numRef>
          </c:val>
        </c:ser>
        <c:ser>
          <c:idx val="1"/>
          <c:order val="1"/>
          <c:tx>
            <c:strRef>
              <c:f>גיליון1!$K$4</c:f>
              <c:strCache>
                <c:ptCount val="1"/>
                <c:pt idx="0">
                  <c:v>5%</c:v>
                </c:pt>
              </c:strCache>
            </c:strRef>
          </c:tx>
          <c:val>
            <c:numRef>
              <c:f>גיליון1!$K$89:$K$108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4</c:v>
                </c:pt>
                <c:pt idx="17">
                  <c:v>16</c:v>
                </c:pt>
                <c:pt idx="18">
                  <c:v>28</c:v>
                </c:pt>
                <c:pt idx="19">
                  <c:v>52</c:v>
                </c:pt>
              </c:numCache>
            </c:numRef>
          </c:val>
        </c:ser>
        <c:ser>
          <c:idx val="2"/>
          <c:order val="2"/>
          <c:tx>
            <c:strRef>
              <c:f>גיליון1!$L$4</c:f>
              <c:strCache>
                <c:ptCount val="1"/>
                <c:pt idx="0">
                  <c:v>1%</c:v>
                </c:pt>
              </c:strCache>
            </c:strRef>
          </c:tx>
          <c:val>
            <c:numRef>
              <c:f>גיליון1!$L$89:$L$108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2</c:v>
                </c:pt>
                <c:pt idx="17">
                  <c:v>5</c:v>
                </c:pt>
                <c:pt idx="18">
                  <c:v>42</c:v>
                </c:pt>
                <c:pt idx="19">
                  <c:v>51</c:v>
                </c:pt>
              </c:numCache>
            </c:numRef>
          </c:val>
        </c:ser>
        <c:ser>
          <c:idx val="3"/>
          <c:order val="3"/>
          <c:tx>
            <c:strRef>
              <c:f>גיליון1!$M$4</c:f>
              <c:strCache>
                <c:ptCount val="1"/>
                <c:pt idx="0">
                  <c:v>0.50%</c:v>
                </c:pt>
              </c:strCache>
            </c:strRef>
          </c:tx>
          <c:val>
            <c:numRef>
              <c:f>גיליון1!$M$89:$M$108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0.2</c:v>
                </c:pt>
                <c:pt idx="16">
                  <c:v>0.2</c:v>
                </c:pt>
                <c:pt idx="17">
                  <c:v>2</c:v>
                </c:pt>
                <c:pt idx="18">
                  <c:v>22.8</c:v>
                </c:pt>
                <c:pt idx="19">
                  <c:v>74.8</c:v>
                </c:pt>
              </c:numCache>
            </c:numRef>
          </c:val>
        </c:ser>
        <c:ser>
          <c:idx val="4"/>
          <c:order val="4"/>
          <c:tx>
            <c:strRef>
              <c:f>גיליון1!$N$4</c:f>
              <c:strCache>
                <c:ptCount val="1"/>
                <c:pt idx="0">
                  <c:v>0.10%</c:v>
                </c:pt>
              </c:strCache>
            </c:strRef>
          </c:tx>
          <c:val>
            <c:numRef>
              <c:f>גיליון1!$N$89:$N$108</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100</c:v>
                </c:pt>
              </c:numCache>
            </c:numRef>
          </c:val>
        </c:ser>
        <c:dLbls>
          <c:showLegendKey val="0"/>
          <c:showVal val="0"/>
          <c:showCatName val="0"/>
          <c:showSerName val="0"/>
          <c:showPercent val="0"/>
          <c:showBubbleSize val="0"/>
        </c:dLbls>
        <c:axId val="177931776"/>
        <c:axId val="177858816"/>
        <c:axId val="166384256"/>
      </c:area3DChart>
      <c:catAx>
        <c:axId val="177931776"/>
        <c:scaling>
          <c:orientation val="minMax"/>
        </c:scaling>
        <c:delete val="0"/>
        <c:axPos val="b"/>
        <c:majorTickMark val="out"/>
        <c:minorTickMark val="none"/>
        <c:tickLblPos val="nextTo"/>
        <c:crossAx val="177858816"/>
        <c:crosses val="autoZero"/>
        <c:auto val="1"/>
        <c:lblAlgn val="ctr"/>
        <c:lblOffset val="100"/>
        <c:noMultiLvlLbl val="0"/>
      </c:catAx>
      <c:valAx>
        <c:axId val="177858816"/>
        <c:scaling>
          <c:orientation val="minMax"/>
        </c:scaling>
        <c:delete val="0"/>
        <c:axPos val="l"/>
        <c:majorGridlines/>
        <c:numFmt formatCode="General" sourceLinked="1"/>
        <c:majorTickMark val="out"/>
        <c:minorTickMark val="none"/>
        <c:tickLblPos val="nextTo"/>
        <c:crossAx val="177931776"/>
        <c:crosses val="autoZero"/>
        <c:crossBetween val="midCat"/>
      </c:valAx>
      <c:serAx>
        <c:axId val="166384256"/>
        <c:scaling>
          <c:orientation val="minMax"/>
        </c:scaling>
        <c:delete val="1"/>
        <c:axPos val="b"/>
        <c:majorTickMark val="out"/>
        <c:minorTickMark val="none"/>
        <c:tickLblPos val="nextTo"/>
        <c:crossAx val="177858816"/>
        <c:crosses val="autoZero"/>
      </c:serAx>
    </c:plotArea>
    <c:legend>
      <c:legendPos val="r"/>
      <c:layout>
        <c:manualLayout>
          <c:xMode val="edge"/>
          <c:yMode val="edge"/>
          <c:x val="0.23920519271190685"/>
          <c:y val="0.17033646835812191"/>
          <c:w val="0.54408202099737535"/>
          <c:h val="0.13617855059784192"/>
        </c:manualLayout>
      </c:layout>
      <c:overlay val="0"/>
    </c:legend>
    <c:plotVisOnly val="1"/>
    <c:dispBlanksAs val="zero"/>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5886570428696418"/>
          <c:h val="0.8418788276465442"/>
        </c:manualLayout>
      </c:layout>
      <c:area3DChart>
        <c:grouping val="standard"/>
        <c:varyColors val="0"/>
        <c:ser>
          <c:idx val="0"/>
          <c:order val="0"/>
          <c:tx>
            <c:strRef>
              <c:f>גיליון1!$J$4</c:f>
              <c:strCache>
                <c:ptCount val="1"/>
                <c:pt idx="0">
                  <c:v>10%</c:v>
                </c:pt>
              </c:strCache>
            </c:strRef>
          </c:tx>
          <c:val>
            <c:numRef>
              <c:f>גיליון1!$J$61:$J$80</c:f>
              <c:numCache>
                <c:formatCode>General</c:formatCode>
                <c:ptCount val="20"/>
                <c:pt idx="0">
                  <c:v>0</c:v>
                </c:pt>
                <c:pt idx="1">
                  <c:v>0</c:v>
                </c:pt>
                <c:pt idx="2">
                  <c:v>0</c:v>
                </c:pt>
                <c:pt idx="3">
                  <c:v>0</c:v>
                </c:pt>
                <c:pt idx="4">
                  <c:v>0</c:v>
                </c:pt>
                <c:pt idx="5">
                  <c:v>1</c:v>
                </c:pt>
                <c:pt idx="6">
                  <c:v>1</c:v>
                </c:pt>
                <c:pt idx="7">
                  <c:v>5</c:v>
                </c:pt>
                <c:pt idx="8">
                  <c:v>9</c:v>
                </c:pt>
                <c:pt idx="9">
                  <c:v>7</c:v>
                </c:pt>
                <c:pt idx="10">
                  <c:v>10</c:v>
                </c:pt>
                <c:pt idx="11">
                  <c:v>20</c:v>
                </c:pt>
                <c:pt idx="12">
                  <c:v>17</c:v>
                </c:pt>
                <c:pt idx="13">
                  <c:v>10</c:v>
                </c:pt>
                <c:pt idx="14">
                  <c:v>10</c:v>
                </c:pt>
                <c:pt idx="15">
                  <c:v>6</c:v>
                </c:pt>
                <c:pt idx="16">
                  <c:v>3</c:v>
                </c:pt>
                <c:pt idx="17">
                  <c:v>1</c:v>
                </c:pt>
                <c:pt idx="18">
                  <c:v>0</c:v>
                </c:pt>
                <c:pt idx="19">
                  <c:v>0</c:v>
                </c:pt>
              </c:numCache>
            </c:numRef>
          </c:val>
        </c:ser>
        <c:ser>
          <c:idx val="1"/>
          <c:order val="1"/>
          <c:tx>
            <c:strRef>
              <c:f>גיליון1!$K$4</c:f>
              <c:strCache>
                <c:ptCount val="1"/>
                <c:pt idx="0">
                  <c:v>5%</c:v>
                </c:pt>
              </c:strCache>
            </c:strRef>
          </c:tx>
          <c:val>
            <c:numRef>
              <c:f>גיליון1!$K$61:$K$80</c:f>
              <c:numCache>
                <c:formatCode>General</c:formatCode>
                <c:ptCount val="20"/>
                <c:pt idx="0">
                  <c:v>0</c:v>
                </c:pt>
                <c:pt idx="1">
                  <c:v>0</c:v>
                </c:pt>
                <c:pt idx="2">
                  <c:v>0</c:v>
                </c:pt>
                <c:pt idx="3">
                  <c:v>0</c:v>
                </c:pt>
                <c:pt idx="4">
                  <c:v>0</c:v>
                </c:pt>
                <c:pt idx="5">
                  <c:v>0</c:v>
                </c:pt>
                <c:pt idx="6">
                  <c:v>0</c:v>
                </c:pt>
                <c:pt idx="7">
                  <c:v>0</c:v>
                </c:pt>
                <c:pt idx="8">
                  <c:v>2</c:v>
                </c:pt>
                <c:pt idx="9">
                  <c:v>7</c:v>
                </c:pt>
                <c:pt idx="10">
                  <c:v>4</c:v>
                </c:pt>
                <c:pt idx="11">
                  <c:v>8</c:v>
                </c:pt>
                <c:pt idx="12">
                  <c:v>21</c:v>
                </c:pt>
                <c:pt idx="13">
                  <c:v>17</c:v>
                </c:pt>
                <c:pt idx="14">
                  <c:v>18</c:v>
                </c:pt>
                <c:pt idx="15">
                  <c:v>12</c:v>
                </c:pt>
                <c:pt idx="16">
                  <c:v>6</c:v>
                </c:pt>
                <c:pt idx="17">
                  <c:v>4</c:v>
                </c:pt>
                <c:pt idx="18">
                  <c:v>1</c:v>
                </c:pt>
                <c:pt idx="19">
                  <c:v>0</c:v>
                </c:pt>
              </c:numCache>
            </c:numRef>
          </c:val>
        </c:ser>
        <c:ser>
          <c:idx val="2"/>
          <c:order val="2"/>
          <c:tx>
            <c:strRef>
              <c:f>גיליון1!$L$4</c:f>
              <c:strCache>
                <c:ptCount val="1"/>
                <c:pt idx="0">
                  <c:v>1%</c:v>
                </c:pt>
              </c:strCache>
            </c:strRef>
          </c:tx>
          <c:val>
            <c:numRef>
              <c:f>גיליון1!$L$61:$L$80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3</c:v>
                </c:pt>
                <c:pt idx="12">
                  <c:v>1</c:v>
                </c:pt>
                <c:pt idx="13">
                  <c:v>5</c:v>
                </c:pt>
                <c:pt idx="14">
                  <c:v>5</c:v>
                </c:pt>
                <c:pt idx="15">
                  <c:v>16</c:v>
                </c:pt>
                <c:pt idx="16">
                  <c:v>24</c:v>
                </c:pt>
                <c:pt idx="17">
                  <c:v>20</c:v>
                </c:pt>
                <c:pt idx="18">
                  <c:v>13</c:v>
                </c:pt>
                <c:pt idx="19">
                  <c:v>13</c:v>
                </c:pt>
              </c:numCache>
            </c:numRef>
          </c:val>
        </c:ser>
        <c:ser>
          <c:idx val="3"/>
          <c:order val="3"/>
          <c:tx>
            <c:strRef>
              <c:f>גיליון1!$M$4</c:f>
              <c:strCache>
                <c:ptCount val="1"/>
                <c:pt idx="0">
                  <c:v>0.50%</c:v>
                </c:pt>
              </c:strCache>
            </c:strRef>
          </c:tx>
          <c:val>
            <c:numRef>
              <c:f>גיליון1!$M$61:$M$80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0.2</c:v>
                </c:pt>
                <c:pt idx="12">
                  <c:v>0.6</c:v>
                </c:pt>
                <c:pt idx="13">
                  <c:v>1.4</c:v>
                </c:pt>
                <c:pt idx="14">
                  <c:v>4.5999999999999996</c:v>
                </c:pt>
                <c:pt idx="15">
                  <c:v>9.6</c:v>
                </c:pt>
                <c:pt idx="16">
                  <c:v>17.8</c:v>
                </c:pt>
                <c:pt idx="17">
                  <c:v>29.8</c:v>
                </c:pt>
                <c:pt idx="18">
                  <c:v>24.2</c:v>
                </c:pt>
                <c:pt idx="19">
                  <c:v>11.8</c:v>
                </c:pt>
              </c:numCache>
            </c:numRef>
          </c:val>
        </c:ser>
        <c:ser>
          <c:idx val="4"/>
          <c:order val="4"/>
          <c:tx>
            <c:strRef>
              <c:f>גיליון1!$N$4</c:f>
              <c:strCache>
                <c:ptCount val="1"/>
                <c:pt idx="0">
                  <c:v>0.10%</c:v>
                </c:pt>
              </c:strCache>
            </c:strRef>
          </c:tx>
          <c:val>
            <c:numRef>
              <c:f>גיליון1!$N$61:$N$80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0.2</c:v>
                </c:pt>
                <c:pt idx="14">
                  <c:v>0.2</c:v>
                </c:pt>
                <c:pt idx="15">
                  <c:v>1.2</c:v>
                </c:pt>
                <c:pt idx="16">
                  <c:v>5.4</c:v>
                </c:pt>
                <c:pt idx="17">
                  <c:v>12.8</c:v>
                </c:pt>
                <c:pt idx="18">
                  <c:v>30.6</c:v>
                </c:pt>
                <c:pt idx="19">
                  <c:v>49.6</c:v>
                </c:pt>
              </c:numCache>
            </c:numRef>
          </c:val>
        </c:ser>
        <c:dLbls>
          <c:showLegendKey val="0"/>
          <c:showVal val="0"/>
          <c:showCatName val="0"/>
          <c:showSerName val="0"/>
          <c:showPercent val="0"/>
          <c:showBubbleSize val="0"/>
        </c:dLbls>
        <c:axId val="178156032"/>
        <c:axId val="177860544"/>
        <c:axId val="166386816"/>
      </c:area3DChart>
      <c:catAx>
        <c:axId val="178156032"/>
        <c:scaling>
          <c:orientation val="minMax"/>
        </c:scaling>
        <c:delete val="0"/>
        <c:axPos val="b"/>
        <c:majorTickMark val="out"/>
        <c:minorTickMark val="none"/>
        <c:tickLblPos val="nextTo"/>
        <c:crossAx val="177860544"/>
        <c:crosses val="autoZero"/>
        <c:auto val="1"/>
        <c:lblAlgn val="ctr"/>
        <c:lblOffset val="100"/>
        <c:noMultiLvlLbl val="0"/>
      </c:catAx>
      <c:valAx>
        <c:axId val="177860544"/>
        <c:scaling>
          <c:orientation val="minMax"/>
        </c:scaling>
        <c:delete val="0"/>
        <c:axPos val="l"/>
        <c:majorGridlines/>
        <c:numFmt formatCode="General" sourceLinked="1"/>
        <c:majorTickMark val="out"/>
        <c:minorTickMark val="none"/>
        <c:tickLblPos val="nextTo"/>
        <c:crossAx val="178156032"/>
        <c:crosses val="autoZero"/>
        <c:crossBetween val="midCat"/>
      </c:valAx>
      <c:serAx>
        <c:axId val="166386816"/>
        <c:scaling>
          <c:orientation val="minMax"/>
        </c:scaling>
        <c:delete val="1"/>
        <c:axPos val="b"/>
        <c:majorTickMark val="out"/>
        <c:minorTickMark val="none"/>
        <c:tickLblPos val="nextTo"/>
        <c:crossAx val="177860544"/>
        <c:crosses val="autoZero"/>
      </c:serAx>
    </c:plotArea>
    <c:legend>
      <c:legendPos val="r"/>
      <c:layout>
        <c:manualLayout>
          <c:xMode val="edge"/>
          <c:yMode val="edge"/>
          <c:x val="0.2170751788806482"/>
          <c:y val="0.29996609798775153"/>
          <c:w val="0.54408202099737535"/>
          <c:h val="0.13617855059784192"/>
        </c:manualLayout>
      </c:layout>
      <c:overlay val="0"/>
    </c:legend>
    <c:plotVisOnly val="1"/>
    <c:dispBlanksAs val="zero"/>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a:t>Liquid / Network Connectivity</a:t>
            </a:r>
          </a:p>
        </c:rich>
      </c:tx>
      <c:layout>
        <c:manualLayout>
          <c:xMode val="edge"/>
          <c:yMode val="edge"/>
          <c:x val="0.23076377952755905"/>
          <c:y val="2.7777777777777776E-2"/>
        </c:manualLayout>
      </c:layout>
      <c:overlay val="0"/>
    </c:title>
    <c:autoTitleDeleted val="0"/>
    <c:plotArea>
      <c:layout>
        <c:manualLayout>
          <c:layoutTarget val="inner"/>
          <c:xMode val="edge"/>
          <c:yMode val="edge"/>
          <c:x val="5.6754962236900304E-2"/>
          <c:y val="3.2766477107028284E-2"/>
          <c:w val="0.92544840405573381"/>
          <c:h val="0.8940608560540757"/>
        </c:manualLayout>
      </c:layout>
      <c:lineChart>
        <c:grouping val="standard"/>
        <c:varyColors val="0"/>
        <c:ser>
          <c:idx val="0"/>
          <c:order val="0"/>
          <c:tx>
            <c:strRef>
              <c:f>Sheet1!$A$4:$B$4</c:f>
              <c:strCache>
                <c:ptCount val="1"/>
                <c:pt idx="0">
                  <c:v>12515 Inputs</c:v>
                </c:pt>
              </c:strCache>
            </c:strRef>
          </c:tx>
          <c:marker>
            <c:symbol val="none"/>
          </c:marker>
          <c:val>
            <c:numRef>
              <c:f>Sheet1!$C$4:$IK$4</c:f>
              <c:numCache>
                <c:formatCode>General</c:formatCode>
                <c:ptCount val="243"/>
                <c:pt idx="0">
                  <c:v>242</c:v>
                </c:pt>
                <c:pt idx="1">
                  <c:v>241</c:v>
                </c:pt>
                <c:pt idx="2">
                  <c:v>242</c:v>
                </c:pt>
                <c:pt idx="3">
                  <c:v>242</c:v>
                </c:pt>
                <c:pt idx="4">
                  <c:v>241</c:v>
                </c:pt>
                <c:pt idx="5">
                  <c:v>238</c:v>
                </c:pt>
                <c:pt idx="6">
                  <c:v>238</c:v>
                </c:pt>
                <c:pt idx="7">
                  <c:v>235</c:v>
                </c:pt>
                <c:pt idx="8">
                  <c:v>234</c:v>
                </c:pt>
                <c:pt idx="9">
                  <c:v>234</c:v>
                </c:pt>
                <c:pt idx="10">
                  <c:v>233</c:v>
                </c:pt>
                <c:pt idx="11">
                  <c:v>231</c:v>
                </c:pt>
                <c:pt idx="12">
                  <c:v>232</c:v>
                </c:pt>
                <c:pt idx="13">
                  <c:v>233</c:v>
                </c:pt>
                <c:pt idx="14">
                  <c:v>228</c:v>
                </c:pt>
                <c:pt idx="15">
                  <c:v>226</c:v>
                </c:pt>
                <c:pt idx="16">
                  <c:v>225</c:v>
                </c:pt>
                <c:pt idx="17">
                  <c:v>225</c:v>
                </c:pt>
                <c:pt idx="18">
                  <c:v>220</c:v>
                </c:pt>
                <c:pt idx="19">
                  <c:v>220</c:v>
                </c:pt>
                <c:pt idx="20">
                  <c:v>218</c:v>
                </c:pt>
                <c:pt idx="21">
                  <c:v>216</c:v>
                </c:pt>
                <c:pt idx="22">
                  <c:v>217</c:v>
                </c:pt>
                <c:pt idx="23">
                  <c:v>211</c:v>
                </c:pt>
                <c:pt idx="24">
                  <c:v>209</c:v>
                </c:pt>
                <c:pt idx="25">
                  <c:v>208</c:v>
                </c:pt>
                <c:pt idx="26">
                  <c:v>206</c:v>
                </c:pt>
                <c:pt idx="27">
                  <c:v>202</c:v>
                </c:pt>
                <c:pt idx="28">
                  <c:v>201</c:v>
                </c:pt>
                <c:pt idx="29">
                  <c:v>200</c:v>
                </c:pt>
                <c:pt idx="30">
                  <c:v>196</c:v>
                </c:pt>
                <c:pt idx="31">
                  <c:v>194</c:v>
                </c:pt>
                <c:pt idx="32">
                  <c:v>193</c:v>
                </c:pt>
                <c:pt idx="33">
                  <c:v>188</c:v>
                </c:pt>
                <c:pt idx="34">
                  <c:v>184</c:v>
                </c:pt>
                <c:pt idx="35">
                  <c:v>183</c:v>
                </c:pt>
                <c:pt idx="36">
                  <c:v>179</c:v>
                </c:pt>
                <c:pt idx="37">
                  <c:v>175</c:v>
                </c:pt>
                <c:pt idx="38">
                  <c:v>175</c:v>
                </c:pt>
                <c:pt idx="39">
                  <c:v>169</c:v>
                </c:pt>
                <c:pt idx="40">
                  <c:v>165</c:v>
                </c:pt>
                <c:pt idx="41">
                  <c:v>166</c:v>
                </c:pt>
                <c:pt idx="42">
                  <c:v>161</c:v>
                </c:pt>
                <c:pt idx="43">
                  <c:v>157</c:v>
                </c:pt>
                <c:pt idx="44">
                  <c:v>154</c:v>
                </c:pt>
                <c:pt idx="45">
                  <c:v>151</c:v>
                </c:pt>
                <c:pt idx="46">
                  <c:v>146</c:v>
                </c:pt>
                <c:pt idx="47">
                  <c:v>140</c:v>
                </c:pt>
                <c:pt idx="48">
                  <c:v>137</c:v>
                </c:pt>
                <c:pt idx="49">
                  <c:v>134</c:v>
                </c:pt>
                <c:pt idx="50">
                  <c:v>130</c:v>
                </c:pt>
                <c:pt idx="51">
                  <c:v>124</c:v>
                </c:pt>
                <c:pt idx="52">
                  <c:v>119</c:v>
                </c:pt>
                <c:pt idx="53">
                  <c:v>115</c:v>
                </c:pt>
                <c:pt idx="54">
                  <c:v>108</c:v>
                </c:pt>
                <c:pt idx="55">
                  <c:v>105</c:v>
                </c:pt>
                <c:pt idx="56">
                  <c:v>98</c:v>
                </c:pt>
                <c:pt idx="57">
                  <c:v>93</c:v>
                </c:pt>
                <c:pt idx="58">
                  <c:v>91</c:v>
                </c:pt>
                <c:pt idx="59">
                  <c:v>83</c:v>
                </c:pt>
                <c:pt idx="60">
                  <c:v>74</c:v>
                </c:pt>
                <c:pt idx="61">
                  <c:v>71</c:v>
                </c:pt>
                <c:pt idx="62">
                  <c:v>64</c:v>
                </c:pt>
                <c:pt idx="63">
                  <c:v>58</c:v>
                </c:pt>
                <c:pt idx="64">
                  <c:v>55</c:v>
                </c:pt>
                <c:pt idx="65">
                  <c:v>45</c:v>
                </c:pt>
                <c:pt idx="66">
                  <c:v>37</c:v>
                </c:pt>
                <c:pt idx="67">
                  <c:v>31</c:v>
                </c:pt>
                <c:pt idx="68">
                  <c:v>22</c:v>
                </c:pt>
                <c:pt idx="69">
                  <c:v>16</c:v>
                </c:pt>
                <c:pt idx="70">
                  <c:v>6</c:v>
                </c:pt>
                <c:pt idx="71">
                  <c:v>3</c:v>
                </c:pt>
                <c:pt idx="72">
                  <c:v>4</c:v>
                </c:pt>
                <c:pt idx="73">
                  <c:v>3</c:v>
                </c:pt>
                <c:pt idx="74">
                  <c:v>3</c:v>
                </c:pt>
                <c:pt idx="75">
                  <c:v>2</c:v>
                </c:pt>
                <c:pt idx="76">
                  <c:v>4</c:v>
                </c:pt>
                <c:pt idx="77">
                  <c:v>2</c:v>
                </c:pt>
                <c:pt idx="78">
                  <c:v>5</c:v>
                </c:pt>
                <c:pt idx="79">
                  <c:v>2</c:v>
                </c:pt>
                <c:pt idx="80">
                  <c:v>3</c:v>
                </c:pt>
                <c:pt idx="81">
                  <c:v>5</c:v>
                </c:pt>
                <c:pt idx="82">
                  <c:v>3</c:v>
                </c:pt>
                <c:pt idx="83">
                  <c:v>2</c:v>
                </c:pt>
                <c:pt idx="84">
                  <c:v>3</c:v>
                </c:pt>
                <c:pt idx="85">
                  <c:v>4</c:v>
                </c:pt>
                <c:pt idx="86">
                  <c:v>6</c:v>
                </c:pt>
                <c:pt idx="87">
                  <c:v>4</c:v>
                </c:pt>
                <c:pt idx="88">
                  <c:v>3</c:v>
                </c:pt>
                <c:pt idx="89">
                  <c:v>3</c:v>
                </c:pt>
                <c:pt idx="90">
                  <c:v>2</c:v>
                </c:pt>
                <c:pt idx="91">
                  <c:v>5</c:v>
                </c:pt>
                <c:pt idx="92">
                  <c:v>1</c:v>
                </c:pt>
                <c:pt idx="93">
                  <c:v>4</c:v>
                </c:pt>
                <c:pt idx="94">
                  <c:v>3</c:v>
                </c:pt>
                <c:pt idx="95">
                  <c:v>5</c:v>
                </c:pt>
                <c:pt idx="96">
                  <c:v>3</c:v>
                </c:pt>
                <c:pt idx="97">
                  <c:v>2</c:v>
                </c:pt>
                <c:pt idx="98">
                  <c:v>4</c:v>
                </c:pt>
                <c:pt idx="99">
                  <c:v>5</c:v>
                </c:pt>
                <c:pt idx="100">
                  <c:v>6</c:v>
                </c:pt>
                <c:pt idx="101">
                  <c:v>8</c:v>
                </c:pt>
                <c:pt idx="102">
                  <c:v>5</c:v>
                </c:pt>
                <c:pt idx="103">
                  <c:v>5</c:v>
                </c:pt>
                <c:pt idx="104">
                  <c:v>6</c:v>
                </c:pt>
                <c:pt idx="105">
                  <c:v>9</c:v>
                </c:pt>
                <c:pt idx="106">
                  <c:v>5</c:v>
                </c:pt>
                <c:pt idx="107">
                  <c:v>6</c:v>
                </c:pt>
                <c:pt idx="108">
                  <c:v>5</c:v>
                </c:pt>
                <c:pt idx="109">
                  <c:v>6</c:v>
                </c:pt>
                <c:pt idx="110">
                  <c:v>5</c:v>
                </c:pt>
                <c:pt idx="111">
                  <c:v>3</c:v>
                </c:pt>
                <c:pt idx="112">
                  <c:v>5</c:v>
                </c:pt>
                <c:pt idx="113">
                  <c:v>8</c:v>
                </c:pt>
                <c:pt idx="114">
                  <c:v>3</c:v>
                </c:pt>
                <c:pt idx="115">
                  <c:v>5</c:v>
                </c:pt>
                <c:pt idx="116">
                  <c:v>7</c:v>
                </c:pt>
                <c:pt idx="117">
                  <c:v>4</c:v>
                </c:pt>
                <c:pt idx="118">
                  <c:v>7</c:v>
                </c:pt>
                <c:pt idx="119">
                  <c:v>6</c:v>
                </c:pt>
                <c:pt idx="120">
                  <c:v>5</c:v>
                </c:pt>
                <c:pt idx="121">
                  <c:v>5</c:v>
                </c:pt>
                <c:pt idx="122">
                  <c:v>5</c:v>
                </c:pt>
                <c:pt idx="123">
                  <c:v>4</c:v>
                </c:pt>
                <c:pt idx="124">
                  <c:v>4</c:v>
                </c:pt>
                <c:pt idx="125">
                  <c:v>8</c:v>
                </c:pt>
                <c:pt idx="126">
                  <c:v>5</c:v>
                </c:pt>
                <c:pt idx="127">
                  <c:v>5</c:v>
                </c:pt>
                <c:pt idx="128">
                  <c:v>5</c:v>
                </c:pt>
                <c:pt idx="129">
                  <c:v>7</c:v>
                </c:pt>
                <c:pt idx="130">
                  <c:v>5</c:v>
                </c:pt>
                <c:pt idx="131">
                  <c:v>4</c:v>
                </c:pt>
                <c:pt idx="132">
                  <c:v>5</c:v>
                </c:pt>
                <c:pt idx="133">
                  <c:v>5</c:v>
                </c:pt>
                <c:pt idx="134">
                  <c:v>6</c:v>
                </c:pt>
                <c:pt idx="135">
                  <c:v>6</c:v>
                </c:pt>
                <c:pt idx="136">
                  <c:v>10</c:v>
                </c:pt>
                <c:pt idx="137">
                  <c:v>6</c:v>
                </c:pt>
                <c:pt idx="138">
                  <c:v>4</c:v>
                </c:pt>
                <c:pt idx="139">
                  <c:v>6</c:v>
                </c:pt>
                <c:pt idx="140">
                  <c:v>7</c:v>
                </c:pt>
                <c:pt idx="141">
                  <c:v>5</c:v>
                </c:pt>
                <c:pt idx="142">
                  <c:v>4</c:v>
                </c:pt>
                <c:pt idx="143">
                  <c:v>6</c:v>
                </c:pt>
                <c:pt idx="144">
                  <c:v>6</c:v>
                </c:pt>
                <c:pt idx="145">
                  <c:v>5</c:v>
                </c:pt>
                <c:pt idx="146">
                  <c:v>8</c:v>
                </c:pt>
                <c:pt idx="147">
                  <c:v>4</c:v>
                </c:pt>
                <c:pt idx="148">
                  <c:v>5</c:v>
                </c:pt>
                <c:pt idx="149">
                  <c:v>5</c:v>
                </c:pt>
                <c:pt idx="150">
                  <c:v>8</c:v>
                </c:pt>
                <c:pt idx="151">
                  <c:v>4</c:v>
                </c:pt>
                <c:pt idx="152">
                  <c:v>3</c:v>
                </c:pt>
                <c:pt idx="153">
                  <c:v>3</c:v>
                </c:pt>
                <c:pt idx="154">
                  <c:v>6</c:v>
                </c:pt>
                <c:pt idx="155">
                  <c:v>8</c:v>
                </c:pt>
                <c:pt idx="156">
                  <c:v>4</c:v>
                </c:pt>
                <c:pt idx="157">
                  <c:v>5</c:v>
                </c:pt>
                <c:pt idx="158">
                  <c:v>7</c:v>
                </c:pt>
                <c:pt idx="159">
                  <c:v>5</c:v>
                </c:pt>
                <c:pt idx="160">
                  <c:v>5</c:v>
                </c:pt>
                <c:pt idx="161">
                  <c:v>6</c:v>
                </c:pt>
                <c:pt idx="162">
                  <c:v>7</c:v>
                </c:pt>
                <c:pt idx="163">
                  <c:v>6</c:v>
                </c:pt>
                <c:pt idx="164">
                  <c:v>5</c:v>
                </c:pt>
                <c:pt idx="165">
                  <c:v>4</c:v>
                </c:pt>
                <c:pt idx="166">
                  <c:v>4</c:v>
                </c:pt>
                <c:pt idx="167">
                  <c:v>5</c:v>
                </c:pt>
                <c:pt idx="168">
                  <c:v>10</c:v>
                </c:pt>
                <c:pt idx="169">
                  <c:v>6</c:v>
                </c:pt>
                <c:pt idx="170">
                  <c:v>6</c:v>
                </c:pt>
                <c:pt idx="171">
                  <c:v>4</c:v>
                </c:pt>
                <c:pt idx="172">
                  <c:v>4</c:v>
                </c:pt>
                <c:pt idx="173">
                  <c:v>6</c:v>
                </c:pt>
                <c:pt idx="174">
                  <c:v>5</c:v>
                </c:pt>
                <c:pt idx="175">
                  <c:v>4</c:v>
                </c:pt>
                <c:pt idx="176">
                  <c:v>7</c:v>
                </c:pt>
                <c:pt idx="177">
                  <c:v>4</c:v>
                </c:pt>
                <c:pt idx="178">
                  <c:v>6</c:v>
                </c:pt>
                <c:pt idx="179">
                  <c:v>7</c:v>
                </c:pt>
                <c:pt idx="180">
                  <c:v>4</c:v>
                </c:pt>
                <c:pt idx="181">
                  <c:v>4</c:v>
                </c:pt>
                <c:pt idx="182">
                  <c:v>7</c:v>
                </c:pt>
                <c:pt idx="183">
                  <c:v>5</c:v>
                </c:pt>
                <c:pt idx="184">
                  <c:v>5</c:v>
                </c:pt>
                <c:pt idx="185">
                  <c:v>5</c:v>
                </c:pt>
                <c:pt idx="186">
                  <c:v>5</c:v>
                </c:pt>
                <c:pt idx="187">
                  <c:v>4</c:v>
                </c:pt>
                <c:pt idx="188">
                  <c:v>6</c:v>
                </c:pt>
                <c:pt idx="189">
                  <c:v>5</c:v>
                </c:pt>
                <c:pt idx="190">
                  <c:v>5</c:v>
                </c:pt>
                <c:pt idx="191">
                  <c:v>5</c:v>
                </c:pt>
                <c:pt idx="192">
                  <c:v>3</c:v>
                </c:pt>
                <c:pt idx="193">
                  <c:v>7</c:v>
                </c:pt>
                <c:pt idx="194">
                  <c:v>10</c:v>
                </c:pt>
                <c:pt idx="195">
                  <c:v>3</c:v>
                </c:pt>
                <c:pt idx="196">
                  <c:v>6</c:v>
                </c:pt>
                <c:pt idx="197">
                  <c:v>5</c:v>
                </c:pt>
                <c:pt idx="198">
                  <c:v>5</c:v>
                </c:pt>
                <c:pt idx="199">
                  <c:v>7</c:v>
                </c:pt>
                <c:pt idx="200">
                  <c:v>4</c:v>
                </c:pt>
                <c:pt idx="201">
                  <c:v>6</c:v>
                </c:pt>
                <c:pt idx="202">
                  <c:v>6</c:v>
                </c:pt>
                <c:pt idx="203">
                  <c:v>9</c:v>
                </c:pt>
                <c:pt idx="204">
                  <c:v>3</c:v>
                </c:pt>
                <c:pt idx="205">
                  <c:v>5</c:v>
                </c:pt>
                <c:pt idx="206">
                  <c:v>4</c:v>
                </c:pt>
                <c:pt idx="207">
                  <c:v>7</c:v>
                </c:pt>
                <c:pt idx="208">
                  <c:v>5</c:v>
                </c:pt>
                <c:pt idx="209">
                  <c:v>5</c:v>
                </c:pt>
                <c:pt idx="210">
                  <c:v>4</c:v>
                </c:pt>
                <c:pt idx="211">
                  <c:v>3</c:v>
                </c:pt>
                <c:pt idx="212">
                  <c:v>6</c:v>
                </c:pt>
                <c:pt idx="213">
                  <c:v>5</c:v>
                </c:pt>
                <c:pt idx="214">
                  <c:v>9</c:v>
                </c:pt>
                <c:pt idx="215">
                  <c:v>5</c:v>
                </c:pt>
                <c:pt idx="216">
                  <c:v>5</c:v>
                </c:pt>
                <c:pt idx="217">
                  <c:v>6</c:v>
                </c:pt>
                <c:pt idx="218">
                  <c:v>3</c:v>
                </c:pt>
                <c:pt idx="219">
                  <c:v>10</c:v>
                </c:pt>
                <c:pt idx="220">
                  <c:v>4</c:v>
                </c:pt>
                <c:pt idx="221">
                  <c:v>4</c:v>
                </c:pt>
                <c:pt idx="222">
                  <c:v>5</c:v>
                </c:pt>
                <c:pt idx="223">
                  <c:v>7</c:v>
                </c:pt>
                <c:pt idx="224">
                  <c:v>4</c:v>
                </c:pt>
                <c:pt idx="225">
                  <c:v>7</c:v>
                </c:pt>
                <c:pt idx="226">
                  <c:v>5</c:v>
                </c:pt>
                <c:pt idx="227">
                  <c:v>5</c:v>
                </c:pt>
                <c:pt idx="228">
                  <c:v>5</c:v>
                </c:pt>
                <c:pt idx="229">
                  <c:v>11</c:v>
                </c:pt>
                <c:pt idx="230">
                  <c:v>7</c:v>
                </c:pt>
                <c:pt idx="231">
                  <c:v>5</c:v>
                </c:pt>
                <c:pt idx="232">
                  <c:v>6</c:v>
                </c:pt>
                <c:pt idx="233">
                  <c:v>4</c:v>
                </c:pt>
                <c:pt idx="234">
                  <c:v>3</c:v>
                </c:pt>
                <c:pt idx="235">
                  <c:v>9</c:v>
                </c:pt>
                <c:pt idx="236">
                  <c:v>4</c:v>
                </c:pt>
                <c:pt idx="237">
                  <c:v>4</c:v>
                </c:pt>
                <c:pt idx="238">
                  <c:v>4</c:v>
                </c:pt>
                <c:pt idx="239">
                  <c:v>5</c:v>
                </c:pt>
                <c:pt idx="240">
                  <c:v>2</c:v>
                </c:pt>
                <c:pt idx="241">
                  <c:v>4</c:v>
                </c:pt>
                <c:pt idx="242">
                  <c:v>4</c:v>
                </c:pt>
              </c:numCache>
            </c:numRef>
          </c:val>
          <c:smooth val="0"/>
        </c:ser>
        <c:ser>
          <c:idx val="1"/>
          <c:order val="1"/>
          <c:tx>
            <c:strRef>
              <c:f>Sheet1!$A$5:$B$5</c:f>
              <c:strCache>
                <c:ptCount val="1"/>
                <c:pt idx="0">
                  <c:v>12515 Outputs</c:v>
                </c:pt>
              </c:strCache>
            </c:strRef>
          </c:tx>
          <c:marker>
            <c:symbol val="none"/>
          </c:marker>
          <c:val>
            <c:numRef>
              <c:f>Sheet1!$C$5:$IK$5</c:f>
              <c:numCache>
                <c:formatCode>General</c:formatCode>
                <c:ptCount val="243"/>
                <c:pt idx="0">
                  <c:v>2</c:v>
                </c:pt>
                <c:pt idx="1">
                  <c:v>4</c:v>
                </c:pt>
                <c:pt idx="2">
                  <c:v>4</c:v>
                </c:pt>
                <c:pt idx="3">
                  <c:v>4</c:v>
                </c:pt>
                <c:pt idx="4">
                  <c:v>6</c:v>
                </c:pt>
                <c:pt idx="5">
                  <c:v>6</c:v>
                </c:pt>
                <c:pt idx="6">
                  <c:v>6</c:v>
                </c:pt>
                <c:pt idx="7">
                  <c:v>10</c:v>
                </c:pt>
                <c:pt idx="8">
                  <c:v>10</c:v>
                </c:pt>
                <c:pt idx="9">
                  <c:v>11</c:v>
                </c:pt>
                <c:pt idx="10">
                  <c:v>11</c:v>
                </c:pt>
                <c:pt idx="11">
                  <c:v>11</c:v>
                </c:pt>
                <c:pt idx="12">
                  <c:v>12</c:v>
                </c:pt>
                <c:pt idx="13">
                  <c:v>16</c:v>
                </c:pt>
                <c:pt idx="14">
                  <c:v>15</c:v>
                </c:pt>
                <c:pt idx="15">
                  <c:v>16</c:v>
                </c:pt>
                <c:pt idx="16">
                  <c:v>17</c:v>
                </c:pt>
                <c:pt idx="17">
                  <c:v>18</c:v>
                </c:pt>
                <c:pt idx="18">
                  <c:v>18</c:v>
                </c:pt>
                <c:pt idx="19">
                  <c:v>19</c:v>
                </c:pt>
                <c:pt idx="20">
                  <c:v>20</c:v>
                </c:pt>
                <c:pt idx="21">
                  <c:v>20</c:v>
                </c:pt>
                <c:pt idx="22">
                  <c:v>20</c:v>
                </c:pt>
                <c:pt idx="23">
                  <c:v>20</c:v>
                </c:pt>
                <c:pt idx="24">
                  <c:v>21</c:v>
                </c:pt>
                <c:pt idx="25">
                  <c:v>21</c:v>
                </c:pt>
                <c:pt idx="26">
                  <c:v>22</c:v>
                </c:pt>
                <c:pt idx="27">
                  <c:v>23</c:v>
                </c:pt>
                <c:pt idx="28">
                  <c:v>24</c:v>
                </c:pt>
                <c:pt idx="29">
                  <c:v>23</c:v>
                </c:pt>
                <c:pt idx="30">
                  <c:v>24</c:v>
                </c:pt>
                <c:pt idx="31">
                  <c:v>24</c:v>
                </c:pt>
                <c:pt idx="32">
                  <c:v>25</c:v>
                </c:pt>
                <c:pt idx="33">
                  <c:v>25</c:v>
                </c:pt>
                <c:pt idx="34">
                  <c:v>26</c:v>
                </c:pt>
                <c:pt idx="35">
                  <c:v>27</c:v>
                </c:pt>
                <c:pt idx="36">
                  <c:v>28</c:v>
                </c:pt>
                <c:pt idx="37">
                  <c:v>27</c:v>
                </c:pt>
                <c:pt idx="38">
                  <c:v>28</c:v>
                </c:pt>
                <c:pt idx="39">
                  <c:v>28</c:v>
                </c:pt>
                <c:pt idx="40">
                  <c:v>29</c:v>
                </c:pt>
                <c:pt idx="41">
                  <c:v>30</c:v>
                </c:pt>
                <c:pt idx="42">
                  <c:v>30</c:v>
                </c:pt>
                <c:pt idx="43">
                  <c:v>30</c:v>
                </c:pt>
                <c:pt idx="44">
                  <c:v>32</c:v>
                </c:pt>
                <c:pt idx="45">
                  <c:v>32</c:v>
                </c:pt>
                <c:pt idx="46">
                  <c:v>32</c:v>
                </c:pt>
                <c:pt idx="47">
                  <c:v>32</c:v>
                </c:pt>
                <c:pt idx="48">
                  <c:v>33</c:v>
                </c:pt>
                <c:pt idx="49">
                  <c:v>33</c:v>
                </c:pt>
                <c:pt idx="50">
                  <c:v>34</c:v>
                </c:pt>
                <c:pt idx="51">
                  <c:v>34</c:v>
                </c:pt>
                <c:pt idx="52">
                  <c:v>35</c:v>
                </c:pt>
                <c:pt idx="53">
                  <c:v>35</c:v>
                </c:pt>
                <c:pt idx="54">
                  <c:v>35</c:v>
                </c:pt>
                <c:pt idx="55">
                  <c:v>35</c:v>
                </c:pt>
                <c:pt idx="56">
                  <c:v>36</c:v>
                </c:pt>
                <c:pt idx="57">
                  <c:v>36</c:v>
                </c:pt>
                <c:pt idx="58">
                  <c:v>36</c:v>
                </c:pt>
                <c:pt idx="59">
                  <c:v>36</c:v>
                </c:pt>
                <c:pt idx="60">
                  <c:v>38</c:v>
                </c:pt>
                <c:pt idx="61">
                  <c:v>37</c:v>
                </c:pt>
                <c:pt idx="62">
                  <c:v>38</c:v>
                </c:pt>
                <c:pt idx="63">
                  <c:v>39</c:v>
                </c:pt>
                <c:pt idx="64">
                  <c:v>39</c:v>
                </c:pt>
                <c:pt idx="65">
                  <c:v>38</c:v>
                </c:pt>
                <c:pt idx="66">
                  <c:v>40</c:v>
                </c:pt>
                <c:pt idx="67">
                  <c:v>39</c:v>
                </c:pt>
                <c:pt idx="68">
                  <c:v>40</c:v>
                </c:pt>
                <c:pt idx="69">
                  <c:v>40</c:v>
                </c:pt>
                <c:pt idx="70">
                  <c:v>40</c:v>
                </c:pt>
                <c:pt idx="71">
                  <c:v>40</c:v>
                </c:pt>
                <c:pt idx="72">
                  <c:v>42</c:v>
                </c:pt>
                <c:pt idx="73">
                  <c:v>41</c:v>
                </c:pt>
                <c:pt idx="74">
                  <c:v>41</c:v>
                </c:pt>
                <c:pt idx="75">
                  <c:v>43</c:v>
                </c:pt>
                <c:pt idx="76">
                  <c:v>42</c:v>
                </c:pt>
                <c:pt idx="77">
                  <c:v>42</c:v>
                </c:pt>
                <c:pt idx="78">
                  <c:v>43</c:v>
                </c:pt>
                <c:pt idx="79">
                  <c:v>43</c:v>
                </c:pt>
                <c:pt idx="80">
                  <c:v>43</c:v>
                </c:pt>
                <c:pt idx="81">
                  <c:v>44</c:v>
                </c:pt>
                <c:pt idx="82">
                  <c:v>44</c:v>
                </c:pt>
                <c:pt idx="83">
                  <c:v>45</c:v>
                </c:pt>
                <c:pt idx="84">
                  <c:v>45</c:v>
                </c:pt>
                <c:pt idx="85">
                  <c:v>46</c:v>
                </c:pt>
                <c:pt idx="86">
                  <c:v>45</c:v>
                </c:pt>
                <c:pt idx="87">
                  <c:v>46</c:v>
                </c:pt>
                <c:pt idx="88">
                  <c:v>47</c:v>
                </c:pt>
                <c:pt idx="89">
                  <c:v>46</c:v>
                </c:pt>
                <c:pt idx="90">
                  <c:v>46</c:v>
                </c:pt>
                <c:pt idx="91">
                  <c:v>47</c:v>
                </c:pt>
                <c:pt idx="92">
                  <c:v>47</c:v>
                </c:pt>
                <c:pt idx="93">
                  <c:v>48</c:v>
                </c:pt>
                <c:pt idx="94">
                  <c:v>47</c:v>
                </c:pt>
                <c:pt idx="95">
                  <c:v>48</c:v>
                </c:pt>
                <c:pt idx="96">
                  <c:v>49</c:v>
                </c:pt>
                <c:pt idx="97">
                  <c:v>49</c:v>
                </c:pt>
                <c:pt idx="98">
                  <c:v>48</c:v>
                </c:pt>
                <c:pt idx="99">
                  <c:v>48</c:v>
                </c:pt>
                <c:pt idx="100">
                  <c:v>50</c:v>
                </c:pt>
                <c:pt idx="101">
                  <c:v>50</c:v>
                </c:pt>
                <c:pt idx="102">
                  <c:v>50</c:v>
                </c:pt>
                <c:pt idx="103">
                  <c:v>50</c:v>
                </c:pt>
                <c:pt idx="104">
                  <c:v>51</c:v>
                </c:pt>
                <c:pt idx="105">
                  <c:v>51</c:v>
                </c:pt>
                <c:pt idx="106">
                  <c:v>50</c:v>
                </c:pt>
                <c:pt idx="107">
                  <c:v>51</c:v>
                </c:pt>
                <c:pt idx="108">
                  <c:v>51</c:v>
                </c:pt>
                <c:pt idx="109">
                  <c:v>51</c:v>
                </c:pt>
                <c:pt idx="110">
                  <c:v>51</c:v>
                </c:pt>
                <c:pt idx="111">
                  <c:v>51</c:v>
                </c:pt>
                <c:pt idx="112">
                  <c:v>52</c:v>
                </c:pt>
                <c:pt idx="113">
                  <c:v>53</c:v>
                </c:pt>
                <c:pt idx="114">
                  <c:v>52</c:v>
                </c:pt>
                <c:pt idx="115">
                  <c:v>53</c:v>
                </c:pt>
                <c:pt idx="116">
                  <c:v>53</c:v>
                </c:pt>
                <c:pt idx="117">
                  <c:v>54</c:v>
                </c:pt>
                <c:pt idx="118">
                  <c:v>54</c:v>
                </c:pt>
                <c:pt idx="119">
                  <c:v>53</c:v>
                </c:pt>
                <c:pt idx="120">
                  <c:v>53</c:v>
                </c:pt>
                <c:pt idx="121">
                  <c:v>54</c:v>
                </c:pt>
                <c:pt idx="122">
                  <c:v>54</c:v>
                </c:pt>
                <c:pt idx="123">
                  <c:v>54</c:v>
                </c:pt>
                <c:pt idx="124">
                  <c:v>54</c:v>
                </c:pt>
                <c:pt idx="125">
                  <c:v>55</c:v>
                </c:pt>
                <c:pt idx="126">
                  <c:v>56</c:v>
                </c:pt>
                <c:pt idx="127">
                  <c:v>55</c:v>
                </c:pt>
                <c:pt idx="128">
                  <c:v>56</c:v>
                </c:pt>
                <c:pt idx="129">
                  <c:v>55</c:v>
                </c:pt>
                <c:pt idx="130">
                  <c:v>55</c:v>
                </c:pt>
                <c:pt idx="131">
                  <c:v>56</c:v>
                </c:pt>
                <c:pt idx="132">
                  <c:v>57</c:v>
                </c:pt>
                <c:pt idx="133">
                  <c:v>57</c:v>
                </c:pt>
                <c:pt idx="134">
                  <c:v>57</c:v>
                </c:pt>
                <c:pt idx="135">
                  <c:v>57</c:v>
                </c:pt>
                <c:pt idx="136">
                  <c:v>58</c:v>
                </c:pt>
                <c:pt idx="137">
                  <c:v>58</c:v>
                </c:pt>
                <c:pt idx="138">
                  <c:v>58</c:v>
                </c:pt>
                <c:pt idx="139">
                  <c:v>58</c:v>
                </c:pt>
                <c:pt idx="140">
                  <c:v>58</c:v>
                </c:pt>
                <c:pt idx="141">
                  <c:v>58</c:v>
                </c:pt>
                <c:pt idx="142">
                  <c:v>59</c:v>
                </c:pt>
                <c:pt idx="143">
                  <c:v>59</c:v>
                </c:pt>
                <c:pt idx="144">
                  <c:v>58</c:v>
                </c:pt>
                <c:pt idx="145">
                  <c:v>59</c:v>
                </c:pt>
                <c:pt idx="146">
                  <c:v>59</c:v>
                </c:pt>
                <c:pt idx="147">
                  <c:v>59</c:v>
                </c:pt>
                <c:pt idx="148">
                  <c:v>59</c:v>
                </c:pt>
                <c:pt idx="149">
                  <c:v>60</c:v>
                </c:pt>
                <c:pt idx="150">
                  <c:v>59</c:v>
                </c:pt>
                <c:pt idx="151">
                  <c:v>60</c:v>
                </c:pt>
                <c:pt idx="152">
                  <c:v>60</c:v>
                </c:pt>
                <c:pt idx="153">
                  <c:v>60</c:v>
                </c:pt>
                <c:pt idx="154">
                  <c:v>60</c:v>
                </c:pt>
                <c:pt idx="155">
                  <c:v>60</c:v>
                </c:pt>
                <c:pt idx="156">
                  <c:v>60</c:v>
                </c:pt>
                <c:pt idx="157">
                  <c:v>61</c:v>
                </c:pt>
                <c:pt idx="158">
                  <c:v>61</c:v>
                </c:pt>
                <c:pt idx="159">
                  <c:v>62</c:v>
                </c:pt>
                <c:pt idx="160">
                  <c:v>62</c:v>
                </c:pt>
                <c:pt idx="161">
                  <c:v>62</c:v>
                </c:pt>
                <c:pt idx="162">
                  <c:v>62</c:v>
                </c:pt>
                <c:pt idx="163">
                  <c:v>62</c:v>
                </c:pt>
                <c:pt idx="164">
                  <c:v>63</c:v>
                </c:pt>
                <c:pt idx="165">
                  <c:v>63</c:v>
                </c:pt>
                <c:pt idx="166">
                  <c:v>63</c:v>
                </c:pt>
                <c:pt idx="167">
                  <c:v>62</c:v>
                </c:pt>
                <c:pt idx="168">
                  <c:v>63</c:v>
                </c:pt>
                <c:pt idx="169">
                  <c:v>64</c:v>
                </c:pt>
                <c:pt idx="170">
                  <c:v>63</c:v>
                </c:pt>
                <c:pt idx="171">
                  <c:v>63</c:v>
                </c:pt>
                <c:pt idx="172">
                  <c:v>64</c:v>
                </c:pt>
                <c:pt idx="173">
                  <c:v>63</c:v>
                </c:pt>
                <c:pt idx="174">
                  <c:v>63</c:v>
                </c:pt>
                <c:pt idx="175">
                  <c:v>64</c:v>
                </c:pt>
                <c:pt idx="176">
                  <c:v>64</c:v>
                </c:pt>
                <c:pt idx="177">
                  <c:v>65</c:v>
                </c:pt>
                <c:pt idx="178">
                  <c:v>65</c:v>
                </c:pt>
                <c:pt idx="179">
                  <c:v>64</c:v>
                </c:pt>
                <c:pt idx="180">
                  <c:v>65</c:v>
                </c:pt>
                <c:pt idx="181">
                  <c:v>65</c:v>
                </c:pt>
                <c:pt idx="182">
                  <c:v>65</c:v>
                </c:pt>
                <c:pt idx="183">
                  <c:v>65</c:v>
                </c:pt>
                <c:pt idx="184">
                  <c:v>65</c:v>
                </c:pt>
                <c:pt idx="185">
                  <c:v>65</c:v>
                </c:pt>
                <c:pt idx="186">
                  <c:v>65</c:v>
                </c:pt>
                <c:pt idx="187">
                  <c:v>66</c:v>
                </c:pt>
                <c:pt idx="188">
                  <c:v>66</c:v>
                </c:pt>
                <c:pt idx="189">
                  <c:v>67</c:v>
                </c:pt>
                <c:pt idx="190">
                  <c:v>67</c:v>
                </c:pt>
                <c:pt idx="191">
                  <c:v>67</c:v>
                </c:pt>
                <c:pt idx="192">
                  <c:v>66</c:v>
                </c:pt>
                <c:pt idx="193">
                  <c:v>66</c:v>
                </c:pt>
                <c:pt idx="194">
                  <c:v>68</c:v>
                </c:pt>
                <c:pt idx="195">
                  <c:v>67</c:v>
                </c:pt>
                <c:pt idx="196">
                  <c:v>67</c:v>
                </c:pt>
                <c:pt idx="197">
                  <c:v>68</c:v>
                </c:pt>
                <c:pt idx="198">
                  <c:v>68</c:v>
                </c:pt>
                <c:pt idx="199">
                  <c:v>68</c:v>
                </c:pt>
                <c:pt idx="200">
                  <c:v>68</c:v>
                </c:pt>
                <c:pt idx="201">
                  <c:v>68</c:v>
                </c:pt>
                <c:pt idx="202">
                  <c:v>69</c:v>
                </c:pt>
                <c:pt idx="203">
                  <c:v>68</c:v>
                </c:pt>
                <c:pt idx="204">
                  <c:v>68</c:v>
                </c:pt>
                <c:pt idx="205">
                  <c:v>68</c:v>
                </c:pt>
                <c:pt idx="206">
                  <c:v>69</c:v>
                </c:pt>
                <c:pt idx="207">
                  <c:v>68</c:v>
                </c:pt>
                <c:pt idx="208">
                  <c:v>69</c:v>
                </c:pt>
                <c:pt idx="209">
                  <c:v>69</c:v>
                </c:pt>
                <c:pt idx="210">
                  <c:v>69</c:v>
                </c:pt>
                <c:pt idx="211">
                  <c:v>70</c:v>
                </c:pt>
                <c:pt idx="212">
                  <c:v>69</c:v>
                </c:pt>
                <c:pt idx="213">
                  <c:v>69</c:v>
                </c:pt>
                <c:pt idx="214">
                  <c:v>70</c:v>
                </c:pt>
                <c:pt idx="215">
                  <c:v>71</c:v>
                </c:pt>
                <c:pt idx="216">
                  <c:v>70</c:v>
                </c:pt>
                <c:pt idx="217">
                  <c:v>70</c:v>
                </c:pt>
                <c:pt idx="218">
                  <c:v>71</c:v>
                </c:pt>
                <c:pt idx="219">
                  <c:v>70</c:v>
                </c:pt>
                <c:pt idx="220">
                  <c:v>71</c:v>
                </c:pt>
                <c:pt idx="221">
                  <c:v>71</c:v>
                </c:pt>
                <c:pt idx="222">
                  <c:v>71</c:v>
                </c:pt>
                <c:pt idx="223">
                  <c:v>72</c:v>
                </c:pt>
                <c:pt idx="224">
                  <c:v>72</c:v>
                </c:pt>
                <c:pt idx="225">
                  <c:v>72</c:v>
                </c:pt>
                <c:pt idx="226">
                  <c:v>72</c:v>
                </c:pt>
                <c:pt idx="227">
                  <c:v>71</c:v>
                </c:pt>
                <c:pt idx="228">
                  <c:v>72</c:v>
                </c:pt>
                <c:pt idx="229">
                  <c:v>71</c:v>
                </c:pt>
                <c:pt idx="230">
                  <c:v>73</c:v>
                </c:pt>
                <c:pt idx="231">
                  <c:v>73</c:v>
                </c:pt>
                <c:pt idx="232">
                  <c:v>73</c:v>
                </c:pt>
                <c:pt idx="233">
                  <c:v>73</c:v>
                </c:pt>
                <c:pt idx="234">
                  <c:v>73</c:v>
                </c:pt>
                <c:pt idx="235">
                  <c:v>72</c:v>
                </c:pt>
                <c:pt idx="236">
                  <c:v>72</c:v>
                </c:pt>
                <c:pt idx="237">
                  <c:v>72</c:v>
                </c:pt>
                <c:pt idx="238">
                  <c:v>74</c:v>
                </c:pt>
                <c:pt idx="239">
                  <c:v>73</c:v>
                </c:pt>
                <c:pt idx="240">
                  <c:v>214</c:v>
                </c:pt>
                <c:pt idx="241">
                  <c:v>214</c:v>
                </c:pt>
                <c:pt idx="242">
                  <c:v>242</c:v>
                </c:pt>
              </c:numCache>
            </c:numRef>
          </c:val>
          <c:smooth val="0"/>
        </c:ser>
        <c:dLbls>
          <c:showLegendKey val="0"/>
          <c:showVal val="0"/>
          <c:showCatName val="0"/>
          <c:showSerName val="0"/>
          <c:showPercent val="0"/>
          <c:showBubbleSize val="0"/>
        </c:dLbls>
        <c:marker val="1"/>
        <c:smooth val="0"/>
        <c:axId val="178570240"/>
        <c:axId val="178388992"/>
      </c:lineChart>
      <c:catAx>
        <c:axId val="178570240"/>
        <c:scaling>
          <c:orientation val="minMax"/>
        </c:scaling>
        <c:delete val="0"/>
        <c:axPos val="b"/>
        <c:title>
          <c:tx>
            <c:rich>
              <a:bodyPr/>
              <a:lstStyle/>
              <a:p>
                <a:pPr>
                  <a:defRPr sz="1600"/>
                </a:pPr>
                <a:r>
                  <a:rPr lang="en-US" sz="1600"/>
                  <a:t>Neurons</a:t>
                </a:r>
              </a:p>
            </c:rich>
          </c:tx>
          <c:layout>
            <c:manualLayout>
              <c:xMode val="edge"/>
              <c:yMode val="edge"/>
              <c:x val="0.4352810379559503"/>
              <c:y val="0.79452740517278742"/>
            </c:manualLayout>
          </c:layout>
          <c:overlay val="0"/>
        </c:title>
        <c:majorTickMark val="none"/>
        <c:minorTickMark val="none"/>
        <c:tickLblPos val="nextTo"/>
        <c:crossAx val="178388992"/>
        <c:crosses val="autoZero"/>
        <c:auto val="1"/>
        <c:lblAlgn val="ctr"/>
        <c:lblOffset val="100"/>
        <c:noMultiLvlLbl val="0"/>
      </c:catAx>
      <c:valAx>
        <c:axId val="178388992"/>
        <c:scaling>
          <c:orientation val="minMax"/>
        </c:scaling>
        <c:delete val="0"/>
        <c:axPos val="l"/>
        <c:majorGridlines/>
        <c:title>
          <c:tx>
            <c:rich>
              <a:bodyPr/>
              <a:lstStyle/>
              <a:p>
                <a:pPr>
                  <a:defRPr sz="1600"/>
                </a:pPr>
                <a:r>
                  <a:rPr lang="en-US" sz="1600"/>
                  <a:t>Connectivity</a:t>
                </a:r>
              </a:p>
            </c:rich>
          </c:tx>
          <c:layout>
            <c:manualLayout>
              <c:xMode val="edge"/>
              <c:yMode val="edge"/>
              <c:x val="6.2281077783810188E-2"/>
              <c:y val="0.39905325718636814"/>
            </c:manualLayout>
          </c:layout>
          <c:overlay val="0"/>
        </c:title>
        <c:numFmt formatCode="General" sourceLinked="1"/>
        <c:majorTickMark val="none"/>
        <c:minorTickMark val="none"/>
        <c:tickLblPos val="nextTo"/>
        <c:crossAx val="178570240"/>
        <c:crosses val="autoZero"/>
        <c:crossBetween val="between"/>
      </c:valAx>
    </c:plotArea>
    <c:legend>
      <c:legendPos val="l"/>
      <c:layout>
        <c:manualLayout>
          <c:xMode val="edge"/>
          <c:yMode val="edge"/>
          <c:x val="0.20555555555555555"/>
          <c:y val="0.17779892096821232"/>
          <c:w val="0.70197222222222222"/>
          <c:h val="0.13350904053659962"/>
        </c:manualLayout>
      </c:layout>
      <c:overlay val="0"/>
      <c:txPr>
        <a:bodyPr/>
        <a:lstStyle/>
        <a:p>
          <a:pPr>
            <a:defRPr sz="20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Generalization Test</a:t>
            </a:r>
          </a:p>
        </c:rich>
      </c:tx>
      <c:layout>
        <c:manualLayout>
          <c:xMode val="edge"/>
          <c:yMode val="edge"/>
          <c:x val="0.33634711286089236"/>
          <c:y val="9.2592592592592587E-3"/>
        </c:manualLayout>
      </c:layout>
      <c:overlay val="0"/>
    </c:title>
    <c:autoTitleDeleted val="0"/>
    <c:view3D>
      <c:rotX val="15"/>
      <c:rotY val="10"/>
      <c:depthPercent val="160"/>
      <c:rAngAx val="0"/>
      <c:perspective val="30"/>
    </c:view3D>
    <c:floor>
      <c:thickness val="0"/>
    </c:floor>
    <c:sideWall>
      <c:thickness val="0"/>
    </c:sideWall>
    <c:backWall>
      <c:thickness val="0"/>
    </c:backWall>
    <c:plotArea>
      <c:layout>
        <c:manualLayout>
          <c:layoutTarget val="inner"/>
          <c:xMode val="edge"/>
          <c:yMode val="edge"/>
          <c:x val="5.8099518810148729E-2"/>
          <c:y val="2.8520705745115216E-2"/>
          <c:w val="0.91115048118985131"/>
          <c:h val="0.87864756488772233"/>
        </c:manualLayout>
      </c:layout>
      <c:area3DChart>
        <c:grouping val="standard"/>
        <c:varyColors val="0"/>
        <c:ser>
          <c:idx val="1"/>
          <c:order val="0"/>
          <c:tx>
            <c:strRef>
              <c:f>sum!$C$2</c:f>
              <c:strCache>
                <c:ptCount val="1"/>
                <c:pt idx="0">
                  <c:v>0.01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sum!$C$87:$C$106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1</c:v>
                </c:pt>
                <c:pt idx="13">
                  <c:v>0</c:v>
                </c:pt>
                <c:pt idx="14">
                  <c:v>1</c:v>
                </c:pt>
                <c:pt idx="15">
                  <c:v>5</c:v>
                </c:pt>
                <c:pt idx="16">
                  <c:v>6</c:v>
                </c:pt>
                <c:pt idx="17">
                  <c:v>28</c:v>
                </c:pt>
                <c:pt idx="18">
                  <c:v>36</c:v>
                </c:pt>
                <c:pt idx="19">
                  <c:v>23</c:v>
                </c:pt>
              </c:numCache>
            </c:numRef>
          </c:val>
        </c:ser>
        <c:ser>
          <c:idx val="3"/>
          <c:order val="1"/>
          <c:tx>
            <c:strRef>
              <c:f>sum!$E$2</c:f>
              <c:strCache>
                <c:ptCount val="1"/>
                <c:pt idx="0">
                  <c:v>0.03</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sum!$E$87:$E$106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2</c:v>
                </c:pt>
                <c:pt idx="13">
                  <c:v>0</c:v>
                </c:pt>
                <c:pt idx="14">
                  <c:v>8</c:v>
                </c:pt>
                <c:pt idx="15">
                  <c:v>14</c:v>
                </c:pt>
                <c:pt idx="16">
                  <c:v>28</c:v>
                </c:pt>
                <c:pt idx="17">
                  <c:v>23</c:v>
                </c:pt>
                <c:pt idx="18">
                  <c:v>19</c:v>
                </c:pt>
                <c:pt idx="19">
                  <c:v>6</c:v>
                </c:pt>
              </c:numCache>
            </c:numRef>
          </c:val>
        </c:ser>
        <c:ser>
          <c:idx val="5"/>
          <c:order val="2"/>
          <c:tx>
            <c:strRef>
              <c:f>sum!$G$2</c:f>
              <c:strCache>
                <c:ptCount val="1"/>
                <c:pt idx="0">
                  <c:v>0.05</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sum!$G$87:$G$106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1</c:v>
                </c:pt>
                <c:pt idx="12">
                  <c:v>2</c:v>
                </c:pt>
                <c:pt idx="13">
                  <c:v>5</c:v>
                </c:pt>
                <c:pt idx="14">
                  <c:v>14</c:v>
                </c:pt>
                <c:pt idx="15">
                  <c:v>20</c:v>
                </c:pt>
                <c:pt idx="16">
                  <c:v>19</c:v>
                </c:pt>
                <c:pt idx="17">
                  <c:v>24</c:v>
                </c:pt>
                <c:pt idx="18">
                  <c:v>14</c:v>
                </c:pt>
                <c:pt idx="19">
                  <c:v>1</c:v>
                </c:pt>
              </c:numCache>
            </c:numRef>
          </c:val>
        </c:ser>
        <c:ser>
          <c:idx val="7"/>
          <c:order val="3"/>
          <c:tx>
            <c:strRef>
              <c:f>sum!$I$2</c:f>
              <c:strCache>
                <c:ptCount val="1"/>
                <c:pt idx="0">
                  <c:v>0.07</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sum!$I$87:$I$106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2</c:v>
                </c:pt>
                <c:pt idx="13">
                  <c:v>2</c:v>
                </c:pt>
                <c:pt idx="14">
                  <c:v>9</c:v>
                </c:pt>
                <c:pt idx="15">
                  <c:v>22</c:v>
                </c:pt>
                <c:pt idx="16">
                  <c:v>31</c:v>
                </c:pt>
                <c:pt idx="17">
                  <c:v>22</c:v>
                </c:pt>
                <c:pt idx="18">
                  <c:v>5</c:v>
                </c:pt>
                <c:pt idx="19">
                  <c:v>7</c:v>
                </c:pt>
              </c:numCache>
            </c:numRef>
          </c:val>
        </c:ser>
        <c:ser>
          <c:idx val="9"/>
          <c:order val="4"/>
          <c:tx>
            <c:strRef>
              <c:f>sum!$K$30</c:f>
              <c:strCache>
                <c:ptCount val="1"/>
                <c:pt idx="0">
                  <c:v>0.09</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sum!$K$87:$K$106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2</c:v>
                </c:pt>
                <c:pt idx="12">
                  <c:v>2</c:v>
                </c:pt>
                <c:pt idx="13">
                  <c:v>6</c:v>
                </c:pt>
                <c:pt idx="14">
                  <c:v>14</c:v>
                </c:pt>
                <c:pt idx="15">
                  <c:v>18</c:v>
                </c:pt>
                <c:pt idx="16">
                  <c:v>26</c:v>
                </c:pt>
                <c:pt idx="17">
                  <c:v>21</c:v>
                </c:pt>
                <c:pt idx="18">
                  <c:v>8</c:v>
                </c:pt>
                <c:pt idx="19">
                  <c:v>3</c:v>
                </c:pt>
              </c:numCache>
            </c:numRef>
          </c:val>
        </c:ser>
        <c:ser>
          <c:idx val="10"/>
          <c:order val="5"/>
          <c:tx>
            <c:strRef>
              <c:f>sum!$L$30</c:f>
              <c:strCache>
                <c:ptCount val="1"/>
                <c:pt idx="0">
                  <c:v>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sum!$L$87:$L$106</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2</c:v>
                </c:pt>
                <c:pt idx="13">
                  <c:v>6</c:v>
                </c:pt>
                <c:pt idx="14">
                  <c:v>5</c:v>
                </c:pt>
                <c:pt idx="15">
                  <c:v>21</c:v>
                </c:pt>
                <c:pt idx="16">
                  <c:v>30</c:v>
                </c:pt>
                <c:pt idx="17">
                  <c:v>23</c:v>
                </c:pt>
                <c:pt idx="18">
                  <c:v>10</c:v>
                </c:pt>
                <c:pt idx="19">
                  <c:v>3</c:v>
                </c:pt>
              </c:numCache>
            </c:numRef>
          </c:val>
        </c:ser>
        <c:dLbls>
          <c:showLegendKey val="0"/>
          <c:showVal val="0"/>
          <c:showCatName val="0"/>
          <c:showSerName val="0"/>
          <c:showPercent val="0"/>
          <c:showBubbleSize val="0"/>
        </c:dLbls>
        <c:axId val="158507520"/>
        <c:axId val="159007296"/>
        <c:axId val="164147200"/>
      </c:area3DChart>
      <c:catAx>
        <c:axId val="158507520"/>
        <c:scaling>
          <c:orientation val="minMax"/>
        </c:scaling>
        <c:delete val="0"/>
        <c:axPos val="b"/>
        <c:title>
          <c:tx>
            <c:rich>
              <a:bodyPr/>
              <a:lstStyle/>
              <a:p>
                <a:pPr>
                  <a:defRPr/>
                </a:pPr>
                <a:r>
                  <a:rPr lang="en-US"/>
                  <a:t>Success From 20 Vectors</a:t>
                </a:r>
              </a:p>
            </c:rich>
          </c:tx>
          <c:layout>
            <c:manualLayout>
              <c:xMode val="edge"/>
              <c:yMode val="edge"/>
              <c:x val="0.33722790901137356"/>
              <c:y val="0.85585363019114358"/>
            </c:manualLayout>
          </c:layout>
          <c:overlay val="0"/>
        </c:title>
        <c:numFmt formatCode="0" sourceLinked="1"/>
        <c:majorTickMark val="none"/>
        <c:minorTickMark val="none"/>
        <c:tickLblPos val="nextTo"/>
        <c:crossAx val="159007296"/>
        <c:crosses val="autoZero"/>
        <c:auto val="1"/>
        <c:lblAlgn val="ctr"/>
        <c:lblOffset val="100"/>
        <c:noMultiLvlLbl val="0"/>
      </c:catAx>
      <c:valAx>
        <c:axId val="159007296"/>
        <c:scaling>
          <c:orientation val="minMax"/>
        </c:scaling>
        <c:delete val="0"/>
        <c:axPos val="l"/>
        <c:majorGridlines/>
        <c:numFmt formatCode="General" sourceLinked="1"/>
        <c:majorTickMark val="none"/>
        <c:minorTickMark val="none"/>
        <c:tickLblPos val="nextTo"/>
        <c:crossAx val="158507520"/>
        <c:crosses val="autoZero"/>
        <c:crossBetween val="midCat"/>
      </c:valAx>
      <c:serAx>
        <c:axId val="164147200"/>
        <c:scaling>
          <c:orientation val="minMax"/>
        </c:scaling>
        <c:delete val="1"/>
        <c:axPos val="b"/>
        <c:majorTickMark val="out"/>
        <c:minorTickMark val="none"/>
        <c:tickLblPos val="nextTo"/>
        <c:crossAx val="159007296"/>
        <c:crosses val="autoZero"/>
      </c:serAx>
    </c:plotArea>
    <c:legend>
      <c:legendPos val="t"/>
      <c:layout>
        <c:manualLayout>
          <c:xMode val="edge"/>
          <c:yMode val="edge"/>
          <c:x val="0.13792147856517936"/>
          <c:y val="0.1245778246445599"/>
          <c:w val="0.2241570428696413"/>
          <c:h val="0.3383468212306795"/>
        </c:manualLayout>
      </c:layout>
      <c:overlay val="0"/>
    </c:legend>
    <c:plotVisOnly val="1"/>
    <c:dispBlanksAs val="zero"/>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295978044238233"/>
          <c:h val="0.8418788276465442"/>
        </c:manualLayout>
      </c:layout>
      <c:area3DChart>
        <c:grouping val="standard"/>
        <c:varyColors val="0"/>
        <c:ser>
          <c:idx val="0"/>
          <c:order val="0"/>
          <c:tx>
            <c:strRef>
              <c:f>גיליון1!$J$4</c:f>
              <c:strCache>
                <c:ptCount val="1"/>
                <c:pt idx="0">
                  <c:v>10%</c:v>
                </c:pt>
              </c:strCache>
            </c:strRef>
          </c:tx>
          <c:val>
            <c:numRef>
              <c:f>גיליון1!$J$5:$J$24</c:f>
              <c:numCache>
                <c:formatCode>General</c:formatCode>
                <c:ptCount val="20"/>
                <c:pt idx="0">
                  <c:v>0</c:v>
                </c:pt>
                <c:pt idx="1">
                  <c:v>0</c:v>
                </c:pt>
                <c:pt idx="2">
                  <c:v>0</c:v>
                </c:pt>
                <c:pt idx="3">
                  <c:v>0</c:v>
                </c:pt>
                <c:pt idx="4">
                  <c:v>0</c:v>
                </c:pt>
                <c:pt idx="5">
                  <c:v>0</c:v>
                </c:pt>
                <c:pt idx="6">
                  <c:v>1</c:v>
                </c:pt>
                <c:pt idx="7">
                  <c:v>1</c:v>
                </c:pt>
                <c:pt idx="8">
                  <c:v>5</c:v>
                </c:pt>
                <c:pt idx="9">
                  <c:v>7</c:v>
                </c:pt>
                <c:pt idx="10">
                  <c:v>12</c:v>
                </c:pt>
                <c:pt idx="11">
                  <c:v>18</c:v>
                </c:pt>
                <c:pt idx="12">
                  <c:v>22</c:v>
                </c:pt>
                <c:pt idx="13">
                  <c:v>10</c:v>
                </c:pt>
                <c:pt idx="14">
                  <c:v>8</c:v>
                </c:pt>
                <c:pt idx="15">
                  <c:v>9</c:v>
                </c:pt>
                <c:pt idx="16">
                  <c:v>4</c:v>
                </c:pt>
                <c:pt idx="17">
                  <c:v>0</c:v>
                </c:pt>
                <c:pt idx="18">
                  <c:v>0</c:v>
                </c:pt>
                <c:pt idx="19">
                  <c:v>0</c:v>
                </c:pt>
              </c:numCache>
            </c:numRef>
          </c:val>
        </c:ser>
        <c:ser>
          <c:idx val="1"/>
          <c:order val="1"/>
          <c:tx>
            <c:strRef>
              <c:f>גיליון1!$K$4</c:f>
              <c:strCache>
                <c:ptCount val="1"/>
                <c:pt idx="0">
                  <c:v>5%</c:v>
                </c:pt>
              </c:strCache>
            </c:strRef>
          </c:tx>
          <c:val>
            <c:numRef>
              <c:f>גיליון1!$K$5:$K$24</c:f>
              <c:numCache>
                <c:formatCode>General</c:formatCode>
                <c:ptCount val="20"/>
                <c:pt idx="0">
                  <c:v>0</c:v>
                </c:pt>
                <c:pt idx="1">
                  <c:v>0</c:v>
                </c:pt>
                <c:pt idx="2">
                  <c:v>0</c:v>
                </c:pt>
                <c:pt idx="3">
                  <c:v>0</c:v>
                </c:pt>
                <c:pt idx="4">
                  <c:v>0</c:v>
                </c:pt>
                <c:pt idx="5">
                  <c:v>0</c:v>
                </c:pt>
                <c:pt idx="6">
                  <c:v>0</c:v>
                </c:pt>
                <c:pt idx="7">
                  <c:v>0</c:v>
                </c:pt>
                <c:pt idx="8">
                  <c:v>2</c:v>
                </c:pt>
                <c:pt idx="9">
                  <c:v>1</c:v>
                </c:pt>
                <c:pt idx="10">
                  <c:v>9</c:v>
                </c:pt>
                <c:pt idx="11">
                  <c:v>8</c:v>
                </c:pt>
                <c:pt idx="12">
                  <c:v>12</c:v>
                </c:pt>
                <c:pt idx="13">
                  <c:v>15</c:v>
                </c:pt>
                <c:pt idx="14">
                  <c:v>21</c:v>
                </c:pt>
                <c:pt idx="15">
                  <c:v>18</c:v>
                </c:pt>
                <c:pt idx="16">
                  <c:v>6</c:v>
                </c:pt>
                <c:pt idx="17">
                  <c:v>5</c:v>
                </c:pt>
                <c:pt idx="18">
                  <c:v>1</c:v>
                </c:pt>
                <c:pt idx="19">
                  <c:v>0</c:v>
                </c:pt>
              </c:numCache>
            </c:numRef>
          </c:val>
        </c:ser>
        <c:ser>
          <c:idx val="2"/>
          <c:order val="2"/>
          <c:tx>
            <c:strRef>
              <c:f>גיליון1!$L$4</c:f>
              <c:strCache>
                <c:ptCount val="1"/>
                <c:pt idx="0">
                  <c:v>1%</c:v>
                </c:pt>
              </c:strCache>
            </c:strRef>
          </c:tx>
          <c:val>
            <c:numRef>
              <c:f>גיליון1!$L$5:$L$24</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2</c:v>
                </c:pt>
                <c:pt idx="12">
                  <c:v>2</c:v>
                </c:pt>
                <c:pt idx="13">
                  <c:v>4</c:v>
                </c:pt>
                <c:pt idx="14">
                  <c:v>3</c:v>
                </c:pt>
                <c:pt idx="15">
                  <c:v>4</c:v>
                </c:pt>
                <c:pt idx="16">
                  <c:v>22</c:v>
                </c:pt>
                <c:pt idx="17">
                  <c:v>26</c:v>
                </c:pt>
                <c:pt idx="18">
                  <c:v>28</c:v>
                </c:pt>
                <c:pt idx="19">
                  <c:v>7</c:v>
                </c:pt>
              </c:numCache>
            </c:numRef>
          </c:val>
        </c:ser>
        <c:ser>
          <c:idx val="3"/>
          <c:order val="3"/>
          <c:tx>
            <c:strRef>
              <c:f>גיליון1!$M$4</c:f>
              <c:strCache>
                <c:ptCount val="1"/>
                <c:pt idx="0">
                  <c:v>0.50%</c:v>
                </c:pt>
              </c:strCache>
            </c:strRef>
          </c:tx>
          <c:val>
            <c:numRef>
              <c:f>גיליון1!$M$5:$M$24</c:f>
              <c:numCache>
                <c:formatCode>General</c:formatCode>
                <c:ptCount val="20"/>
                <c:pt idx="0">
                  <c:v>0</c:v>
                </c:pt>
                <c:pt idx="1">
                  <c:v>0</c:v>
                </c:pt>
                <c:pt idx="2">
                  <c:v>0</c:v>
                </c:pt>
                <c:pt idx="3">
                  <c:v>0</c:v>
                </c:pt>
                <c:pt idx="4">
                  <c:v>0</c:v>
                </c:pt>
                <c:pt idx="5">
                  <c:v>0</c:v>
                </c:pt>
                <c:pt idx="6">
                  <c:v>0</c:v>
                </c:pt>
                <c:pt idx="7">
                  <c:v>0</c:v>
                </c:pt>
                <c:pt idx="8">
                  <c:v>0</c:v>
                </c:pt>
                <c:pt idx="9">
                  <c:v>0</c:v>
                </c:pt>
                <c:pt idx="10">
                  <c:v>0.2</c:v>
                </c:pt>
                <c:pt idx="11">
                  <c:v>0</c:v>
                </c:pt>
                <c:pt idx="12">
                  <c:v>0.2</c:v>
                </c:pt>
                <c:pt idx="13">
                  <c:v>0.4</c:v>
                </c:pt>
                <c:pt idx="14">
                  <c:v>1.8</c:v>
                </c:pt>
                <c:pt idx="15">
                  <c:v>3.2</c:v>
                </c:pt>
                <c:pt idx="16">
                  <c:v>7.8</c:v>
                </c:pt>
                <c:pt idx="17">
                  <c:v>21</c:v>
                </c:pt>
                <c:pt idx="18">
                  <c:v>34.799999999999997</c:v>
                </c:pt>
                <c:pt idx="19">
                  <c:v>28.6</c:v>
                </c:pt>
              </c:numCache>
            </c:numRef>
          </c:val>
        </c:ser>
        <c:ser>
          <c:idx val="4"/>
          <c:order val="4"/>
          <c:tx>
            <c:strRef>
              <c:f>גיליון1!$N$4</c:f>
              <c:strCache>
                <c:ptCount val="1"/>
                <c:pt idx="0">
                  <c:v>0.10%</c:v>
                </c:pt>
              </c:strCache>
            </c:strRef>
          </c:tx>
          <c:val>
            <c:numRef>
              <c:f>גיליון1!$N$5:$N$24</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2.6</c:v>
                </c:pt>
                <c:pt idx="18">
                  <c:v>21.4</c:v>
                </c:pt>
                <c:pt idx="19">
                  <c:v>72.400000000000006</c:v>
                </c:pt>
              </c:numCache>
            </c:numRef>
          </c:val>
        </c:ser>
        <c:dLbls>
          <c:showLegendKey val="0"/>
          <c:showVal val="0"/>
          <c:showCatName val="0"/>
          <c:showSerName val="0"/>
          <c:showPercent val="0"/>
          <c:showBubbleSize val="0"/>
        </c:dLbls>
        <c:axId val="178476032"/>
        <c:axId val="178390144"/>
        <c:axId val="166383616"/>
      </c:area3DChart>
      <c:catAx>
        <c:axId val="178476032"/>
        <c:scaling>
          <c:orientation val="minMax"/>
        </c:scaling>
        <c:delete val="0"/>
        <c:axPos val="b"/>
        <c:majorTickMark val="out"/>
        <c:minorTickMark val="none"/>
        <c:tickLblPos val="nextTo"/>
        <c:crossAx val="178390144"/>
        <c:crosses val="autoZero"/>
        <c:auto val="1"/>
        <c:lblAlgn val="ctr"/>
        <c:lblOffset val="100"/>
        <c:noMultiLvlLbl val="0"/>
      </c:catAx>
      <c:valAx>
        <c:axId val="178390144"/>
        <c:scaling>
          <c:orientation val="minMax"/>
        </c:scaling>
        <c:delete val="0"/>
        <c:axPos val="l"/>
        <c:majorGridlines/>
        <c:numFmt formatCode="General" sourceLinked="1"/>
        <c:majorTickMark val="out"/>
        <c:minorTickMark val="none"/>
        <c:tickLblPos val="nextTo"/>
        <c:crossAx val="178476032"/>
        <c:crosses val="autoZero"/>
        <c:crossBetween val="midCat"/>
      </c:valAx>
      <c:serAx>
        <c:axId val="166383616"/>
        <c:scaling>
          <c:orientation val="minMax"/>
        </c:scaling>
        <c:delete val="1"/>
        <c:axPos val="b"/>
        <c:majorTickMark val="out"/>
        <c:minorTickMark val="none"/>
        <c:tickLblPos val="nextTo"/>
        <c:crossAx val="178390144"/>
        <c:crosses val="autoZero"/>
      </c:serAx>
    </c:plotArea>
    <c:legend>
      <c:legendPos val="r"/>
      <c:layout>
        <c:manualLayout>
          <c:xMode val="edge"/>
          <c:yMode val="edge"/>
          <c:x val="0.19736574421973188"/>
          <c:y val="0.20737350539515895"/>
          <c:w val="0.54408202099737535"/>
          <c:h val="0.13617855059784192"/>
        </c:manualLayout>
      </c:layout>
      <c:overlay val="0"/>
      <c:txPr>
        <a:bodyPr/>
        <a:lstStyle/>
        <a:p>
          <a:pPr>
            <a:defRPr sz="1050"/>
          </a:pPr>
          <a:endParaRPr lang="en-US"/>
        </a:p>
      </c:txPr>
    </c:legend>
    <c:plotVisOnly val="1"/>
    <c:dispBlanksAs val="zero"/>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8099563280730986"/>
          <c:h val="0.8418788276465442"/>
        </c:manualLayout>
      </c:layout>
      <c:area3DChart>
        <c:grouping val="standard"/>
        <c:varyColors val="0"/>
        <c:ser>
          <c:idx val="0"/>
          <c:order val="0"/>
          <c:tx>
            <c:strRef>
              <c:f>גיליון1!$J$4</c:f>
              <c:strCache>
                <c:ptCount val="1"/>
                <c:pt idx="0">
                  <c:v>10%</c:v>
                </c:pt>
              </c:strCache>
            </c:strRef>
          </c:tx>
          <c:val>
            <c:numRef>
              <c:f>גיליון1!$J$31:$J$50</c:f>
              <c:numCache>
                <c:formatCode>General</c:formatCode>
                <c:ptCount val="20"/>
                <c:pt idx="0">
                  <c:v>0</c:v>
                </c:pt>
                <c:pt idx="1">
                  <c:v>0</c:v>
                </c:pt>
                <c:pt idx="2">
                  <c:v>0</c:v>
                </c:pt>
                <c:pt idx="3">
                  <c:v>0</c:v>
                </c:pt>
                <c:pt idx="4">
                  <c:v>0</c:v>
                </c:pt>
                <c:pt idx="5">
                  <c:v>0</c:v>
                </c:pt>
                <c:pt idx="6">
                  <c:v>1</c:v>
                </c:pt>
                <c:pt idx="7">
                  <c:v>0</c:v>
                </c:pt>
                <c:pt idx="8">
                  <c:v>1</c:v>
                </c:pt>
                <c:pt idx="9">
                  <c:v>6</c:v>
                </c:pt>
                <c:pt idx="10">
                  <c:v>6</c:v>
                </c:pt>
                <c:pt idx="11">
                  <c:v>7</c:v>
                </c:pt>
                <c:pt idx="12">
                  <c:v>19</c:v>
                </c:pt>
                <c:pt idx="13">
                  <c:v>19</c:v>
                </c:pt>
                <c:pt idx="14">
                  <c:v>21</c:v>
                </c:pt>
                <c:pt idx="15">
                  <c:v>7</c:v>
                </c:pt>
                <c:pt idx="16">
                  <c:v>5</c:v>
                </c:pt>
                <c:pt idx="17">
                  <c:v>1</c:v>
                </c:pt>
                <c:pt idx="18">
                  <c:v>4</c:v>
                </c:pt>
                <c:pt idx="19">
                  <c:v>0</c:v>
                </c:pt>
              </c:numCache>
            </c:numRef>
          </c:val>
        </c:ser>
        <c:ser>
          <c:idx val="1"/>
          <c:order val="1"/>
          <c:tx>
            <c:strRef>
              <c:f>גיליון1!$K$4</c:f>
              <c:strCache>
                <c:ptCount val="1"/>
                <c:pt idx="0">
                  <c:v>5%</c:v>
                </c:pt>
              </c:strCache>
            </c:strRef>
          </c:tx>
          <c:val>
            <c:numRef>
              <c:f>גיליון1!$K$31:$K$50</c:f>
              <c:numCache>
                <c:formatCode>General</c:formatCode>
                <c:ptCount val="20"/>
                <c:pt idx="0">
                  <c:v>0</c:v>
                </c:pt>
                <c:pt idx="1">
                  <c:v>0</c:v>
                </c:pt>
                <c:pt idx="2">
                  <c:v>0</c:v>
                </c:pt>
                <c:pt idx="3">
                  <c:v>0</c:v>
                </c:pt>
                <c:pt idx="4">
                  <c:v>0</c:v>
                </c:pt>
                <c:pt idx="5">
                  <c:v>0</c:v>
                </c:pt>
                <c:pt idx="6">
                  <c:v>0</c:v>
                </c:pt>
                <c:pt idx="7">
                  <c:v>0</c:v>
                </c:pt>
                <c:pt idx="8">
                  <c:v>1</c:v>
                </c:pt>
                <c:pt idx="9">
                  <c:v>3</c:v>
                </c:pt>
                <c:pt idx="10">
                  <c:v>5</c:v>
                </c:pt>
                <c:pt idx="11">
                  <c:v>5</c:v>
                </c:pt>
                <c:pt idx="12">
                  <c:v>10</c:v>
                </c:pt>
                <c:pt idx="13">
                  <c:v>16</c:v>
                </c:pt>
                <c:pt idx="14">
                  <c:v>19</c:v>
                </c:pt>
                <c:pt idx="15">
                  <c:v>16</c:v>
                </c:pt>
                <c:pt idx="16">
                  <c:v>14</c:v>
                </c:pt>
                <c:pt idx="17">
                  <c:v>7</c:v>
                </c:pt>
                <c:pt idx="18">
                  <c:v>2</c:v>
                </c:pt>
                <c:pt idx="19">
                  <c:v>0</c:v>
                </c:pt>
              </c:numCache>
            </c:numRef>
          </c:val>
        </c:ser>
        <c:ser>
          <c:idx val="2"/>
          <c:order val="2"/>
          <c:tx>
            <c:strRef>
              <c:f>גיליון1!$L$4</c:f>
              <c:strCache>
                <c:ptCount val="1"/>
                <c:pt idx="0">
                  <c:v>1%</c:v>
                </c:pt>
              </c:strCache>
            </c:strRef>
          </c:tx>
          <c:val>
            <c:numRef>
              <c:f>גיליון1!$L$31:$L$50</c:f>
              <c:numCache>
                <c:formatCode>General</c:formatCode>
                <c:ptCount val="20"/>
                <c:pt idx="0">
                  <c:v>0</c:v>
                </c:pt>
                <c:pt idx="1">
                  <c:v>0</c:v>
                </c:pt>
                <c:pt idx="2">
                  <c:v>0</c:v>
                </c:pt>
                <c:pt idx="3">
                  <c:v>0</c:v>
                </c:pt>
                <c:pt idx="4">
                  <c:v>0</c:v>
                </c:pt>
                <c:pt idx="5">
                  <c:v>0</c:v>
                </c:pt>
                <c:pt idx="6">
                  <c:v>0</c:v>
                </c:pt>
                <c:pt idx="7">
                  <c:v>0</c:v>
                </c:pt>
                <c:pt idx="8">
                  <c:v>0</c:v>
                </c:pt>
                <c:pt idx="9">
                  <c:v>0</c:v>
                </c:pt>
                <c:pt idx="10">
                  <c:v>1</c:v>
                </c:pt>
                <c:pt idx="11">
                  <c:v>1</c:v>
                </c:pt>
                <c:pt idx="12">
                  <c:v>6</c:v>
                </c:pt>
                <c:pt idx="13">
                  <c:v>3</c:v>
                </c:pt>
                <c:pt idx="14">
                  <c:v>13</c:v>
                </c:pt>
                <c:pt idx="15">
                  <c:v>20</c:v>
                </c:pt>
                <c:pt idx="16">
                  <c:v>21</c:v>
                </c:pt>
                <c:pt idx="17">
                  <c:v>22</c:v>
                </c:pt>
                <c:pt idx="18">
                  <c:v>7</c:v>
                </c:pt>
                <c:pt idx="19">
                  <c:v>4</c:v>
                </c:pt>
              </c:numCache>
            </c:numRef>
          </c:val>
        </c:ser>
        <c:ser>
          <c:idx val="3"/>
          <c:order val="3"/>
          <c:tx>
            <c:strRef>
              <c:f>גיליון1!$M$4</c:f>
              <c:strCache>
                <c:ptCount val="1"/>
                <c:pt idx="0">
                  <c:v>0.50%</c:v>
                </c:pt>
              </c:strCache>
            </c:strRef>
          </c:tx>
          <c:val>
            <c:numRef>
              <c:f>גיליון1!$M$31:$M$50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0.6</c:v>
                </c:pt>
                <c:pt idx="12">
                  <c:v>1.8</c:v>
                </c:pt>
                <c:pt idx="13">
                  <c:v>4.8</c:v>
                </c:pt>
                <c:pt idx="14">
                  <c:v>7</c:v>
                </c:pt>
                <c:pt idx="15">
                  <c:v>13.8</c:v>
                </c:pt>
                <c:pt idx="16">
                  <c:v>16</c:v>
                </c:pt>
                <c:pt idx="17">
                  <c:v>25</c:v>
                </c:pt>
                <c:pt idx="18">
                  <c:v>21.2</c:v>
                </c:pt>
                <c:pt idx="19">
                  <c:v>7.8</c:v>
                </c:pt>
              </c:numCache>
            </c:numRef>
          </c:val>
        </c:ser>
        <c:ser>
          <c:idx val="4"/>
          <c:order val="4"/>
          <c:tx>
            <c:strRef>
              <c:f>גיליון1!$N$4</c:f>
              <c:strCache>
                <c:ptCount val="1"/>
                <c:pt idx="0">
                  <c:v>0.10%</c:v>
                </c:pt>
              </c:strCache>
            </c:strRef>
          </c:tx>
          <c:val>
            <c:numRef>
              <c:f>גיליון1!$N$31:$N$50</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0.2</c:v>
                </c:pt>
                <c:pt idx="15">
                  <c:v>1.6</c:v>
                </c:pt>
                <c:pt idx="16">
                  <c:v>5.8</c:v>
                </c:pt>
                <c:pt idx="17">
                  <c:v>18</c:v>
                </c:pt>
                <c:pt idx="18">
                  <c:v>29</c:v>
                </c:pt>
                <c:pt idx="19">
                  <c:v>41.8</c:v>
                </c:pt>
              </c:numCache>
            </c:numRef>
          </c:val>
        </c:ser>
        <c:dLbls>
          <c:showLegendKey val="0"/>
          <c:showVal val="0"/>
          <c:showCatName val="0"/>
          <c:showSerName val="0"/>
          <c:showPercent val="0"/>
          <c:showBubbleSize val="0"/>
        </c:dLbls>
        <c:axId val="178477568"/>
        <c:axId val="178391296"/>
        <c:axId val="158329344"/>
      </c:area3DChart>
      <c:catAx>
        <c:axId val="178477568"/>
        <c:scaling>
          <c:orientation val="minMax"/>
        </c:scaling>
        <c:delete val="0"/>
        <c:axPos val="b"/>
        <c:majorTickMark val="out"/>
        <c:minorTickMark val="none"/>
        <c:tickLblPos val="nextTo"/>
        <c:crossAx val="178391296"/>
        <c:crosses val="autoZero"/>
        <c:auto val="1"/>
        <c:lblAlgn val="ctr"/>
        <c:lblOffset val="100"/>
        <c:noMultiLvlLbl val="0"/>
      </c:catAx>
      <c:valAx>
        <c:axId val="178391296"/>
        <c:scaling>
          <c:orientation val="minMax"/>
        </c:scaling>
        <c:delete val="0"/>
        <c:axPos val="l"/>
        <c:majorGridlines/>
        <c:numFmt formatCode="General" sourceLinked="1"/>
        <c:majorTickMark val="out"/>
        <c:minorTickMark val="none"/>
        <c:tickLblPos val="nextTo"/>
        <c:crossAx val="178477568"/>
        <c:crosses val="autoZero"/>
        <c:crossBetween val="midCat"/>
      </c:valAx>
      <c:serAx>
        <c:axId val="158329344"/>
        <c:scaling>
          <c:orientation val="minMax"/>
        </c:scaling>
        <c:delete val="1"/>
        <c:axPos val="b"/>
        <c:majorTickMark val="out"/>
        <c:minorTickMark val="none"/>
        <c:tickLblPos val="nextTo"/>
        <c:crossAx val="178391296"/>
        <c:crosses val="autoZero"/>
      </c:serAx>
    </c:plotArea>
    <c:legend>
      <c:legendPos val="r"/>
      <c:layout>
        <c:manualLayout>
          <c:xMode val="edge"/>
          <c:yMode val="edge"/>
          <c:x val="0.23090643752518486"/>
          <c:y val="0.17959572761738118"/>
          <c:w val="0.54408202099737535"/>
          <c:h val="0.13617855059784192"/>
        </c:manualLayout>
      </c:layout>
      <c:overlay val="0"/>
      <c:txPr>
        <a:bodyPr/>
        <a:lstStyle/>
        <a:p>
          <a:pPr>
            <a:defRPr sz="1050"/>
          </a:pPr>
          <a:endParaRPr lang="en-US"/>
        </a:p>
      </c:txPr>
    </c:legend>
    <c:plotVisOnly val="1"/>
    <c:dispBlanksAs val="zero"/>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5886570428696418"/>
          <c:h val="0.8418788276465442"/>
        </c:manualLayout>
      </c:layout>
      <c:area3DChart>
        <c:grouping val="standard"/>
        <c:varyColors val="0"/>
        <c:ser>
          <c:idx val="0"/>
          <c:order val="0"/>
          <c:tx>
            <c:strRef>
              <c:f>גיליון1!$J$4</c:f>
              <c:strCache>
                <c:ptCount val="1"/>
                <c:pt idx="0">
                  <c:v>10%</c:v>
                </c:pt>
              </c:strCache>
            </c:strRef>
          </c:tx>
          <c:val>
            <c:numRef>
              <c:f>גיליון1!$J$60:$J$79</c:f>
              <c:numCache>
                <c:formatCode>General</c:formatCode>
                <c:ptCount val="20"/>
                <c:pt idx="0">
                  <c:v>0</c:v>
                </c:pt>
                <c:pt idx="1">
                  <c:v>0</c:v>
                </c:pt>
                <c:pt idx="2">
                  <c:v>0</c:v>
                </c:pt>
                <c:pt idx="3">
                  <c:v>0</c:v>
                </c:pt>
                <c:pt idx="4">
                  <c:v>0</c:v>
                </c:pt>
                <c:pt idx="5">
                  <c:v>0</c:v>
                </c:pt>
                <c:pt idx="6">
                  <c:v>0</c:v>
                </c:pt>
                <c:pt idx="7">
                  <c:v>0</c:v>
                </c:pt>
                <c:pt idx="8">
                  <c:v>1</c:v>
                </c:pt>
                <c:pt idx="9">
                  <c:v>4</c:v>
                </c:pt>
                <c:pt idx="10">
                  <c:v>8</c:v>
                </c:pt>
                <c:pt idx="11">
                  <c:v>9</c:v>
                </c:pt>
                <c:pt idx="12">
                  <c:v>22</c:v>
                </c:pt>
                <c:pt idx="13">
                  <c:v>22</c:v>
                </c:pt>
                <c:pt idx="14">
                  <c:v>19</c:v>
                </c:pt>
                <c:pt idx="15">
                  <c:v>11</c:v>
                </c:pt>
                <c:pt idx="16">
                  <c:v>4</c:v>
                </c:pt>
                <c:pt idx="17">
                  <c:v>0</c:v>
                </c:pt>
                <c:pt idx="18">
                  <c:v>0</c:v>
                </c:pt>
                <c:pt idx="19">
                  <c:v>0</c:v>
                </c:pt>
              </c:numCache>
            </c:numRef>
          </c:val>
        </c:ser>
        <c:ser>
          <c:idx val="1"/>
          <c:order val="1"/>
          <c:tx>
            <c:strRef>
              <c:f>גיליון1!$K$4</c:f>
              <c:strCache>
                <c:ptCount val="1"/>
                <c:pt idx="0">
                  <c:v>5%</c:v>
                </c:pt>
              </c:strCache>
            </c:strRef>
          </c:tx>
          <c:val>
            <c:numRef>
              <c:f>גיליון1!$K$60:$K$79</c:f>
              <c:numCache>
                <c:formatCode>General</c:formatCode>
                <c:ptCount val="20"/>
                <c:pt idx="0">
                  <c:v>0</c:v>
                </c:pt>
                <c:pt idx="1">
                  <c:v>0</c:v>
                </c:pt>
                <c:pt idx="2">
                  <c:v>0</c:v>
                </c:pt>
                <c:pt idx="3">
                  <c:v>0</c:v>
                </c:pt>
                <c:pt idx="4">
                  <c:v>0</c:v>
                </c:pt>
                <c:pt idx="5">
                  <c:v>0</c:v>
                </c:pt>
                <c:pt idx="6">
                  <c:v>0</c:v>
                </c:pt>
                <c:pt idx="7">
                  <c:v>0</c:v>
                </c:pt>
                <c:pt idx="8">
                  <c:v>0</c:v>
                </c:pt>
                <c:pt idx="9">
                  <c:v>0</c:v>
                </c:pt>
                <c:pt idx="10">
                  <c:v>4</c:v>
                </c:pt>
                <c:pt idx="11">
                  <c:v>7</c:v>
                </c:pt>
                <c:pt idx="12">
                  <c:v>14</c:v>
                </c:pt>
                <c:pt idx="13">
                  <c:v>18</c:v>
                </c:pt>
                <c:pt idx="14">
                  <c:v>13</c:v>
                </c:pt>
                <c:pt idx="15">
                  <c:v>14</c:v>
                </c:pt>
                <c:pt idx="16">
                  <c:v>17</c:v>
                </c:pt>
                <c:pt idx="17">
                  <c:v>10</c:v>
                </c:pt>
                <c:pt idx="18">
                  <c:v>3</c:v>
                </c:pt>
                <c:pt idx="19">
                  <c:v>0</c:v>
                </c:pt>
              </c:numCache>
            </c:numRef>
          </c:val>
        </c:ser>
        <c:ser>
          <c:idx val="2"/>
          <c:order val="2"/>
          <c:tx>
            <c:strRef>
              <c:f>גיליון1!$L$4</c:f>
              <c:strCache>
                <c:ptCount val="1"/>
                <c:pt idx="0">
                  <c:v>1%</c:v>
                </c:pt>
              </c:strCache>
            </c:strRef>
          </c:tx>
          <c:val>
            <c:numRef>
              <c:f>גיליון1!$L$60:$L$79</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2</c:v>
                </c:pt>
                <c:pt idx="12">
                  <c:v>1</c:v>
                </c:pt>
                <c:pt idx="13">
                  <c:v>5</c:v>
                </c:pt>
                <c:pt idx="14">
                  <c:v>5</c:v>
                </c:pt>
                <c:pt idx="15">
                  <c:v>17</c:v>
                </c:pt>
                <c:pt idx="16">
                  <c:v>22</c:v>
                </c:pt>
                <c:pt idx="17">
                  <c:v>23</c:v>
                </c:pt>
                <c:pt idx="18">
                  <c:v>18</c:v>
                </c:pt>
                <c:pt idx="19">
                  <c:v>7</c:v>
                </c:pt>
              </c:numCache>
            </c:numRef>
          </c:val>
        </c:ser>
        <c:ser>
          <c:idx val="3"/>
          <c:order val="3"/>
          <c:tx>
            <c:strRef>
              <c:f>גיליון1!$M$4</c:f>
              <c:strCache>
                <c:ptCount val="1"/>
                <c:pt idx="0">
                  <c:v>0.50%</c:v>
                </c:pt>
              </c:strCache>
            </c:strRef>
          </c:tx>
          <c:val>
            <c:numRef>
              <c:f>גיליון1!$M$60:$M$79</c:f>
              <c:numCache>
                <c:formatCode>General</c:formatCode>
                <c:ptCount val="20"/>
                <c:pt idx="0">
                  <c:v>0</c:v>
                </c:pt>
                <c:pt idx="1">
                  <c:v>0</c:v>
                </c:pt>
                <c:pt idx="2">
                  <c:v>0</c:v>
                </c:pt>
                <c:pt idx="3">
                  <c:v>0</c:v>
                </c:pt>
                <c:pt idx="4">
                  <c:v>0</c:v>
                </c:pt>
                <c:pt idx="5">
                  <c:v>0</c:v>
                </c:pt>
                <c:pt idx="6">
                  <c:v>0</c:v>
                </c:pt>
                <c:pt idx="7">
                  <c:v>0</c:v>
                </c:pt>
                <c:pt idx="8">
                  <c:v>0</c:v>
                </c:pt>
                <c:pt idx="9">
                  <c:v>0</c:v>
                </c:pt>
                <c:pt idx="10">
                  <c:v>0.2</c:v>
                </c:pt>
                <c:pt idx="11">
                  <c:v>0.6</c:v>
                </c:pt>
                <c:pt idx="12">
                  <c:v>0.6</c:v>
                </c:pt>
                <c:pt idx="13">
                  <c:v>1.6</c:v>
                </c:pt>
                <c:pt idx="14">
                  <c:v>4.4000000000000004</c:v>
                </c:pt>
                <c:pt idx="15">
                  <c:v>11.2</c:v>
                </c:pt>
                <c:pt idx="16">
                  <c:v>20.399999999999999</c:v>
                </c:pt>
                <c:pt idx="17">
                  <c:v>22.6</c:v>
                </c:pt>
                <c:pt idx="18">
                  <c:v>24.6</c:v>
                </c:pt>
                <c:pt idx="19">
                  <c:v>11.8</c:v>
                </c:pt>
              </c:numCache>
            </c:numRef>
          </c:val>
        </c:ser>
        <c:ser>
          <c:idx val="4"/>
          <c:order val="4"/>
          <c:tx>
            <c:strRef>
              <c:f>גיליון1!$N$4</c:f>
              <c:strCache>
                <c:ptCount val="1"/>
                <c:pt idx="0">
                  <c:v>0.10%</c:v>
                </c:pt>
              </c:strCache>
            </c:strRef>
          </c:tx>
          <c:val>
            <c:numRef>
              <c:f>גיליון1!$N$60:$N$79</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0.2</c:v>
                </c:pt>
                <c:pt idx="15">
                  <c:v>0.8</c:v>
                </c:pt>
                <c:pt idx="16">
                  <c:v>2.2000000000000002</c:v>
                </c:pt>
                <c:pt idx="17">
                  <c:v>11.8</c:v>
                </c:pt>
                <c:pt idx="18">
                  <c:v>30.2</c:v>
                </c:pt>
                <c:pt idx="19">
                  <c:v>51.2</c:v>
                </c:pt>
              </c:numCache>
            </c:numRef>
          </c:val>
        </c:ser>
        <c:dLbls>
          <c:showLegendKey val="0"/>
          <c:showVal val="0"/>
          <c:showCatName val="0"/>
          <c:showSerName val="0"/>
          <c:showPercent val="0"/>
          <c:showBubbleSize val="0"/>
        </c:dLbls>
        <c:axId val="178478080"/>
        <c:axId val="178393024"/>
        <c:axId val="166098176"/>
      </c:area3DChart>
      <c:catAx>
        <c:axId val="178478080"/>
        <c:scaling>
          <c:orientation val="minMax"/>
        </c:scaling>
        <c:delete val="0"/>
        <c:axPos val="b"/>
        <c:majorTickMark val="out"/>
        <c:minorTickMark val="none"/>
        <c:tickLblPos val="nextTo"/>
        <c:crossAx val="178393024"/>
        <c:crosses val="autoZero"/>
        <c:auto val="1"/>
        <c:lblAlgn val="ctr"/>
        <c:lblOffset val="100"/>
        <c:noMultiLvlLbl val="0"/>
      </c:catAx>
      <c:valAx>
        <c:axId val="178393024"/>
        <c:scaling>
          <c:orientation val="minMax"/>
        </c:scaling>
        <c:delete val="0"/>
        <c:axPos val="l"/>
        <c:majorGridlines/>
        <c:numFmt formatCode="General" sourceLinked="1"/>
        <c:majorTickMark val="out"/>
        <c:minorTickMark val="none"/>
        <c:tickLblPos val="nextTo"/>
        <c:crossAx val="178478080"/>
        <c:crosses val="autoZero"/>
        <c:crossBetween val="midCat"/>
      </c:valAx>
      <c:serAx>
        <c:axId val="166098176"/>
        <c:scaling>
          <c:orientation val="minMax"/>
        </c:scaling>
        <c:delete val="1"/>
        <c:axPos val="b"/>
        <c:majorTickMark val="out"/>
        <c:minorTickMark val="none"/>
        <c:tickLblPos val="nextTo"/>
        <c:crossAx val="178393024"/>
        <c:crosses val="autoZero"/>
      </c:serAx>
    </c:plotArea>
    <c:legend>
      <c:legendPos val="r"/>
      <c:layout>
        <c:manualLayout>
          <c:xMode val="edge"/>
          <c:yMode val="edge"/>
          <c:x val="0.22814018579627751"/>
          <c:y val="0.29070683872849229"/>
          <c:w val="0.54408202099737535"/>
          <c:h val="0.13617855059784192"/>
        </c:manualLayout>
      </c:layout>
      <c:overlay val="0"/>
    </c:legend>
    <c:plotVisOnly val="1"/>
    <c:dispBlanksAs val="zero"/>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5886570428696418"/>
          <c:h val="0.8418788276465442"/>
        </c:manualLayout>
      </c:layout>
      <c:area3DChart>
        <c:grouping val="standard"/>
        <c:varyColors val="0"/>
        <c:ser>
          <c:idx val="0"/>
          <c:order val="0"/>
          <c:tx>
            <c:strRef>
              <c:f>גיליון1!$J$4</c:f>
              <c:strCache>
                <c:ptCount val="1"/>
                <c:pt idx="0">
                  <c:v>10%</c:v>
                </c:pt>
              </c:strCache>
            </c:strRef>
          </c:tx>
          <c:val>
            <c:numRef>
              <c:f>גיליון1!$J$88:$J$107</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1</c:v>
                </c:pt>
                <c:pt idx="14">
                  <c:v>0</c:v>
                </c:pt>
                <c:pt idx="15">
                  <c:v>3</c:v>
                </c:pt>
                <c:pt idx="16">
                  <c:v>7</c:v>
                </c:pt>
                <c:pt idx="17">
                  <c:v>12</c:v>
                </c:pt>
                <c:pt idx="18">
                  <c:v>32</c:v>
                </c:pt>
                <c:pt idx="19">
                  <c:v>45</c:v>
                </c:pt>
              </c:numCache>
            </c:numRef>
          </c:val>
        </c:ser>
        <c:ser>
          <c:idx val="1"/>
          <c:order val="1"/>
          <c:tx>
            <c:strRef>
              <c:f>גיליון1!$K$4</c:f>
              <c:strCache>
                <c:ptCount val="1"/>
                <c:pt idx="0">
                  <c:v>5%</c:v>
                </c:pt>
              </c:strCache>
            </c:strRef>
          </c:tx>
          <c:val>
            <c:numRef>
              <c:f>גיליון1!$K$88:$K$107</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4</c:v>
                </c:pt>
                <c:pt idx="17">
                  <c:v>16</c:v>
                </c:pt>
                <c:pt idx="18">
                  <c:v>28</c:v>
                </c:pt>
                <c:pt idx="19">
                  <c:v>52</c:v>
                </c:pt>
              </c:numCache>
            </c:numRef>
          </c:val>
        </c:ser>
        <c:ser>
          <c:idx val="2"/>
          <c:order val="2"/>
          <c:tx>
            <c:strRef>
              <c:f>גיליון1!$L$4</c:f>
              <c:strCache>
                <c:ptCount val="1"/>
                <c:pt idx="0">
                  <c:v>1%</c:v>
                </c:pt>
              </c:strCache>
            </c:strRef>
          </c:tx>
          <c:val>
            <c:numRef>
              <c:f>גיליון1!$L$88:$L$107</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2</c:v>
                </c:pt>
                <c:pt idx="17">
                  <c:v>5</c:v>
                </c:pt>
                <c:pt idx="18">
                  <c:v>42</c:v>
                </c:pt>
                <c:pt idx="19">
                  <c:v>51</c:v>
                </c:pt>
              </c:numCache>
            </c:numRef>
          </c:val>
        </c:ser>
        <c:ser>
          <c:idx val="3"/>
          <c:order val="3"/>
          <c:tx>
            <c:strRef>
              <c:f>גיליון1!$M$4</c:f>
              <c:strCache>
                <c:ptCount val="1"/>
                <c:pt idx="0">
                  <c:v>0.50%</c:v>
                </c:pt>
              </c:strCache>
            </c:strRef>
          </c:tx>
          <c:val>
            <c:numRef>
              <c:f>גיליון1!$M$88:$M$107</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0.2</c:v>
                </c:pt>
                <c:pt idx="17">
                  <c:v>3</c:v>
                </c:pt>
                <c:pt idx="18">
                  <c:v>22</c:v>
                </c:pt>
                <c:pt idx="19">
                  <c:v>72.8</c:v>
                </c:pt>
              </c:numCache>
            </c:numRef>
          </c:val>
        </c:ser>
        <c:ser>
          <c:idx val="4"/>
          <c:order val="4"/>
          <c:tx>
            <c:strRef>
              <c:f>גיליון1!$N$4</c:f>
              <c:strCache>
                <c:ptCount val="1"/>
                <c:pt idx="0">
                  <c:v>0.10%</c:v>
                </c:pt>
              </c:strCache>
            </c:strRef>
          </c:tx>
          <c:val>
            <c:numRef>
              <c:f>גיליון1!$N$88:$N$107</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96.4</c:v>
                </c:pt>
              </c:numCache>
            </c:numRef>
          </c:val>
        </c:ser>
        <c:dLbls>
          <c:showLegendKey val="0"/>
          <c:showVal val="0"/>
          <c:showCatName val="0"/>
          <c:showSerName val="0"/>
          <c:showPercent val="0"/>
          <c:showBubbleSize val="0"/>
        </c:dLbls>
        <c:axId val="178884608"/>
        <c:axId val="178394752"/>
        <c:axId val="178534272"/>
      </c:area3DChart>
      <c:catAx>
        <c:axId val="178884608"/>
        <c:scaling>
          <c:orientation val="minMax"/>
        </c:scaling>
        <c:delete val="0"/>
        <c:axPos val="b"/>
        <c:majorTickMark val="out"/>
        <c:minorTickMark val="none"/>
        <c:tickLblPos val="nextTo"/>
        <c:crossAx val="178394752"/>
        <c:crosses val="autoZero"/>
        <c:auto val="1"/>
        <c:lblAlgn val="ctr"/>
        <c:lblOffset val="100"/>
        <c:noMultiLvlLbl val="0"/>
      </c:catAx>
      <c:valAx>
        <c:axId val="178394752"/>
        <c:scaling>
          <c:orientation val="minMax"/>
        </c:scaling>
        <c:delete val="0"/>
        <c:axPos val="l"/>
        <c:majorGridlines/>
        <c:numFmt formatCode="General" sourceLinked="1"/>
        <c:majorTickMark val="out"/>
        <c:minorTickMark val="none"/>
        <c:tickLblPos val="nextTo"/>
        <c:crossAx val="178884608"/>
        <c:crosses val="autoZero"/>
        <c:crossBetween val="midCat"/>
      </c:valAx>
      <c:serAx>
        <c:axId val="178534272"/>
        <c:scaling>
          <c:orientation val="minMax"/>
        </c:scaling>
        <c:delete val="1"/>
        <c:axPos val="b"/>
        <c:majorTickMark val="out"/>
        <c:minorTickMark val="none"/>
        <c:tickLblPos val="nextTo"/>
        <c:crossAx val="178394752"/>
        <c:crosses val="autoZero"/>
      </c:serAx>
    </c:plotArea>
    <c:legend>
      <c:legendPos val="r"/>
      <c:layout>
        <c:manualLayout>
          <c:xMode val="edge"/>
          <c:yMode val="edge"/>
          <c:x val="0.22537393406737019"/>
          <c:y val="0.22126239428404787"/>
          <c:w val="0.54408202099737535"/>
          <c:h val="0.13617855059784192"/>
        </c:manualLayout>
      </c:layout>
      <c:overlay val="0"/>
    </c:legend>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Dead Neurons</a:t>
            </a:r>
          </a:p>
        </c:rich>
      </c:tx>
      <c:layout>
        <c:manualLayout>
          <c:xMode val="edge"/>
          <c:yMode val="edge"/>
          <c:x val="0.33634711286089236"/>
          <c:y val="9.2592592592592587E-3"/>
        </c:manualLayout>
      </c:layout>
      <c:overlay val="0"/>
    </c:title>
    <c:autoTitleDeleted val="0"/>
    <c:view3D>
      <c:rotX val="15"/>
      <c:rotY val="10"/>
      <c:depthPercent val="160"/>
      <c:rAngAx val="0"/>
      <c:perspective val="30"/>
    </c:view3D>
    <c:floor>
      <c:thickness val="0"/>
    </c:floor>
    <c:sideWall>
      <c:thickness val="0"/>
    </c:sideWall>
    <c:backWall>
      <c:thickness val="0"/>
    </c:backWall>
    <c:plotArea>
      <c:layout>
        <c:manualLayout>
          <c:layoutTarget val="inner"/>
          <c:xMode val="edge"/>
          <c:yMode val="edge"/>
          <c:x val="7.0463242508170307E-2"/>
          <c:y val="3.4782187105408195E-2"/>
          <c:w val="0.91115048118985131"/>
          <c:h val="0.87864756488772233"/>
        </c:manualLayout>
      </c:layout>
      <c:area3DChart>
        <c:grouping val="standard"/>
        <c:varyColors val="0"/>
        <c:ser>
          <c:idx val="1"/>
          <c:order val="0"/>
          <c:tx>
            <c:strRef>
              <c:f>sum!$C$2</c:f>
              <c:strCache>
                <c:ptCount val="1"/>
                <c:pt idx="0">
                  <c:v>0.01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sum!$C$31:$C$50</c:f>
              <c:numCache>
                <c:formatCode>General</c:formatCode>
                <c:ptCount val="20"/>
                <c:pt idx="0">
                  <c:v>0</c:v>
                </c:pt>
                <c:pt idx="1">
                  <c:v>0</c:v>
                </c:pt>
                <c:pt idx="2">
                  <c:v>0</c:v>
                </c:pt>
                <c:pt idx="3">
                  <c:v>0</c:v>
                </c:pt>
                <c:pt idx="4">
                  <c:v>0</c:v>
                </c:pt>
                <c:pt idx="5">
                  <c:v>5</c:v>
                </c:pt>
                <c:pt idx="6">
                  <c:v>6</c:v>
                </c:pt>
                <c:pt idx="7">
                  <c:v>14</c:v>
                </c:pt>
                <c:pt idx="8">
                  <c:v>16</c:v>
                </c:pt>
                <c:pt idx="9">
                  <c:v>25</c:v>
                </c:pt>
                <c:pt idx="10">
                  <c:v>18</c:v>
                </c:pt>
                <c:pt idx="11">
                  <c:v>10</c:v>
                </c:pt>
                <c:pt idx="12">
                  <c:v>2</c:v>
                </c:pt>
                <c:pt idx="13">
                  <c:v>4</c:v>
                </c:pt>
                <c:pt idx="14">
                  <c:v>0</c:v>
                </c:pt>
                <c:pt idx="15">
                  <c:v>0</c:v>
                </c:pt>
                <c:pt idx="16">
                  <c:v>0</c:v>
                </c:pt>
                <c:pt idx="17">
                  <c:v>0</c:v>
                </c:pt>
                <c:pt idx="18">
                  <c:v>0</c:v>
                </c:pt>
                <c:pt idx="19">
                  <c:v>0</c:v>
                </c:pt>
              </c:numCache>
            </c:numRef>
          </c:val>
        </c:ser>
        <c:ser>
          <c:idx val="3"/>
          <c:order val="1"/>
          <c:tx>
            <c:strRef>
              <c:f>sum!$E$2</c:f>
              <c:strCache>
                <c:ptCount val="1"/>
                <c:pt idx="0">
                  <c:v>0.03</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sum!$E$31:$E$50</c:f>
              <c:numCache>
                <c:formatCode>General</c:formatCode>
                <c:ptCount val="20"/>
                <c:pt idx="0">
                  <c:v>0</c:v>
                </c:pt>
                <c:pt idx="1">
                  <c:v>0</c:v>
                </c:pt>
                <c:pt idx="2">
                  <c:v>0</c:v>
                </c:pt>
                <c:pt idx="3">
                  <c:v>0</c:v>
                </c:pt>
                <c:pt idx="4">
                  <c:v>0</c:v>
                </c:pt>
                <c:pt idx="5">
                  <c:v>1</c:v>
                </c:pt>
                <c:pt idx="6">
                  <c:v>3</c:v>
                </c:pt>
                <c:pt idx="7">
                  <c:v>9</c:v>
                </c:pt>
                <c:pt idx="8">
                  <c:v>10</c:v>
                </c:pt>
                <c:pt idx="9">
                  <c:v>41</c:v>
                </c:pt>
                <c:pt idx="10">
                  <c:v>26</c:v>
                </c:pt>
                <c:pt idx="11">
                  <c:v>7</c:v>
                </c:pt>
                <c:pt idx="12">
                  <c:v>2</c:v>
                </c:pt>
                <c:pt idx="13">
                  <c:v>1</c:v>
                </c:pt>
                <c:pt idx="14">
                  <c:v>0</c:v>
                </c:pt>
                <c:pt idx="15">
                  <c:v>0</c:v>
                </c:pt>
                <c:pt idx="16">
                  <c:v>0</c:v>
                </c:pt>
                <c:pt idx="17">
                  <c:v>0</c:v>
                </c:pt>
                <c:pt idx="18">
                  <c:v>0</c:v>
                </c:pt>
                <c:pt idx="19">
                  <c:v>0</c:v>
                </c:pt>
              </c:numCache>
            </c:numRef>
          </c:val>
        </c:ser>
        <c:ser>
          <c:idx val="5"/>
          <c:order val="2"/>
          <c:tx>
            <c:strRef>
              <c:f>sum!$G$2</c:f>
              <c:strCache>
                <c:ptCount val="1"/>
                <c:pt idx="0">
                  <c:v>0.05</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sum!$G$31:$G$50</c:f>
              <c:numCache>
                <c:formatCode>General</c:formatCode>
                <c:ptCount val="20"/>
                <c:pt idx="0">
                  <c:v>0</c:v>
                </c:pt>
                <c:pt idx="1">
                  <c:v>0</c:v>
                </c:pt>
                <c:pt idx="2">
                  <c:v>0</c:v>
                </c:pt>
                <c:pt idx="3">
                  <c:v>0</c:v>
                </c:pt>
                <c:pt idx="4">
                  <c:v>1</c:v>
                </c:pt>
                <c:pt idx="5">
                  <c:v>0</c:v>
                </c:pt>
                <c:pt idx="6">
                  <c:v>5</c:v>
                </c:pt>
                <c:pt idx="7">
                  <c:v>10</c:v>
                </c:pt>
                <c:pt idx="8">
                  <c:v>16</c:v>
                </c:pt>
                <c:pt idx="9">
                  <c:v>42</c:v>
                </c:pt>
                <c:pt idx="10">
                  <c:v>19</c:v>
                </c:pt>
                <c:pt idx="11">
                  <c:v>3</c:v>
                </c:pt>
                <c:pt idx="12">
                  <c:v>3</c:v>
                </c:pt>
                <c:pt idx="13">
                  <c:v>1</c:v>
                </c:pt>
                <c:pt idx="14">
                  <c:v>0</c:v>
                </c:pt>
                <c:pt idx="15">
                  <c:v>0</c:v>
                </c:pt>
                <c:pt idx="16">
                  <c:v>0</c:v>
                </c:pt>
                <c:pt idx="17">
                  <c:v>0</c:v>
                </c:pt>
                <c:pt idx="18">
                  <c:v>0</c:v>
                </c:pt>
                <c:pt idx="19">
                  <c:v>0</c:v>
                </c:pt>
              </c:numCache>
            </c:numRef>
          </c:val>
        </c:ser>
        <c:ser>
          <c:idx val="7"/>
          <c:order val="3"/>
          <c:tx>
            <c:strRef>
              <c:f>sum!$I$2</c:f>
              <c:strCache>
                <c:ptCount val="1"/>
                <c:pt idx="0">
                  <c:v>0.07</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sum!$I$31:$I$50</c:f>
              <c:numCache>
                <c:formatCode>General</c:formatCode>
                <c:ptCount val="20"/>
                <c:pt idx="0">
                  <c:v>0</c:v>
                </c:pt>
                <c:pt idx="1">
                  <c:v>0</c:v>
                </c:pt>
                <c:pt idx="2">
                  <c:v>0</c:v>
                </c:pt>
                <c:pt idx="3">
                  <c:v>0</c:v>
                </c:pt>
                <c:pt idx="4">
                  <c:v>0</c:v>
                </c:pt>
                <c:pt idx="5">
                  <c:v>2</c:v>
                </c:pt>
                <c:pt idx="6">
                  <c:v>2</c:v>
                </c:pt>
                <c:pt idx="7">
                  <c:v>4</c:v>
                </c:pt>
                <c:pt idx="8">
                  <c:v>10</c:v>
                </c:pt>
                <c:pt idx="9">
                  <c:v>54</c:v>
                </c:pt>
                <c:pt idx="10">
                  <c:v>18</c:v>
                </c:pt>
                <c:pt idx="11">
                  <c:v>5</c:v>
                </c:pt>
                <c:pt idx="12">
                  <c:v>4</c:v>
                </c:pt>
                <c:pt idx="13">
                  <c:v>1</c:v>
                </c:pt>
                <c:pt idx="14">
                  <c:v>0</c:v>
                </c:pt>
                <c:pt idx="15">
                  <c:v>0</c:v>
                </c:pt>
                <c:pt idx="16">
                  <c:v>0</c:v>
                </c:pt>
                <c:pt idx="17">
                  <c:v>0</c:v>
                </c:pt>
                <c:pt idx="18">
                  <c:v>0</c:v>
                </c:pt>
                <c:pt idx="19">
                  <c:v>0</c:v>
                </c:pt>
              </c:numCache>
            </c:numRef>
          </c:val>
        </c:ser>
        <c:ser>
          <c:idx val="9"/>
          <c:order val="4"/>
          <c:tx>
            <c:strRef>
              <c:f>sum!$K$30</c:f>
              <c:strCache>
                <c:ptCount val="1"/>
                <c:pt idx="0">
                  <c:v>0.09</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sum!$K$31:$K$50</c:f>
              <c:numCache>
                <c:formatCode>General</c:formatCode>
                <c:ptCount val="20"/>
                <c:pt idx="0">
                  <c:v>0</c:v>
                </c:pt>
                <c:pt idx="1">
                  <c:v>0</c:v>
                </c:pt>
                <c:pt idx="2">
                  <c:v>0</c:v>
                </c:pt>
                <c:pt idx="3">
                  <c:v>0</c:v>
                </c:pt>
                <c:pt idx="4">
                  <c:v>0</c:v>
                </c:pt>
                <c:pt idx="5">
                  <c:v>1</c:v>
                </c:pt>
                <c:pt idx="6">
                  <c:v>2</c:v>
                </c:pt>
                <c:pt idx="7">
                  <c:v>9</c:v>
                </c:pt>
                <c:pt idx="8">
                  <c:v>14</c:v>
                </c:pt>
                <c:pt idx="9">
                  <c:v>52</c:v>
                </c:pt>
                <c:pt idx="10">
                  <c:v>18</c:v>
                </c:pt>
                <c:pt idx="11">
                  <c:v>0</c:v>
                </c:pt>
                <c:pt idx="12">
                  <c:v>2</c:v>
                </c:pt>
                <c:pt idx="13">
                  <c:v>2</c:v>
                </c:pt>
                <c:pt idx="14">
                  <c:v>0</c:v>
                </c:pt>
                <c:pt idx="15">
                  <c:v>0</c:v>
                </c:pt>
                <c:pt idx="16">
                  <c:v>0</c:v>
                </c:pt>
                <c:pt idx="17">
                  <c:v>0</c:v>
                </c:pt>
                <c:pt idx="18">
                  <c:v>0</c:v>
                </c:pt>
                <c:pt idx="19">
                  <c:v>0</c:v>
                </c:pt>
              </c:numCache>
            </c:numRef>
          </c:val>
        </c:ser>
        <c:ser>
          <c:idx val="10"/>
          <c:order val="5"/>
          <c:tx>
            <c:strRef>
              <c:f>sum!$L$30</c:f>
              <c:strCache>
                <c:ptCount val="1"/>
                <c:pt idx="0">
                  <c:v>0.1</c:v>
                </c:pt>
              </c:strCache>
            </c:strRef>
          </c:tx>
          <c:cat>
            <c:numRef>
              <c:f>sum!$A$3:$A$22</c:f>
              <c:numCache>
                <c:formatCode>0</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sum!$L$31:$L$50</c:f>
              <c:numCache>
                <c:formatCode>General</c:formatCode>
                <c:ptCount val="20"/>
                <c:pt idx="0">
                  <c:v>0</c:v>
                </c:pt>
                <c:pt idx="1">
                  <c:v>0</c:v>
                </c:pt>
                <c:pt idx="2">
                  <c:v>0</c:v>
                </c:pt>
                <c:pt idx="3">
                  <c:v>0</c:v>
                </c:pt>
                <c:pt idx="4">
                  <c:v>0</c:v>
                </c:pt>
                <c:pt idx="5">
                  <c:v>1</c:v>
                </c:pt>
                <c:pt idx="6">
                  <c:v>3</c:v>
                </c:pt>
                <c:pt idx="7">
                  <c:v>5</c:v>
                </c:pt>
                <c:pt idx="8">
                  <c:v>13</c:v>
                </c:pt>
                <c:pt idx="9">
                  <c:v>53</c:v>
                </c:pt>
                <c:pt idx="10">
                  <c:v>14</c:v>
                </c:pt>
                <c:pt idx="11">
                  <c:v>7</c:v>
                </c:pt>
                <c:pt idx="12">
                  <c:v>2</c:v>
                </c:pt>
                <c:pt idx="13">
                  <c:v>1</c:v>
                </c:pt>
                <c:pt idx="14">
                  <c:v>0</c:v>
                </c:pt>
                <c:pt idx="15">
                  <c:v>1</c:v>
                </c:pt>
                <c:pt idx="16">
                  <c:v>0</c:v>
                </c:pt>
                <c:pt idx="17">
                  <c:v>0</c:v>
                </c:pt>
                <c:pt idx="18">
                  <c:v>0</c:v>
                </c:pt>
                <c:pt idx="19">
                  <c:v>0</c:v>
                </c:pt>
              </c:numCache>
            </c:numRef>
          </c:val>
        </c:ser>
        <c:dLbls>
          <c:showLegendKey val="0"/>
          <c:showVal val="0"/>
          <c:showCatName val="0"/>
          <c:showSerName val="0"/>
          <c:showPercent val="0"/>
          <c:showBubbleSize val="0"/>
        </c:dLbls>
        <c:axId val="164108288"/>
        <c:axId val="159009024"/>
        <c:axId val="164147840"/>
      </c:area3DChart>
      <c:catAx>
        <c:axId val="164108288"/>
        <c:scaling>
          <c:orientation val="minMax"/>
        </c:scaling>
        <c:delete val="0"/>
        <c:axPos val="b"/>
        <c:title>
          <c:tx>
            <c:rich>
              <a:bodyPr/>
              <a:lstStyle/>
              <a:p>
                <a:pPr>
                  <a:defRPr/>
                </a:pPr>
                <a:r>
                  <a:rPr lang="en-US"/>
                  <a:t>Success From 20 Vectors</a:t>
                </a:r>
              </a:p>
            </c:rich>
          </c:tx>
          <c:layout>
            <c:manualLayout>
              <c:xMode val="edge"/>
              <c:yMode val="edge"/>
              <c:x val="0.33722790901137356"/>
              <c:y val="0.85585363019114358"/>
            </c:manualLayout>
          </c:layout>
          <c:overlay val="0"/>
        </c:title>
        <c:numFmt formatCode="0" sourceLinked="1"/>
        <c:majorTickMark val="none"/>
        <c:minorTickMark val="none"/>
        <c:tickLblPos val="nextTo"/>
        <c:crossAx val="159009024"/>
        <c:crosses val="autoZero"/>
        <c:auto val="1"/>
        <c:lblAlgn val="ctr"/>
        <c:lblOffset val="100"/>
        <c:noMultiLvlLbl val="0"/>
      </c:catAx>
      <c:valAx>
        <c:axId val="159009024"/>
        <c:scaling>
          <c:orientation val="minMax"/>
        </c:scaling>
        <c:delete val="0"/>
        <c:axPos val="l"/>
        <c:majorGridlines/>
        <c:numFmt formatCode="General" sourceLinked="1"/>
        <c:majorTickMark val="none"/>
        <c:minorTickMark val="none"/>
        <c:tickLblPos val="nextTo"/>
        <c:crossAx val="164108288"/>
        <c:crosses val="autoZero"/>
        <c:crossBetween val="midCat"/>
      </c:valAx>
      <c:serAx>
        <c:axId val="164147840"/>
        <c:scaling>
          <c:orientation val="minMax"/>
        </c:scaling>
        <c:delete val="1"/>
        <c:axPos val="b"/>
        <c:majorTickMark val="out"/>
        <c:minorTickMark val="none"/>
        <c:tickLblPos val="nextTo"/>
        <c:crossAx val="159009024"/>
        <c:crosses val="autoZero"/>
      </c:serAx>
    </c:plotArea>
    <c:legend>
      <c:legendPos val="t"/>
      <c:layout>
        <c:manualLayout>
          <c:xMode val="edge"/>
          <c:yMode val="edge"/>
          <c:x val="0.13792147856517936"/>
          <c:y val="0.1245778246445599"/>
          <c:w val="0.2241570428696413"/>
          <c:h val="0.3383468212306795"/>
        </c:manualLayout>
      </c:layout>
      <c:overlay val="0"/>
    </c:legend>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9175134228553"/>
          <c:h val="0.8418788276465442"/>
        </c:manualLayout>
      </c:layout>
      <c:area3DChart>
        <c:grouping val="standard"/>
        <c:varyColors val="0"/>
        <c:ser>
          <c:idx val="0"/>
          <c:order val="0"/>
          <c:tx>
            <c:strRef>
              <c:f>גיליון1!$J$4</c:f>
              <c:strCache>
                <c:ptCount val="1"/>
                <c:pt idx="0">
                  <c:v>10%</c:v>
                </c:pt>
              </c:strCache>
            </c:strRef>
          </c:tx>
          <c:val>
            <c:numRef>
              <c:f>גיליון1!$J$5:$J$24</c:f>
              <c:numCache>
                <c:formatCode>General</c:formatCode>
                <c:ptCount val="20"/>
                <c:pt idx="0">
                  <c:v>0</c:v>
                </c:pt>
                <c:pt idx="1">
                  <c:v>0</c:v>
                </c:pt>
                <c:pt idx="2">
                  <c:v>0</c:v>
                </c:pt>
                <c:pt idx="3">
                  <c:v>2</c:v>
                </c:pt>
                <c:pt idx="4">
                  <c:v>1</c:v>
                </c:pt>
                <c:pt idx="5">
                  <c:v>2</c:v>
                </c:pt>
                <c:pt idx="6">
                  <c:v>5</c:v>
                </c:pt>
                <c:pt idx="7">
                  <c:v>9</c:v>
                </c:pt>
                <c:pt idx="8">
                  <c:v>25</c:v>
                </c:pt>
                <c:pt idx="9">
                  <c:v>16</c:v>
                </c:pt>
                <c:pt idx="10">
                  <c:v>20</c:v>
                </c:pt>
                <c:pt idx="11">
                  <c:v>12</c:v>
                </c:pt>
                <c:pt idx="12">
                  <c:v>5</c:v>
                </c:pt>
                <c:pt idx="13">
                  <c:v>2</c:v>
                </c:pt>
                <c:pt idx="14">
                  <c:v>1</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גיליון1!$K$5:$K$24</c:f>
              <c:numCache>
                <c:formatCode>General</c:formatCode>
                <c:ptCount val="20"/>
                <c:pt idx="0">
                  <c:v>0</c:v>
                </c:pt>
                <c:pt idx="1">
                  <c:v>0</c:v>
                </c:pt>
                <c:pt idx="2">
                  <c:v>1</c:v>
                </c:pt>
                <c:pt idx="3">
                  <c:v>0</c:v>
                </c:pt>
                <c:pt idx="4">
                  <c:v>1</c:v>
                </c:pt>
                <c:pt idx="5">
                  <c:v>4</c:v>
                </c:pt>
                <c:pt idx="6">
                  <c:v>4</c:v>
                </c:pt>
                <c:pt idx="7">
                  <c:v>9</c:v>
                </c:pt>
                <c:pt idx="8">
                  <c:v>20</c:v>
                </c:pt>
                <c:pt idx="9">
                  <c:v>15</c:v>
                </c:pt>
                <c:pt idx="10">
                  <c:v>19</c:v>
                </c:pt>
                <c:pt idx="11">
                  <c:v>18</c:v>
                </c:pt>
                <c:pt idx="12">
                  <c:v>4</c:v>
                </c:pt>
                <c:pt idx="13">
                  <c:v>3</c:v>
                </c:pt>
                <c:pt idx="14">
                  <c:v>1</c:v>
                </c:pt>
                <c:pt idx="15">
                  <c:v>1</c:v>
                </c:pt>
                <c:pt idx="16">
                  <c:v>0</c:v>
                </c:pt>
                <c:pt idx="17">
                  <c:v>0</c:v>
                </c:pt>
                <c:pt idx="18">
                  <c:v>0</c:v>
                </c:pt>
                <c:pt idx="19">
                  <c:v>0</c:v>
                </c:pt>
              </c:numCache>
            </c:numRef>
          </c:val>
        </c:ser>
        <c:ser>
          <c:idx val="2"/>
          <c:order val="2"/>
          <c:tx>
            <c:strRef>
              <c:f>גיליון1!$L$4</c:f>
              <c:strCache>
                <c:ptCount val="1"/>
                <c:pt idx="0">
                  <c:v>1%</c:v>
                </c:pt>
              </c:strCache>
            </c:strRef>
          </c:tx>
          <c:val>
            <c:numRef>
              <c:f>גיליון1!$L$5:$L$24</c:f>
              <c:numCache>
                <c:formatCode>General</c:formatCode>
                <c:ptCount val="20"/>
                <c:pt idx="0">
                  <c:v>0</c:v>
                </c:pt>
                <c:pt idx="1">
                  <c:v>0</c:v>
                </c:pt>
                <c:pt idx="2">
                  <c:v>0</c:v>
                </c:pt>
                <c:pt idx="3">
                  <c:v>0</c:v>
                </c:pt>
                <c:pt idx="4">
                  <c:v>0</c:v>
                </c:pt>
                <c:pt idx="5">
                  <c:v>0</c:v>
                </c:pt>
                <c:pt idx="6">
                  <c:v>2</c:v>
                </c:pt>
                <c:pt idx="7">
                  <c:v>9</c:v>
                </c:pt>
                <c:pt idx="8">
                  <c:v>14</c:v>
                </c:pt>
                <c:pt idx="9">
                  <c:v>17</c:v>
                </c:pt>
                <c:pt idx="10">
                  <c:v>20</c:v>
                </c:pt>
                <c:pt idx="11">
                  <c:v>12</c:v>
                </c:pt>
                <c:pt idx="12">
                  <c:v>14</c:v>
                </c:pt>
                <c:pt idx="13">
                  <c:v>7</c:v>
                </c:pt>
                <c:pt idx="14">
                  <c:v>4</c:v>
                </c:pt>
                <c:pt idx="15">
                  <c:v>1</c:v>
                </c:pt>
                <c:pt idx="16">
                  <c:v>0</c:v>
                </c:pt>
                <c:pt idx="17">
                  <c:v>0</c:v>
                </c:pt>
                <c:pt idx="18">
                  <c:v>0</c:v>
                </c:pt>
                <c:pt idx="19">
                  <c:v>0</c:v>
                </c:pt>
              </c:numCache>
            </c:numRef>
          </c:val>
        </c:ser>
        <c:ser>
          <c:idx val="3"/>
          <c:order val="3"/>
          <c:tx>
            <c:strRef>
              <c:f>גיליון1!$M$4</c:f>
              <c:strCache>
                <c:ptCount val="1"/>
                <c:pt idx="0">
                  <c:v>0.50%</c:v>
                </c:pt>
              </c:strCache>
            </c:strRef>
          </c:tx>
          <c:val>
            <c:numRef>
              <c:f>גיליון1!$M$5:$M$24</c:f>
              <c:numCache>
                <c:formatCode>General</c:formatCode>
                <c:ptCount val="20"/>
                <c:pt idx="0">
                  <c:v>0</c:v>
                </c:pt>
                <c:pt idx="1">
                  <c:v>0</c:v>
                </c:pt>
                <c:pt idx="2">
                  <c:v>0</c:v>
                </c:pt>
                <c:pt idx="3">
                  <c:v>0</c:v>
                </c:pt>
                <c:pt idx="4">
                  <c:v>0</c:v>
                </c:pt>
                <c:pt idx="5">
                  <c:v>0.4</c:v>
                </c:pt>
                <c:pt idx="6">
                  <c:v>0.6</c:v>
                </c:pt>
                <c:pt idx="7">
                  <c:v>4.4000000000000004</c:v>
                </c:pt>
                <c:pt idx="8">
                  <c:v>7.2</c:v>
                </c:pt>
                <c:pt idx="9">
                  <c:v>12.6</c:v>
                </c:pt>
                <c:pt idx="10">
                  <c:v>19.399999999999999</c:v>
                </c:pt>
                <c:pt idx="11">
                  <c:v>18</c:v>
                </c:pt>
                <c:pt idx="12">
                  <c:v>14.2</c:v>
                </c:pt>
                <c:pt idx="13">
                  <c:v>9.6</c:v>
                </c:pt>
                <c:pt idx="14">
                  <c:v>7.4</c:v>
                </c:pt>
                <c:pt idx="15">
                  <c:v>4.2</c:v>
                </c:pt>
                <c:pt idx="16">
                  <c:v>1.4</c:v>
                </c:pt>
                <c:pt idx="17">
                  <c:v>0.6</c:v>
                </c:pt>
                <c:pt idx="18">
                  <c:v>0</c:v>
                </c:pt>
                <c:pt idx="19">
                  <c:v>0</c:v>
                </c:pt>
              </c:numCache>
            </c:numRef>
          </c:val>
        </c:ser>
        <c:ser>
          <c:idx val="4"/>
          <c:order val="4"/>
          <c:tx>
            <c:strRef>
              <c:f>גיליון1!$N$4</c:f>
              <c:strCache>
                <c:ptCount val="1"/>
                <c:pt idx="0">
                  <c:v>0.10%</c:v>
                </c:pt>
              </c:strCache>
            </c:strRef>
          </c:tx>
          <c:val>
            <c:numRef>
              <c:f>גיליון1!$N$5:$N$24</c:f>
              <c:numCache>
                <c:formatCode>General</c:formatCode>
                <c:ptCount val="20"/>
                <c:pt idx="0">
                  <c:v>0</c:v>
                </c:pt>
                <c:pt idx="1">
                  <c:v>0</c:v>
                </c:pt>
                <c:pt idx="2">
                  <c:v>0</c:v>
                </c:pt>
                <c:pt idx="3">
                  <c:v>0</c:v>
                </c:pt>
                <c:pt idx="4">
                  <c:v>0</c:v>
                </c:pt>
                <c:pt idx="5">
                  <c:v>0</c:v>
                </c:pt>
                <c:pt idx="6">
                  <c:v>0</c:v>
                </c:pt>
                <c:pt idx="7">
                  <c:v>0.2</c:v>
                </c:pt>
                <c:pt idx="8">
                  <c:v>0</c:v>
                </c:pt>
                <c:pt idx="9">
                  <c:v>0.2</c:v>
                </c:pt>
                <c:pt idx="10">
                  <c:v>1.4</c:v>
                </c:pt>
                <c:pt idx="11">
                  <c:v>4.5999999999999996</c:v>
                </c:pt>
                <c:pt idx="12">
                  <c:v>7.6</c:v>
                </c:pt>
                <c:pt idx="13">
                  <c:v>16.600000000000001</c:v>
                </c:pt>
                <c:pt idx="14">
                  <c:v>16.2</c:v>
                </c:pt>
                <c:pt idx="15">
                  <c:v>14.8</c:v>
                </c:pt>
                <c:pt idx="16">
                  <c:v>16.2</c:v>
                </c:pt>
                <c:pt idx="17">
                  <c:v>14.4</c:v>
                </c:pt>
                <c:pt idx="18">
                  <c:v>5.6</c:v>
                </c:pt>
                <c:pt idx="19">
                  <c:v>2.2000000000000002</c:v>
                </c:pt>
              </c:numCache>
            </c:numRef>
          </c:val>
        </c:ser>
        <c:dLbls>
          <c:showLegendKey val="0"/>
          <c:showVal val="0"/>
          <c:showCatName val="0"/>
          <c:showSerName val="0"/>
          <c:showPercent val="0"/>
          <c:showBubbleSize val="0"/>
        </c:dLbls>
        <c:axId val="158504448"/>
        <c:axId val="159011328"/>
        <c:axId val="157028352"/>
      </c:area3DChart>
      <c:catAx>
        <c:axId val="158504448"/>
        <c:scaling>
          <c:orientation val="minMax"/>
        </c:scaling>
        <c:delete val="0"/>
        <c:axPos val="b"/>
        <c:majorTickMark val="out"/>
        <c:minorTickMark val="none"/>
        <c:tickLblPos val="nextTo"/>
        <c:crossAx val="159011328"/>
        <c:crosses val="autoZero"/>
        <c:auto val="1"/>
        <c:lblAlgn val="ctr"/>
        <c:lblOffset val="100"/>
        <c:noMultiLvlLbl val="0"/>
      </c:catAx>
      <c:valAx>
        <c:axId val="159011328"/>
        <c:scaling>
          <c:orientation val="minMax"/>
        </c:scaling>
        <c:delete val="0"/>
        <c:axPos val="l"/>
        <c:majorGridlines/>
        <c:numFmt formatCode="General" sourceLinked="1"/>
        <c:majorTickMark val="out"/>
        <c:minorTickMark val="none"/>
        <c:tickLblPos val="nextTo"/>
        <c:crossAx val="158504448"/>
        <c:crosses val="autoZero"/>
        <c:crossBetween val="midCat"/>
      </c:valAx>
      <c:serAx>
        <c:axId val="157028352"/>
        <c:scaling>
          <c:orientation val="minMax"/>
        </c:scaling>
        <c:delete val="1"/>
        <c:axPos val="b"/>
        <c:majorTickMark val="out"/>
        <c:minorTickMark val="none"/>
        <c:tickLblPos val="nextTo"/>
        <c:crossAx val="159011328"/>
        <c:crosses val="autoZero"/>
      </c:serAx>
    </c:plotArea>
    <c:legend>
      <c:legendPos val="r"/>
      <c:layout>
        <c:manualLayout>
          <c:xMode val="edge"/>
          <c:yMode val="edge"/>
          <c:x val="0.16970322693065856"/>
          <c:y val="0.16107720909886267"/>
          <c:w val="0.54408202099737535"/>
          <c:h val="0.13617855059784192"/>
        </c:manualLayout>
      </c:layout>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9175134228553"/>
          <c:h val="0.8418788276465442"/>
        </c:manualLayout>
      </c:layout>
      <c:area3DChart>
        <c:grouping val="standard"/>
        <c:varyColors val="0"/>
        <c:ser>
          <c:idx val="0"/>
          <c:order val="0"/>
          <c:tx>
            <c:strRef>
              <c:f>גיליון1!$J$4</c:f>
              <c:strCache>
                <c:ptCount val="1"/>
                <c:pt idx="0">
                  <c:v>10%</c:v>
                </c:pt>
              </c:strCache>
            </c:strRef>
          </c:tx>
          <c:val>
            <c:numRef>
              <c:f>גיליון1!$J$31:$J$50</c:f>
              <c:numCache>
                <c:formatCode>General</c:formatCode>
                <c:ptCount val="20"/>
                <c:pt idx="0">
                  <c:v>0</c:v>
                </c:pt>
                <c:pt idx="1">
                  <c:v>0</c:v>
                </c:pt>
                <c:pt idx="2">
                  <c:v>0</c:v>
                </c:pt>
                <c:pt idx="3">
                  <c:v>0</c:v>
                </c:pt>
                <c:pt idx="4">
                  <c:v>0</c:v>
                </c:pt>
                <c:pt idx="5">
                  <c:v>1</c:v>
                </c:pt>
                <c:pt idx="6">
                  <c:v>3</c:v>
                </c:pt>
                <c:pt idx="7">
                  <c:v>5</c:v>
                </c:pt>
                <c:pt idx="8">
                  <c:v>13</c:v>
                </c:pt>
                <c:pt idx="9">
                  <c:v>53</c:v>
                </c:pt>
                <c:pt idx="10">
                  <c:v>14</c:v>
                </c:pt>
                <c:pt idx="11">
                  <c:v>7</c:v>
                </c:pt>
                <c:pt idx="12">
                  <c:v>2</c:v>
                </c:pt>
                <c:pt idx="13">
                  <c:v>1</c:v>
                </c:pt>
                <c:pt idx="14">
                  <c:v>0</c:v>
                </c:pt>
                <c:pt idx="15">
                  <c:v>1</c:v>
                </c:pt>
                <c:pt idx="16">
                  <c:v>0</c:v>
                </c:pt>
                <c:pt idx="17">
                  <c:v>0</c:v>
                </c:pt>
                <c:pt idx="18">
                  <c:v>0</c:v>
                </c:pt>
                <c:pt idx="19">
                  <c:v>0</c:v>
                </c:pt>
              </c:numCache>
            </c:numRef>
          </c:val>
        </c:ser>
        <c:ser>
          <c:idx val="1"/>
          <c:order val="1"/>
          <c:tx>
            <c:strRef>
              <c:f>גיליון1!$K$4</c:f>
              <c:strCache>
                <c:ptCount val="1"/>
                <c:pt idx="0">
                  <c:v>5%</c:v>
                </c:pt>
              </c:strCache>
            </c:strRef>
          </c:tx>
          <c:val>
            <c:numRef>
              <c:f>גיליון1!$K$31:$K$50</c:f>
              <c:numCache>
                <c:formatCode>General</c:formatCode>
                <c:ptCount val="20"/>
                <c:pt idx="0">
                  <c:v>0</c:v>
                </c:pt>
                <c:pt idx="1">
                  <c:v>0</c:v>
                </c:pt>
                <c:pt idx="2">
                  <c:v>0</c:v>
                </c:pt>
                <c:pt idx="3">
                  <c:v>0</c:v>
                </c:pt>
                <c:pt idx="4">
                  <c:v>1</c:v>
                </c:pt>
                <c:pt idx="5">
                  <c:v>0</c:v>
                </c:pt>
                <c:pt idx="6">
                  <c:v>5</c:v>
                </c:pt>
                <c:pt idx="7">
                  <c:v>10</c:v>
                </c:pt>
                <c:pt idx="8">
                  <c:v>16</c:v>
                </c:pt>
                <c:pt idx="9">
                  <c:v>42</c:v>
                </c:pt>
                <c:pt idx="10">
                  <c:v>19</c:v>
                </c:pt>
                <c:pt idx="11">
                  <c:v>3</c:v>
                </c:pt>
                <c:pt idx="12">
                  <c:v>3</c:v>
                </c:pt>
                <c:pt idx="13">
                  <c:v>1</c:v>
                </c:pt>
                <c:pt idx="14">
                  <c:v>0</c:v>
                </c:pt>
                <c:pt idx="15">
                  <c:v>0</c:v>
                </c:pt>
                <c:pt idx="16">
                  <c:v>0</c:v>
                </c:pt>
                <c:pt idx="17">
                  <c:v>0</c:v>
                </c:pt>
                <c:pt idx="18">
                  <c:v>0</c:v>
                </c:pt>
                <c:pt idx="19">
                  <c:v>0</c:v>
                </c:pt>
              </c:numCache>
            </c:numRef>
          </c:val>
        </c:ser>
        <c:ser>
          <c:idx val="2"/>
          <c:order val="2"/>
          <c:tx>
            <c:strRef>
              <c:f>גיליון1!$L$4</c:f>
              <c:strCache>
                <c:ptCount val="1"/>
                <c:pt idx="0">
                  <c:v>1%</c:v>
                </c:pt>
              </c:strCache>
            </c:strRef>
          </c:tx>
          <c:val>
            <c:numRef>
              <c:f>גיליון1!$L$31:$L$50</c:f>
              <c:numCache>
                <c:formatCode>General</c:formatCode>
                <c:ptCount val="20"/>
                <c:pt idx="0">
                  <c:v>0</c:v>
                </c:pt>
                <c:pt idx="1">
                  <c:v>0</c:v>
                </c:pt>
                <c:pt idx="2">
                  <c:v>0</c:v>
                </c:pt>
                <c:pt idx="3">
                  <c:v>0</c:v>
                </c:pt>
                <c:pt idx="4">
                  <c:v>0</c:v>
                </c:pt>
                <c:pt idx="5">
                  <c:v>5</c:v>
                </c:pt>
                <c:pt idx="6">
                  <c:v>6</c:v>
                </c:pt>
                <c:pt idx="7">
                  <c:v>14</c:v>
                </c:pt>
                <c:pt idx="8">
                  <c:v>16</c:v>
                </c:pt>
                <c:pt idx="9">
                  <c:v>25</c:v>
                </c:pt>
                <c:pt idx="10">
                  <c:v>18</c:v>
                </c:pt>
                <c:pt idx="11">
                  <c:v>10</c:v>
                </c:pt>
                <c:pt idx="12">
                  <c:v>2</c:v>
                </c:pt>
                <c:pt idx="13">
                  <c:v>4</c:v>
                </c:pt>
                <c:pt idx="14">
                  <c:v>0</c:v>
                </c:pt>
                <c:pt idx="15">
                  <c:v>0</c:v>
                </c:pt>
                <c:pt idx="16">
                  <c:v>0</c:v>
                </c:pt>
                <c:pt idx="17">
                  <c:v>0</c:v>
                </c:pt>
                <c:pt idx="18">
                  <c:v>0</c:v>
                </c:pt>
                <c:pt idx="19">
                  <c:v>0</c:v>
                </c:pt>
              </c:numCache>
            </c:numRef>
          </c:val>
        </c:ser>
        <c:ser>
          <c:idx val="3"/>
          <c:order val="3"/>
          <c:tx>
            <c:strRef>
              <c:f>גיליון1!$M$4</c:f>
              <c:strCache>
                <c:ptCount val="1"/>
                <c:pt idx="0">
                  <c:v>0.50%</c:v>
                </c:pt>
              </c:strCache>
            </c:strRef>
          </c:tx>
          <c:val>
            <c:numRef>
              <c:f>גיליון1!$M$31:$M$50</c:f>
              <c:numCache>
                <c:formatCode>General</c:formatCode>
                <c:ptCount val="20"/>
                <c:pt idx="0">
                  <c:v>0</c:v>
                </c:pt>
                <c:pt idx="1">
                  <c:v>0</c:v>
                </c:pt>
                <c:pt idx="2">
                  <c:v>0</c:v>
                </c:pt>
                <c:pt idx="3">
                  <c:v>0</c:v>
                </c:pt>
                <c:pt idx="4">
                  <c:v>0</c:v>
                </c:pt>
                <c:pt idx="5">
                  <c:v>0.4</c:v>
                </c:pt>
                <c:pt idx="6">
                  <c:v>1.6</c:v>
                </c:pt>
                <c:pt idx="7">
                  <c:v>7.4</c:v>
                </c:pt>
                <c:pt idx="8">
                  <c:v>16.600000000000001</c:v>
                </c:pt>
                <c:pt idx="9">
                  <c:v>22.8</c:v>
                </c:pt>
                <c:pt idx="10">
                  <c:v>23.8</c:v>
                </c:pt>
                <c:pt idx="11">
                  <c:v>13.8</c:v>
                </c:pt>
                <c:pt idx="12">
                  <c:v>8.8000000000000007</c:v>
                </c:pt>
                <c:pt idx="13">
                  <c:v>4</c:v>
                </c:pt>
                <c:pt idx="14">
                  <c:v>0.6</c:v>
                </c:pt>
                <c:pt idx="15">
                  <c:v>0</c:v>
                </c:pt>
                <c:pt idx="16">
                  <c:v>0.2</c:v>
                </c:pt>
                <c:pt idx="17">
                  <c:v>0</c:v>
                </c:pt>
                <c:pt idx="18">
                  <c:v>0</c:v>
                </c:pt>
                <c:pt idx="19">
                  <c:v>0</c:v>
                </c:pt>
              </c:numCache>
            </c:numRef>
          </c:val>
        </c:ser>
        <c:ser>
          <c:idx val="4"/>
          <c:order val="4"/>
          <c:tx>
            <c:strRef>
              <c:f>גיליון1!$N$4</c:f>
              <c:strCache>
                <c:ptCount val="1"/>
                <c:pt idx="0">
                  <c:v>0.10%</c:v>
                </c:pt>
              </c:strCache>
            </c:strRef>
          </c:tx>
          <c:val>
            <c:numRef>
              <c:f>גיליון1!$N$31:$N$50</c:f>
              <c:numCache>
                <c:formatCode>General</c:formatCode>
                <c:ptCount val="20"/>
                <c:pt idx="0">
                  <c:v>0</c:v>
                </c:pt>
                <c:pt idx="1">
                  <c:v>0</c:v>
                </c:pt>
                <c:pt idx="2">
                  <c:v>0</c:v>
                </c:pt>
                <c:pt idx="3">
                  <c:v>0</c:v>
                </c:pt>
                <c:pt idx="4">
                  <c:v>0</c:v>
                </c:pt>
                <c:pt idx="5">
                  <c:v>0.2</c:v>
                </c:pt>
                <c:pt idx="6">
                  <c:v>1.4</c:v>
                </c:pt>
                <c:pt idx="7">
                  <c:v>1</c:v>
                </c:pt>
                <c:pt idx="8">
                  <c:v>6.2</c:v>
                </c:pt>
                <c:pt idx="9">
                  <c:v>15.6</c:v>
                </c:pt>
                <c:pt idx="10">
                  <c:v>19.2</c:v>
                </c:pt>
                <c:pt idx="11">
                  <c:v>15</c:v>
                </c:pt>
                <c:pt idx="12">
                  <c:v>13.8</c:v>
                </c:pt>
                <c:pt idx="13">
                  <c:v>12.6</c:v>
                </c:pt>
                <c:pt idx="14">
                  <c:v>8</c:v>
                </c:pt>
                <c:pt idx="15">
                  <c:v>5.4</c:v>
                </c:pt>
                <c:pt idx="16">
                  <c:v>1.4</c:v>
                </c:pt>
                <c:pt idx="17">
                  <c:v>0.2</c:v>
                </c:pt>
                <c:pt idx="18">
                  <c:v>0</c:v>
                </c:pt>
                <c:pt idx="19">
                  <c:v>0</c:v>
                </c:pt>
              </c:numCache>
            </c:numRef>
          </c:val>
        </c:ser>
        <c:dLbls>
          <c:showLegendKey val="0"/>
          <c:showVal val="0"/>
          <c:showCatName val="0"/>
          <c:showSerName val="0"/>
          <c:showPercent val="0"/>
          <c:showBubbleSize val="0"/>
        </c:dLbls>
        <c:axId val="158294016"/>
        <c:axId val="159013056"/>
        <c:axId val="164149120"/>
      </c:area3DChart>
      <c:catAx>
        <c:axId val="158294016"/>
        <c:scaling>
          <c:orientation val="minMax"/>
        </c:scaling>
        <c:delete val="0"/>
        <c:axPos val="b"/>
        <c:majorTickMark val="out"/>
        <c:minorTickMark val="none"/>
        <c:tickLblPos val="nextTo"/>
        <c:crossAx val="159013056"/>
        <c:crosses val="autoZero"/>
        <c:auto val="1"/>
        <c:lblAlgn val="ctr"/>
        <c:lblOffset val="100"/>
        <c:noMultiLvlLbl val="0"/>
      </c:catAx>
      <c:valAx>
        <c:axId val="159013056"/>
        <c:scaling>
          <c:orientation val="minMax"/>
        </c:scaling>
        <c:delete val="0"/>
        <c:axPos val="l"/>
        <c:majorGridlines/>
        <c:numFmt formatCode="General" sourceLinked="1"/>
        <c:majorTickMark val="out"/>
        <c:minorTickMark val="none"/>
        <c:tickLblPos val="nextTo"/>
        <c:crossAx val="158294016"/>
        <c:crosses val="autoZero"/>
        <c:crossBetween val="midCat"/>
      </c:valAx>
      <c:serAx>
        <c:axId val="164149120"/>
        <c:scaling>
          <c:orientation val="minMax"/>
        </c:scaling>
        <c:delete val="1"/>
        <c:axPos val="b"/>
        <c:majorTickMark val="out"/>
        <c:minorTickMark val="none"/>
        <c:tickLblPos val="nextTo"/>
        <c:crossAx val="159013056"/>
        <c:crosses val="autoZero"/>
      </c:serAx>
    </c:plotArea>
    <c:legend>
      <c:legendPos val="r"/>
      <c:layout>
        <c:manualLayout>
          <c:xMode val="edge"/>
          <c:yMode val="edge"/>
          <c:x val="0.24750394789862887"/>
          <c:y val="0.12866980169145523"/>
          <c:w val="0.54408202099737535"/>
          <c:h val="0.13617855059784192"/>
        </c:manualLayout>
      </c:layout>
      <c:overlay val="0"/>
    </c:legend>
    <c:plotVisOnly val="1"/>
    <c:dispBlanksAs val="zero"/>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939175134228553"/>
          <c:h val="0.8418788276465442"/>
        </c:manualLayout>
      </c:layout>
      <c:area3DChart>
        <c:grouping val="standard"/>
        <c:varyColors val="0"/>
        <c:ser>
          <c:idx val="0"/>
          <c:order val="0"/>
          <c:tx>
            <c:strRef>
              <c:f>גיליון1!$J$4</c:f>
              <c:strCache>
                <c:ptCount val="1"/>
                <c:pt idx="0">
                  <c:v>10%</c:v>
                </c:pt>
              </c:strCache>
            </c:strRef>
          </c:tx>
          <c:val>
            <c:numRef>
              <c:f>גיליון1!$J$61:$J$80</c:f>
              <c:numCache>
                <c:formatCode>General</c:formatCode>
                <c:ptCount val="20"/>
                <c:pt idx="0">
                  <c:v>0</c:v>
                </c:pt>
                <c:pt idx="1">
                  <c:v>0</c:v>
                </c:pt>
                <c:pt idx="2">
                  <c:v>0</c:v>
                </c:pt>
                <c:pt idx="3">
                  <c:v>0</c:v>
                </c:pt>
                <c:pt idx="4">
                  <c:v>0</c:v>
                </c:pt>
                <c:pt idx="5">
                  <c:v>3</c:v>
                </c:pt>
                <c:pt idx="6">
                  <c:v>2</c:v>
                </c:pt>
                <c:pt idx="7">
                  <c:v>5</c:v>
                </c:pt>
                <c:pt idx="8">
                  <c:v>10</c:v>
                </c:pt>
                <c:pt idx="9">
                  <c:v>41</c:v>
                </c:pt>
                <c:pt idx="10">
                  <c:v>19</c:v>
                </c:pt>
                <c:pt idx="11">
                  <c:v>13</c:v>
                </c:pt>
                <c:pt idx="12">
                  <c:v>5</c:v>
                </c:pt>
                <c:pt idx="13">
                  <c:v>2</c:v>
                </c:pt>
                <c:pt idx="14">
                  <c:v>0</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גיליון1!$K$61:$K$80</c:f>
              <c:numCache>
                <c:formatCode>General</c:formatCode>
                <c:ptCount val="20"/>
                <c:pt idx="0">
                  <c:v>0</c:v>
                </c:pt>
                <c:pt idx="1">
                  <c:v>0</c:v>
                </c:pt>
                <c:pt idx="2">
                  <c:v>0</c:v>
                </c:pt>
                <c:pt idx="3">
                  <c:v>0</c:v>
                </c:pt>
                <c:pt idx="4">
                  <c:v>0</c:v>
                </c:pt>
                <c:pt idx="5">
                  <c:v>1</c:v>
                </c:pt>
                <c:pt idx="6">
                  <c:v>2</c:v>
                </c:pt>
                <c:pt idx="7">
                  <c:v>12</c:v>
                </c:pt>
                <c:pt idx="8">
                  <c:v>12</c:v>
                </c:pt>
                <c:pt idx="9">
                  <c:v>38</c:v>
                </c:pt>
                <c:pt idx="10">
                  <c:v>16</c:v>
                </c:pt>
                <c:pt idx="11">
                  <c:v>8</c:v>
                </c:pt>
                <c:pt idx="12">
                  <c:v>5</c:v>
                </c:pt>
                <c:pt idx="13">
                  <c:v>5</c:v>
                </c:pt>
                <c:pt idx="14">
                  <c:v>0</c:v>
                </c:pt>
                <c:pt idx="15">
                  <c:v>1</c:v>
                </c:pt>
                <c:pt idx="16">
                  <c:v>0</c:v>
                </c:pt>
                <c:pt idx="17">
                  <c:v>0</c:v>
                </c:pt>
                <c:pt idx="18">
                  <c:v>0</c:v>
                </c:pt>
                <c:pt idx="19">
                  <c:v>0</c:v>
                </c:pt>
              </c:numCache>
            </c:numRef>
          </c:val>
        </c:ser>
        <c:ser>
          <c:idx val="2"/>
          <c:order val="2"/>
          <c:tx>
            <c:strRef>
              <c:f>גיליון1!$L$4</c:f>
              <c:strCache>
                <c:ptCount val="1"/>
                <c:pt idx="0">
                  <c:v>1%</c:v>
                </c:pt>
              </c:strCache>
            </c:strRef>
          </c:tx>
          <c:val>
            <c:numRef>
              <c:f>גיליון1!$L$61:$L$80</c:f>
              <c:numCache>
                <c:formatCode>General</c:formatCode>
                <c:ptCount val="20"/>
                <c:pt idx="0">
                  <c:v>0</c:v>
                </c:pt>
                <c:pt idx="1">
                  <c:v>0</c:v>
                </c:pt>
                <c:pt idx="2">
                  <c:v>0</c:v>
                </c:pt>
                <c:pt idx="3">
                  <c:v>0</c:v>
                </c:pt>
                <c:pt idx="4">
                  <c:v>0</c:v>
                </c:pt>
                <c:pt idx="5">
                  <c:v>3</c:v>
                </c:pt>
                <c:pt idx="6">
                  <c:v>3</c:v>
                </c:pt>
                <c:pt idx="7">
                  <c:v>10</c:v>
                </c:pt>
                <c:pt idx="8">
                  <c:v>15</c:v>
                </c:pt>
                <c:pt idx="9">
                  <c:v>21</c:v>
                </c:pt>
                <c:pt idx="10">
                  <c:v>19</c:v>
                </c:pt>
                <c:pt idx="11">
                  <c:v>14</c:v>
                </c:pt>
                <c:pt idx="12">
                  <c:v>7</c:v>
                </c:pt>
                <c:pt idx="13">
                  <c:v>6</c:v>
                </c:pt>
                <c:pt idx="14">
                  <c:v>2</c:v>
                </c:pt>
                <c:pt idx="15">
                  <c:v>0</c:v>
                </c:pt>
                <c:pt idx="16">
                  <c:v>0</c:v>
                </c:pt>
                <c:pt idx="17">
                  <c:v>0</c:v>
                </c:pt>
                <c:pt idx="18">
                  <c:v>0</c:v>
                </c:pt>
                <c:pt idx="19">
                  <c:v>0</c:v>
                </c:pt>
              </c:numCache>
            </c:numRef>
          </c:val>
        </c:ser>
        <c:ser>
          <c:idx val="3"/>
          <c:order val="3"/>
          <c:tx>
            <c:strRef>
              <c:f>גיליון1!$M$4</c:f>
              <c:strCache>
                <c:ptCount val="1"/>
                <c:pt idx="0">
                  <c:v>0.50%</c:v>
                </c:pt>
              </c:strCache>
            </c:strRef>
          </c:tx>
          <c:val>
            <c:numRef>
              <c:f>גיליון1!$M$61:$M$80</c:f>
              <c:numCache>
                <c:formatCode>General</c:formatCode>
                <c:ptCount val="20"/>
                <c:pt idx="0">
                  <c:v>0</c:v>
                </c:pt>
                <c:pt idx="1">
                  <c:v>0</c:v>
                </c:pt>
                <c:pt idx="2">
                  <c:v>0</c:v>
                </c:pt>
                <c:pt idx="3">
                  <c:v>0</c:v>
                </c:pt>
                <c:pt idx="4">
                  <c:v>0.6</c:v>
                </c:pt>
                <c:pt idx="5">
                  <c:v>0.6</c:v>
                </c:pt>
                <c:pt idx="6">
                  <c:v>2.4</c:v>
                </c:pt>
                <c:pt idx="7">
                  <c:v>6.2</c:v>
                </c:pt>
                <c:pt idx="8">
                  <c:v>13</c:v>
                </c:pt>
                <c:pt idx="9">
                  <c:v>22.2</c:v>
                </c:pt>
                <c:pt idx="10">
                  <c:v>20</c:v>
                </c:pt>
                <c:pt idx="11">
                  <c:v>16.8</c:v>
                </c:pt>
                <c:pt idx="12">
                  <c:v>8.1999999999999993</c:v>
                </c:pt>
                <c:pt idx="13">
                  <c:v>4.2</c:v>
                </c:pt>
                <c:pt idx="14">
                  <c:v>2.8</c:v>
                </c:pt>
                <c:pt idx="15">
                  <c:v>2</c:v>
                </c:pt>
                <c:pt idx="16">
                  <c:v>0.8</c:v>
                </c:pt>
                <c:pt idx="17">
                  <c:v>0.2</c:v>
                </c:pt>
                <c:pt idx="18">
                  <c:v>0</c:v>
                </c:pt>
                <c:pt idx="19">
                  <c:v>0</c:v>
                </c:pt>
              </c:numCache>
            </c:numRef>
          </c:val>
        </c:ser>
        <c:ser>
          <c:idx val="4"/>
          <c:order val="4"/>
          <c:tx>
            <c:strRef>
              <c:f>גיליון1!$N$4</c:f>
              <c:strCache>
                <c:ptCount val="1"/>
                <c:pt idx="0">
                  <c:v>0.10%</c:v>
                </c:pt>
              </c:strCache>
            </c:strRef>
          </c:tx>
          <c:val>
            <c:numRef>
              <c:f>גיליון1!$N$61:$N$80</c:f>
              <c:numCache>
                <c:formatCode>General</c:formatCode>
                <c:ptCount val="20"/>
                <c:pt idx="0">
                  <c:v>0</c:v>
                </c:pt>
                <c:pt idx="1">
                  <c:v>0</c:v>
                </c:pt>
                <c:pt idx="2">
                  <c:v>0</c:v>
                </c:pt>
                <c:pt idx="3">
                  <c:v>0</c:v>
                </c:pt>
                <c:pt idx="4">
                  <c:v>0</c:v>
                </c:pt>
                <c:pt idx="5">
                  <c:v>0</c:v>
                </c:pt>
                <c:pt idx="6">
                  <c:v>0.4</c:v>
                </c:pt>
                <c:pt idx="7">
                  <c:v>1.2</c:v>
                </c:pt>
                <c:pt idx="8">
                  <c:v>5</c:v>
                </c:pt>
                <c:pt idx="9">
                  <c:v>7.6</c:v>
                </c:pt>
                <c:pt idx="10">
                  <c:v>17</c:v>
                </c:pt>
                <c:pt idx="11">
                  <c:v>16</c:v>
                </c:pt>
                <c:pt idx="12">
                  <c:v>15</c:v>
                </c:pt>
                <c:pt idx="13">
                  <c:v>14</c:v>
                </c:pt>
                <c:pt idx="14">
                  <c:v>8.4</c:v>
                </c:pt>
                <c:pt idx="15">
                  <c:v>7.6</c:v>
                </c:pt>
                <c:pt idx="16">
                  <c:v>4.4000000000000004</c:v>
                </c:pt>
                <c:pt idx="17">
                  <c:v>2.4</c:v>
                </c:pt>
                <c:pt idx="18">
                  <c:v>1</c:v>
                </c:pt>
                <c:pt idx="19">
                  <c:v>0</c:v>
                </c:pt>
              </c:numCache>
            </c:numRef>
          </c:val>
        </c:ser>
        <c:dLbls>
          <c:showLegendKey val="0"/>
          <c:showVal val="0"/>
          <c:showCatName val="0"/>
          <c:showSerName val="0"/>
          <c:showPercent val="0"/>
          <c:showBubbleSize val="0"/>
        </c:dLbls>
        <c:axId val="158295040"/>
        <c:axId val="164347904"/>
        <c:axId val="164149760"/>
      </c:area3DChart>
      <c:catAx>
        <c:axId val="158295040"/>
        <c:scaling>
          <c:orientation val="minMax"/>
        </c:scaling>
        <c:delete val="0"/>
        <c:axPos val="b"/>
        <c:majorTickMark val="out"/>
        <c:minorTickMark val="none"/>
        <c:tickLblPos val="nextTo"/>
        <c:crossAx val="164347904"/>
        <c:crosses val="autoZero"/>
        <c:auto val="1"/>
        <c:lblAlgn val="ctr"/>
        <c:lblOffset val="100"/>
        <c:noMultiLvlLbl val="0"/>
      </c:catAx>
      <c:valAx>
        <c:axId val="164347904"/>
        <c:scaling>
          <c:orientation val="minMax"/>
        </c:scaling>
        <c:delete val="0"/>
        <c:axPos val="l"/>
        <c:majorGridlines/>
        <c:numFmt formatCode="General" sourceLinked="1"/>
        <c:majorTickMark val="out"/>
        <c:minorTickMark val="none"/>
        <c:tickLblPos val="nextTo"/>
        <c:crossAx val="158295040"/>
        <c:crosses val="autoZero"/>
        <c:crossBetween val="midCat"/>
      </c:valAx>
      <c:serAx>
        <c:axId val="164149760"/>
        <c:scaling>
          <c:orientation val="minMax"/>
        </c:scaling>
        <c:delete val="1"/>
        <c:axPos val="b"/>
        <c:majorTickMark val="out"/>
        <c:minorTickMark val="none"/>
        <c:tickLblPos val="nextTo"/>
        <c:crossAx val="164347904"/>
        <c:crosses val="autoZero"/>
      </c:serAx>
    </c:plotArea>
    <c:legend>
      <c:legendPos val="r"/>
      <c:layout>
        <c:manualLayout>
          <c:xMode val="edge"/>
          <c:yMode val="edge"/>
          <c:x val="0.21984143060955555"/>
          <c:y val="0.17496609798775153"/>
          <c:w val="0.54408202099737535"/>
          <c:h val="0.13617855059784192"/>
        </c:manualLayout>
      </c:layout>
      <c:overlay val="0"/>
    </c:legend>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1988407699037624E-2"/>
          <c:y val="4.214129483814523E-2"/>
          <c:w val="0.87790418313893337"/>
          <c:h val="0.8418788276465442"/>
        </c:manualLayout>
      </c:layout>
      <c:area3DChart>
        <c:grouping val="standard"/>
        <c:varyColors val="0"/>
        <c:ser>
          <c:idx val="0"/>
          <c:order val="0"/>
          <c:tx>
            <c:strRef>
              <c:f>גיליון1!$J$4</c:f>
              <c:strCache>
                <c:ptCount val="1"/>
                <c:pt idx="0">
                  <c:v>10%</c:v>
                </c:pt>
              </c:strCache>
            </c:strRef>
          </c:tx>
          <c:val>
            <c:numRef>
              <c:f>גיליון1!$J$86:$J$105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2</c:v>
                </c:pt>
                <c:pt idx="13">
                  <c:v>6</c:v>
                </c:pt>
                <c:pt idx="14">
                  <c:v>5</c:v>
                </c:pt>
                <c:pt idx="15">
                  <c:v>21</c:v>
                </c:pt>
                <c:pt idx="16">
                  <c:v>30</c:v>
                </c:pt>
                <c:pt idx="17">
                  <c:v>23</c:v>
                </c:pt>
                <c:pt idx="18">
                  <c:v>10</c:v>
                </c:pt>
                <c:pt idx="19">
                  <c:v>3</c:v>
                </c:pt>
              </c:numCache>
            </c:numRef>
          </c:val>
        </c:ser>
        <c:ser>
          <c:idx val="1"/>
          <c:order val="1"/>
          <c:tx>
            <c:strRef>
              <c:f>גיליון1!$K$4</c:f>
              <c:strCache>
                <c:ptCount val="1"/>
                <c:pt idx="0">
                  <c:v>5%</c:v>
                </c:pt>
              </c:strCache>
            </c:strRef>
          </c:tx>
          <c:val>
            <c:numRef>
              <c:f>גיליון1!$K$86:$K$105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1</c:v>
                </c:pt>
                <c:pt idx="12">
                  <c:v>2</c:v>
                </c:pt>
                <c:pt idx="13">
                  <c:v>5</c:v>
                </c:pt>
                <c:pt idx="14">
                  <c:v>14</c:v>
                </c:pt>
                <c:pt idx="15">
                  <c:v>20</c:v>
                </c:pt>
                <c:pt idx="16">
                  <c:v>19</c:v>
                </c:pt>
                <c:pt idx="17">
                  <c:v>24</c:v>
                </c:pt>
                <c:pt idx="18">
                  <c:v>14</c:v>
                </c:pt>
                <c:pt idx="19">
                  <c:v>1</c:v>
                </c:pt>
              </c:numCache>
            </c:numRef>
          </c:val>
        </c:ser>
        <c:ser>
          <c:idx val="2"/>
          <c:order val="2"/>
          <c:tx>
            <c:strRef>
              <c:f>גיליון1!$L$4</c:f>
              <c:strCache>
                <c:ptCount val="1"/>
                <c:pt idx="0">
                  <c:v>1%</c:v>
                </c:pt>
              </c:strCache>
            </c:strRef>
          </c:tx>
          <c:val>
            <c:numRef>
              <c:f>גיליון1!$L$86:$L$105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1</c:v>
                </c:pt>
                <c:pt idx="13">
                  <c:v>0</c:v>
                </c:pt>
                <c:pt idx="14">
                  <c:v>1</c:v>
                </c:pt>
                <c:pt idx="15">
                  <c:v>5</c:v>
                </c:pt>
                <c:pt idx="16">
                  <c:v>6</c:v>
                </c:pt>
                <c:pt idx="17">
                  <c:v>28</c:v>
                </c:pt>
                <c:pt idx="18">
                  <c:v>36</c:v>
                </c:pt>
                <c:pt idx="19">
                  <c:v>23</c:v>
                </c:pt>
              </c:numCache>
            </c:numRef>
          </c:val>
        </c:ser>
        <c:ser>
          <c:idx val="3"/>
          <c:order val="3"/>
          <c:tx>
            <c:strRef>
              <c:f>גיליון1!$M$4</c:f>
              <c:strCache>
                <c:ptCount val="1"/>
                <c:pt idx="0">
                  <c:v>0.50%</c:v>
                </c:pt>
              </c:strCache>
            </c:strRef>
          </c:tx>
          <c:val>
            <c:numRef>
              <c:f>גיליון1!$M$86:$M$105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0.2</c:v>
                </c:pt>
                <c:pt idx="16">
                  <c:v>1.4</c:v>
                </c:pt>
                <c:pt idx="17">
                  <c:v>6.8</c:v>
                </c:pt>
                <c:pt idx="18">
                  <c:v>25.4</c:v>
                </c:pt>
                <c:pt idx="19">
                  <c:v>66</c:v>
                </c:pt>
              </c:numCache>
            </c:numRef>
          </c:val>
        </c:ser>
        <c:ser>
          <c:idx val="4"/>
          <c:order val="4"/>
          <c:tx>
            <c:strRef>
              <c:f>גיליון1!$N$4</c:f>
              <c:strCache>
                <c:ptCount val="1"/>
                <c:pt idx="0">
                  <c:v>0.10%</c:v>
                </c:pt>
              </c:strCache>
            </c:strRef>
          </c:tx>
          <c:val>
            <c:numRef>
              <c:f>גיליון1!$N$86:$N$105</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100</c:v>
                </c:pt>
              </c:numCache>
            </c:numRef>
          </c:val>
        </c:ser>
        <c:dLbls>
          <c:showLegendKey val="0"/>
          <c:showVal val="0"/>
          <c:showCatName val="0"/>
          <c:showSerName val="0"/>
          <c:showPercent val="0"/>
          <c:showBubbleSize val="0"/>
        </c:dLbls>
        <c:axId val="158296576"/>
        <c:axId val="164349632"/>
        <c:axId val="164150400"/>
      </c:area3DChart>
      <c:catAx>
        <c:axId val="158296576"/>
        <c:scaling>
          <c:orientation val="minMax"/>
        </c:scaling>
        <c:delete val="0"/>
        <c:axPos val="b"/>
        <c:majorTickMark val="out"/>
        <c:minorTickMark val="none"/>
        <c:tickLblPos val="nextTo"/>
        <c:crossAx val="164349632"/>
        <c:crosses val="autoZero"/>
        <c:auto val="1"/>
        <c:lblAlgn val="ctr"/>
        <c:lblOffset val="100"/>
        <c:noMultiLvlLbl val="0"/>
      </c:catAx>
      <c:valAx>
        <c:axId val="164349632"/>
        <c:scaling>
          <c:orientation val="minMax"/>
        </c:scaling>
        <c:delete val="0"/>
        <c:axPos val="l"/>
        <c:majorGridlines/>
        <c:numFmt formatCode="General" sourceLinked="1"/>
        <c:majorTickMark val="out"/>
        <c:minorTickMark val="none"/>
        <c:tickLblPos val="nextTo"/>
        <c:crossAx val="158296576"/>
        <c:crosses val="autoZero"/>
        <c:crossBetween val="midCat"/>
      </c:valAx>
      <c:serAx>
        <c:axId val="164150400"/>
        <c:scaling>
          <c:orientation val="minMax"/>
        </c:scaling>
        <c:delete val="1"/>
        <c:axPos val="b"/>
        <c:majorTickMark val="out"/>
        <c:minorTickMark val="none"/>
        <c:tickLblPos val="nextTo"/>
        <c:crossAx val="164349632"/>
        <c:crosses val="autoZero"/>
      </c:serAx>
    </c:plotArea>
    <c:legend>
      <c:legendPos val="r"/>
      <c:layout>
        <c:manualLayout>
          <c:xMode val="edge"/>
          <c:yMode val="edge"/>
          <c:x val="0.21154267542283356"/>
          <c:y val="0.20737350539515895"/>
          <c:w val="0.54408202099737535"/>
          <c:h val="0.13617855059784192"/>
        </c:manualLayout>
      </c:layout>
      <c:overlay val="0"/>
    </c:legend>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250"/>
      <c:rAngAx val="0"/>
      <c:perspective val="0"/>
    </c:view3D>
    <c:floor>
      <c:thickness val="0"/>
    </c:floor>
    <c:sideWall>
      <c:thickness val="0"/>
    </c:sideWall>
    <c:backWall>
      <c:thickness val="0"/>
    </c:backWall>
    <c:plotArea>
      <c:layout>
        <c:manualLayout>
          <c:layoutTarget val="inner"/>
          <c:xMode val="edge"/>
          <c:yMode val="edge"/>
          <c:x val="7.0798775153105856E-2"/>
          <c:y val="3.5567220764071157E-2"/>
          <c:w val="0.89219903762029762"/>
          <c:h val="0.8418788276465442"/>
        </c:manualLayout>
      </c:layout>
      <c:area3DChart>
        <c:grouping val="standard"/>
        <c:varyColors val="0"/>
        <c:ser>
          <c:idx val="0"/>
          <c:order val="0"/>
          <c:tx>
            <c:strRef>
              <c:f>גיליון1!$J$4</c:f>
              <c:strCache>
                <c:ptCount val="1"/>
                <c:pt idx="0">
                  <c:v>10%</c:v>
                </c:pt>
              </c:strCache>
            </c:strRef>
          </c:tx>
          <c:val>
            <c:numRef>
              <c:f>גיליון1!$J$5:$J$24</c:f>
              <c:numCache>
                <c:formatCode>General</c:formatCode>
                <c:ptCount val="20"/>
                <c:pt idx="0">
                  <c:v>0</c:v>
                </c:pt>
                <c:pt idx="1">
                  <c:v>0</c:v>
                </c:pt>
                <c:pt idx="2">
                  <c:v>0</c:v>
                </c:pt>
                <c:pt idx="3">
                  <c:v>0</c:v>
                </c:pt>
                <c:pt idx="4">
                  <c:v>0</c:v>
                </c:pt>
                <c:pt idx="5">
                  <c:v>1</c:v>
                </c:pt>
                <c:pt idx="6">
                  <c:v>3</c:v>
                </c:pt>
                <c:pt idx="7">
                  <c:v>10</c:v>
                </c:pt>
                <c:pt idx="8">
                  <c:v>15</c:v>
                </c:pt>
                <c:pt idx="9">
                  <c:v>25</c:v>
                </c:pt>
                <c:pt idx="10">
                  <c:v>22</c:v>
                </c:pt>
                <c:pt idx="11">
                  <c:v>6</c:v>
                </c:pt>
                <c:pt idx="12">
                  <c:v>12</c:v>
                </c:pt>
                <c:pt idx="13">
                  <c:v>4</c:v>
                </c:pt>
                <c:pt idx="14">
                  <c:v>2</c:v>
                </c:pt>
                <c:pt idx="15">
                  <c:v>0</c:v>
                </c:pt>
                <c:pt idx="16">
                  <c:v>0</c:v>
                </c:pt>
                <c:pt idx="17">
                  <c:v>0</c:v>
                </c:pt>
                <c:pt idx="18">
                  <c:v>0</c:v>
                </c:pt>
                <c:pt idx="19">
                  <c:v>0</c:v>
                </c:pt>
              </c:numCache>
            </c:numRef>
          </c:val>
        </c:ser>
        <c:ser>
          <c:idx val="1"/>
          <c:order val="1"/>
          <c:tx>
            <c:strRef>
              <c:f>גיליון1!$K$4</c:f>
              <c:strCache>
                <c:ptCount val="1"/>
                <c:pt idx="0">
                  <c:v>5%</c:v>
                </c:pt>
              </c:strCache>
            </c:strRef>
          </c:tx>
          <c:val>
            <c:numRef>
              <c:f>גיליון1!$K$5:$K$24</c:f>
              <c:numCache>
                <c:formatCode>General</c:formatCode>
                <c:ptCount val="20"/>
                <c:pt idx="0">
                  <c:v>0</c:v>
                </c:pt>
                <c:pt idx="1">
                  <c:v>0</c:v>
                </c:pt>
                <c:pt idx="2">
                  <c:v>0</c:v>
                </c:pt>
                <c:pt idx="3">
                  <c:v>0</c:v>
                </c:pt>
                <c:pt idx="4">
                  <c:v>0</c:v>
                </c:pt>
                <c:pt idx="5">
                  <c:v>0</c:v>
                </c:pt>
                <c:pt idx="6">
                  <c:v>3</c:v>
                </c:pt>
                <c:pt idx="7">
                  <c:v>6</c:v>
                </c:pt>
                <c:pt idx="8">
                  <c:v>17</c:v>
                </c:pt>
                <c:pt idx="9">
                  <c:v>25</c:v>
                </c:pt>
                <c:pt idx="10">
                  <c:v>15</c:v>
                </c:pt>
                <c:pt idx="11">
                  <c:v>15</c:v>
                </c:pt>
                <c:pt idx="12">
                  <c:v>14</c:v>
                </c:pt>
                <c:pt idx="13">
                  <c:v>3</c:v>
                </c:pt>
                <c:pt idx="14">
                  <c:v>1</c:v>
                </c:pt>
                <c:pt idx="15">
                  <c:v>1</c:v>
                </c:pt>
                <c:pt idx="16">
                  <c:v>0</c:v>
                </c:pt>
                <c:pt idx="17">
                  <c:v>0</c:v>
                </c:pt>
                <c:pt idx="18">
                  <c:v>0</c:v>
                </c:pt>
                <c:pt idx="19">
                  <c:v>0</c:v>
                </c:pt>
              </c:numCache>
            </c:numRef>
          </c:val>
        </c:ser>
        <c:ser>
          <c:idx val="2"/>
          <c:order val="2"/>
          <c:tx>
            <c:strRef>
              <c:f>גיליון1!$L$4</c:f>
              <c:strCache>
                <c:ptCount val="1"/>
                <c:pt idx="0">
                  <c:v>1%</c:v>
                </c:pt>
              </c:strCache>
            </c:strRef>
          </c:tx>
          <c:val>
            <c:numRef>
              <c:f>גיליון1!$L$5:$L$24</c:f>
              <c:numCache>
                <c:formatCode>General</c:formatCode>
                <c:ptCount val="20"/>
                <c:pt idx="0">
                  <c:v>0</c:v>
                </c:pt>
                <c:pt idx="1">
                  <c:v>0</c:v>
                </c:pt>
                <c:pt idx="2">
                  <c:v>0</c:v>
                </c:pt>
                <c:pt idx="3">
                  <c:v>0</c:v>
                </c:pt>
                <c:pt idx="4">
                  <c:v>0</c:v>
                </c:pt>
                <c:pt idx="5">
                  <c:v>0</c:v>
                </c:pt>
                <c:pt idx="6">
                  <c:v>0</c:v>
                </c:pt>
                <c:pt idx="7">
                  <c:v>4</c:v>
                </c:pt>
                <c:pt idx="8">
                  <c:v>8</c:v>
                </c:pt>
                <c:pt idx="9">
                  <c:v>15</c:v>
                </c:pt>
                <c:pt idx="10">
                  <c:v>12</c:v>
                </c:pt>
                <c:pt idx="11">
                  <c:v>10</c:v>
                </c:pt>
                <c:pt idx="12">
                  <c:v>16</c:v>
                </c:pt>
                <c:pt idx="13">
                  <c:v>20</c:v>
                </c:pt>
                <c:pt idx="14">
                  <c:v>11</c:v>
                </c:pt>
                <c:pt idx="15">
                  <c:v>4</c:v>
                </c:pt>
                <c:pt idx="16">
                  <c:v>0</c:v>
                </c:pt>
                <c:pt idx="17">
                  <c:v>0</c:v>
                </c:pt>
                <c:pt idx="18">
                  <c:v>0</c:v>
                </c:pt>
                <c:pt idx="19">
                  <c:v>0</c:v>
                </c:pt>
              </c:numCache>
            </c:numRef>
          </c:val>
        </c:ser>
        <c:ser>
          <c:idx val="3"/>
          <c:order val="3"/>
          <c:tx>
            <c:strRef>
              <c:f>גיליון1!$M$4</c:f>
              <c:strCache>
                <c:ptCount val="1"/>
                <c:pt idx="0">
                  <c:v>0.50%</c:v>
                </c:pt>
              </c:strCache>
            </c:strRef>
          </c:tx>
          <c:val>
            <c:numRef>
              <c:f>גיליון1!$M$5:$M$24</c:f>
              <c:numCache>
                <c:formatCode>General</c:formatCode>
                <c:ptCount val="20"/>
                <c:pt idx="0">
                  <c:v>0</c:v>
                </c:pt>
                <c:pt idx="1">
                  <c:v>0</c:v>
                </c:pt>
                <c:pt idx="2">
                  <c:v>0</c:v>
                </c:pt>
                <c:pt idx="3">
                  <c:v>0</c:v>
                </c:pt>
                <c:pt idx="4">
                  <c:v>0</c:v>
                </c:pt>
                <c:pt idx="5">
                  <c:v>0.2</c:v>
                </c:pt>
                <c:pt idx="6">
                  <c:v>0.2</c:v>
                </c:pt>
                <c:pt idx="7">
                  <c:v>1</c:v>
                </c:pt>
                <c:pt idx="8">
                  <c:v>1.6</c:v>
                </c:pt>
                <c:pt idx="9">
                  <c:v>5.2</c:v>
                </c:pt>
                <c:pt idx="10">
                  <c:v>9</c:v>
                </c:pt>
                <c:pt idx="11">
                  <c:v>14.2</c:v>
                </c:pt>
                <c:pt idx="12">
                  <c:v>17.8</c:v>
                </c:pt>
                <c:pt idx="13">
                  <c:v>19.2</c:v>
                </c:pt>
                <c:pt idx="14">
                  <c:v>13.8</c:v>
                </c:pt>
                <c:pt idx="15">
                  <c:v>11.4</c:v>
                </c:pt>
                <c:pt idx="16">
                  <c:v>3.4</c:v>
                </c:pt>
                <c:pt idx="17">
                  <c:v>2</c:v>
                </c:pt>
                <c:pt idx="18">
                  <c:v>0.8</c:v>
                </c:pt>
                <c:pt idx="19">
                  <c:v>0</c:v>
                </c:pt>
              </c:numCache>
            </c:numRef>
          </c:val>
        </c:ser>
        <c:ser>
          <c:idx val="4"/>
          <c:order val="4"/>
          <c:tx>
            <c:strRef>
              <c:f>גיליון1!$N$4</c:f>
              <c:strCache>
                <c:ptCount val="1"/>
                <c:pt idx="0">
                  <c:v>0.10%</c:v>
                </c:pt>
              </c:strCache>
            </c:strRef>
          </c:tx>
          <c:val>
            <c:numRef>
              <c:f>גיליון1!$N$5:$N$24</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0.2</c:v>
                </c:pt>
                <c:pt idx="12">
                  <c:v>1</c:v>
                </c:pt>
                <c:pt idx="13">
                  <c:v>3.4</c:v>
                </c:pt>
                <c:pt idx="14">
                  <c:v>9.6</c:v>
                </c:pt>
                <c:pt idx="15">
                  <c:v>15.4</c:v>
                </c:pt>
                <c:pt idx="16">
                  <c:v>19.600000000000001</c:v>
                </c:pt>
                <c:pt idx="17">
                  <c:v>23</c:v>
                </c:pt>
                <c:pt idx="18">
                  <c:v>19</c:v>
                </c:pt>
                <c:pt idx="19">
                  <c:v>8.6</c:v>
                </c:pt>
              </c:numCache>
            </c:numRef>
          </c:val>
        </c:ser>
        <c:dLbls>
          <c:showLegendKey val="0"/>
          <c:showVal val="0"/>
          <c:showCatName val="0"/>
          <c:showSerName val="0"/>
          <c:showPercent val="0"/>
          <c:showBubbleSize val="0"/>
        </c:dLbls>
        <c:axId val="159306240"/>
        <c:axId val="164351936"/>
        <c:axId val="164148480"/>
      </c:area3DChart>
      <c:catAx>
        <c:axId val="159306240"/>
        <c:scaling>
          <c:orientation val="minMax"/>
        </c:scaling>
        <c:delete val="0"/>
        <c:axPos val="b"/>
        <c:majorTickMark val="out"/>
        <c:minorTickMark val="none"/>
        <c:tickLblPos val="nextTo"/>
        <c:crossAx val="164351936"/>
        <c:crosses val="autoZero"/>
        <c:auto val="1"/>
        <c:lblAlgn val="ctr"/>
        <c:lblOffset val="100"/>
        <c:noMultiLvlLbl val="0"/>
      </c:catAx>
      <c:valAx>
        <c:axId val="164351936"/>
        <c:scaling>
          <c:orientation val="minMax"/>
        </c:scaling>
        <c:delete val="0"/>
        <c:axPos val="l"/>
        <c:majorGridlines/>
        <c:numFmt formatCode="General" sourceLinked="1"/>
        <c:majorTickMark val="out"/>
        <c:minorTickMark val="none"/>
        <c:tickLblPos val="nextTo"/>
        <c:crossAx val="159306240"/>
        <c:crosses val="autoZero"/>
        <c:crossBetween val="midCat"/>
      </c:valAx>
      <c:serAx>
        <c:axId val="164148480"/>
        <c:scaling>
          <c:orientation val="minMax"/>
        </c:scaling>
        <c:delete val="1"/>
        <c:axPos val="b"/>
        <c:majorTickMark val="out"/>
        <c:minorTickMark val="none"/>
        <c:tickLblPos val="nextTo"/>
        <c:crossAx val="164351936"/>
        <c:crosses val="autoZero"/>
      </c:serAx>
    </c:plotArea>
    <c:legend>
      <c:legendPos val="r"/>
      <c:layout>
        <c:manualLayout>
          <c:xMode val="edge"/>
          <c:yMode val="edge"/>
          <c:x val="0.21702909011373581"/>
          <c:y val="0.16570683872849229"/>
          <c:w val="0.54408202099737535"/>
          <c:h val="0.13617855059784192"/>
        </c:manualLayout>
      </c:layout>
      <c:overlay val="0"/>
    </c:legend>
    <c:plotVisOnly val="1"/>
    <c:dispBlanksAs val="zero"/>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B302A85-3D61-4610-95CF-5B526FB4C7F8}" type="datetimeFigureOut">
              <a:rPr lang="en-US" smtClean="0"/>
              <a:pPr/>
              <a:t>6/6/2012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4B2D79-ABE2-4DC6-83E5-2EC3905974F9}" type="slidenum">
              <a:rPr lang="en-US" smtClean="0"/>
              <a:pPr/>
              <a:t>‹#›</a:t>
            </a:fld>
            <a:endParaRPr lang="en-US"/>
          </a:p>
        </p:txBody>
      </p:sp>
    </p:spTree>
    <p:extLst>
      <p:ext uri="{BB962C8B-B14F-4D97-AF65-F5344CB8AC3E}">
        <p14:creationId xmlns:p14="http://schemas.microsoft.com/office/powerpoint/2010/main" val="114364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590FE9-0B05-44A1-8E28-B3DBBEE66BAB}" type="datetimeFigureOut">
              <a:rPr lang="en-US" smtClean="0"/>
              <a:pPr/>
              <a:t>6/6/2012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5CB03D-52F8-45FC-9D51-CC9AF1B89DEC}" type="slidenum">
              <a:rPr lang="en-US" smtClean="0"/>
              <a:pPr/>
              <a:t>‹#›</a:t>
            </a:fld>
            <a:endParaRPr lang="en-US"/>
          </a:p>
        </p:txBody>
      </p:sp>
    </p:spTree>
    <p:extLst>
      <p:ext uri="{BB962C8B-B14F-4D97-AF65-F5344CB8AC3E}">
        <p14:creationId xmlns:p14="http://schemas.microsoft.com/office/powerpoint/2010/main" val="14509628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p:txBody>
      </p:sp>
      <p:sp>
        <p:nvSpPr>
          <p:cNvPr id="4" name="Slide Number Placeholder 3"/>
          <p:cNvSpPr>
            <a:spLocks noGrp="1"/>
          </p:cNvSpPr>
          <p:nvPr>
            <p:ph type="sldNum" sz="quarter" idx="10"/>
          </p:nvPr>
        </p:nvSpPr>
        <p:spPr/>
        <p:txBody>
          <a:bodyPr/>
          <a:lstStyle/>
          <a:p>
            <a:pPr>
              <a:defRPr/>
            </a:pPr>
            <a:fld id="{D1684AC0-E3CB-B74E-8D52-18928534E779}" type="slidenum">
              <a:rPr lang="en-US" smtClean="0"/>
              <a:pPr>
                <a:defRPr/>
              </a:pPr>
              <a:t>32</a:t>
            </a:fld>
            <a:endParaRPr lang="en-US"/>
          </a:p>
        </p:txBody>
      </p:sp>
    </p:spTree>
    <p:extLst>
      <p:ext uri="{BB962C8B-B14F-4D97-AF65-F5344CB8AC3E}">
        <p14:creationId xmlns:p14="http://schemas.microsoft.com/office/powerpoint/2010/main" val="223139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p:txBody>
      </p:sp>
      <p:sp>
        <p:nvSpPr>
          <p:cNvPr id="4" name="Slide Number Placeholder 3"/>
          <p:cNvSpPr>
            <a:spLocks noGrp="1"/>
          </p:cNvSpPr>
          <p:nvPr>
            <p:ph type="sldNum" sz="quarter" idx="10"/>
          </p:nvPr>
        </p:nvSpPr>
        <p:spPr/>
        <p:txBody>
          <a:bodyPr/>
          <a:lstStyle/>
          <a:p>
            <a:pPr>
              <a:defRPr/>
            </a:pPr>
            <a:fld id="{D1684AC0-E3CB-B74E-8D52-18928534E779}" type="slidenum">
              <a:rPr lang="en-US" smtClean="0"/>
              <a:pPr>
                <a:defRPr/>
              </a:pPr>
              <a:t>33</a:t>
            </a:fld>
            <a:endParaRPr lang="en-US"/>
          </a:p>
        </p:txBody>
      </p:sp>
    </p:spTree>
    <p:extLst>
      <p:ext uri="{BB962C8B-B14F-4D97-AF65-F5344CB8AC3E}">
        <p14:creationId xmlns:p14="http://schemas.microsoft.com/office/powerpoint/2010/main" val="2231397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p:txBody>
      </p:sp>
      <p:sp>
        <p:nvSpPr>
          <p:cNvPr id="4" name="Slide Number Placeholder 3"/>
          <p:cNvSpPr>
            <a:spLocks noGrp="1"/>
          </p:cNvSpPr>
          <p:nvPr>
            <p:ph type="sldNum" sz="quarter" idx="10"/>
          </p:nvPr>
        </p:nvSpPr>
        <p:spPr/>
        <p:txBody>
          <a:bodyPr/>
          <a:lstStyle/>
          <a:p>
            <a:pPr>
              <a:defRPr/>
            </a:pPr>
            <a:fld id="{D1684AC0-E3CB-B74E-8D52-18928534E779}" type="slidenum">
              <a:rPr lang="en-US" smtClean="0"/>
              <a:pPr>
                <a:defRPr/>
              </a:pPr>
              <a:t>34</a:t>
            </a:fld>
            <a:endParaRPr lang="en-US"/>
          </a:p>
        </p:txBody>
      </p:sp>
    </p:spTree>
    <p:extLst>
      <p:ext uri="{BB962C8B-B14F-4D97-AF65-F5344CB8AC3E}">
        <p14:creationId xmlns:p14="http://schemas.microsoft.com/office/powerpoint/2010/main" val="2231397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684AC0-E3CB-B74E-8D52-18928534E779}" type="slidenum">
              <a:rPr lang="en-US" smtClean="0"/>
              <a:pPr>
                <a:defRPr/>
              </a:pPr>
              <a:t>35</a:t>
            </a:fld>
            <a:endParaRPr lang="en-US"/>
          </a:p>
        </p:txBody>
      </p:sp>
    </p:spTree>
    <p:extLst>
      <p:ext uri="{BB962C8B-B14F-4D97-AF65-F5344CB8AC3E}">
        <p14:creationId xmlns:p14="http://schemas.microsoft.com/office/powerpoint/2010/main" val="2987820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smtClean="0"/>
          </a:p>
        </p:txBody>
      </p:sp>
      <p:sp>
        <p:nvSpPr>
          <p:cNvPr id="4" name="Slide Number Placeholder 3"/>
          <p:cNvSpPr>
            <a:spLocks noGrp="1"/>
          </p:cNvSpPr>
          <p:nvPr>
            <p:ph type="sldNum" sz="quarter" idx="10"/>
          </p:nvPr>
        </p:nvSpPr>
        <p:spPr/>
        <p:txBody>
          <a:bodyPr/>
          <a:lstStyle/>
          <a:p>
            <a:pPr>
              <a:defRPr/>
            </a:pPr>
            <a:fld id="{D1684AC0-E3CB-B74E-8D52-18928534E779}" type="slidenum">
              <a:rPr lang="en-US" smtClean="0"/>
              <a:pPr>
                <a:defRPr/>
              </a:pPr>
              <a:t>36</a:t>
            </a:fld>
            <a:endParaRPr lang="en-US"/>
          </a:p>
        </p:txBody>
      </p:sp>
    </p:spTree>
    <p:extLst>
      <p:ext uri="{BB962C8B-B14F-4D97-AF65-F5344CB8AC3E}">
        <p14:creationId xmlns:p14="http://schemas.microsoft.com/office/powerpoint/2010/main" val="2231397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684AC0-E3CB-B74E-8D52-18928534E779}" type="slidenum">
              <a:rPr lang="en-US" smtClean="0"/>
              <a:pPr>
                <a:defRPr/>
              </a:pPr>
              <a:t>37</a:t>
            </a:fld>
            <a:endParaRPr lang="en-US"/>
          </a:p>
        </p:txBody>
      </p:sp>
    </p:spTree>
    <p:extLst>
      <p:ext uri="{BB962C8B-B14F-4D97-AF65-F5344CB8AC3E}">
        <p14:creationId xmlns:p14="http://schemas.microsoft.com/office/powerpoint/2010/main" val="3558165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1684AC0-E3CB-B74E-8D52-18928534E779}" type="slidenum">
              <a:rPr lang="en-US" smtClean="0"/>
              <a:pPr>
                <a:defRPr/>
              </a:pPr>
              <a:t>38</a:t>
            </a:fld>
            <a:endParaRPr lang="en-US"/>
          </a:p>
        </p:txBody>
      </p:sp>
    </p:spTree>
    <p:extLst>
      <p:ext uri="{BB962C8B-B14F-4D97-AF65-F5344CB8AC3E}">
        <p14:creationId xmlns:p14="http://schemas.microsoft.com/office/powerpoint/2010/main" val="1970294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4885B56-BC24-4240-A58D-F4F2DB522AC1}" type="slidenum">
              <a:rPr lang="he-IL" smtClean="0">
                <a:latin typeface="Arial" charset="0"/>
                <a:cs typeface="Arial" charset="0"/>
              </a:rPr>
              <a:pPr/>
              <a:t>44</a:t>
            </a:fld>
            <a:endParaRPr lang="en-US" smtClean="0">
              <a:latin typeface="Arial" charset="0"/>
              <a:cs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marL="228600" indent="-228600" algn="l" rtl="0" eaLnBrk="1" hangingPunct="1">
              <a:buFontTx/>
              <a:buAutoNum type="alphaUcParenBoth"/>
            </a:pPr>
            <a:r>
              <a:rPr lang="en-US" smtClean="0">
                <a:latin typeface="Arial" charset="0"/>
                <a:cs typeface="Arial" charset="0"/>
              </a:rPr>
              <a:t>The test input consists of 40 Poisson spike trains, each with a constant rate of 5 Hz. </a:t>
            </a:r>
          </a:p>
          <a:p>
            <a:pPr marL="228600" indent="-228600" algn="l" rtl="0" eaLnBrk="1" hangingPunct="1"/>
            <a:r>
              <a:rPr lang="en-US" smtClean="0">
                <a:latin typeface="Arial" charset="0"/>
                <a:cs typeface="Arial" charset="0"/>
              </a:rPr>
              <a:t>(B) Raster plot of the 135 liquid neurons in response to this input. Note the large variety of liquid states that arise during this time period. </a:t>
            </a:r>
          </a:p>
          <a:p>
            <a:pPr marL="228600" indent="-228600" algn="l" rtl="0" eaLnBrk="1" hangingPunct="1"/>
            <a:r>
              <a:rPr lang="en-US" smtClean="0">
                <a:latin typeface="Arial" charset="0"/>
                <a:cs typeface="Arial" charset="0"/>
              </a:rPr>
              <a:t>(C) Population rate of the liquid (bin size 20 ms). Note that this population rate changes quite a bit over time. </a:t>
            </a:r>
          </a:p>
          <a:p>
            <a:pPr marL="228600" indent="-228600" algn="l" rtl="0" eaLnBrk="1" hangingPunct="1"/>
            <a:r>
              <a:rPr lang="en-US" smtClean="0">
                <a:latin typeface="Arial" charset="0"/>
                <a:cs typeface="Arial" charset="0"/>
              </a:rPr>
              <a:t>(D) Readout response (solid line) and target response (dashed line). The target response had a constant value of 1 for this input. The output of the trained readout module is also almost constant for this test example (except for the beginning), although its input, the liquid states of the recurrent circuit, varied quit a bit during this time period.</a:t>
            </a:r>
          </a:p>
          <a:p>
            <a:pPr marL="228600" indent="-228600" algn="l" rtl="0" eaLnBrk="1" hangingPunct="1"/>
            <a:r>
              <a:rPr lang="en-US" smtClean="0">
                <a:latin typeface="Arial" charset="0"/>
                <a:cs typeface="Arial" charset="0"/>
              </a:rPr>
              <a:t>(E) Weight distribution of a single readout neuron. ????</a:t>
            </a:r>
          </a:p>
          <a:p>
            <a:pPr marL="228600" indent="-228600" algn="l" rtl="0" eaLnBrk="1" hangingPunct="1"/>
            <a:endParaRPr 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B5CB03D-52F8-45FC-9D51-CC9AF1B89DEC}" type="slidenum">
              <a:rPr lang="en-US" smtClean="0"/>
              <a:pPr/>
              <a:t>48</a:t>
            </a:fld>
            <a:endParaRPr lang="en-US"/>
          </a:p>
        </p:txBody>
      </p:sp>
    </p:spTree>
    <p:extLst>
      <p:ext uri="{BB962C8B-B14F-4D97-AF65-F5344CB8AC3E}">
        <p14:creationId xmlns:p14="http://schemas.microsoft.com/office/powerpoint/2010/main" val="999982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B5CB03D-52F8-45FC-9D51-CC9AF1B89DEC}" type="slidenum">
              <a:rPr lang="en-US" smtClean="0"/>
              <a:pPr/>
              <a:t>49</a:t>
            </a:fld>
            <a:endParaRPr lang="en-US"/>
          </a:p>
        </p:txBody>
      </p:sp>
    </p:spTree>
    <p:extLst>
      <p:ext uri="{BB962C8B-B14F-4D97-AF65-F5344CB8AC3E}">
        <p14:creationId xmlns:p14="http://schemas.microsoft.com/office/powerpoint/2010/main" val="99998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B5CB03D-52F8-45FC-9D51-CC9AF1B89DEC}" type="slidenum">
              <a:rPr lang="en-US" smtClean="0"/>
              <a:pPr/>
              <a:t>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B5CB03D-52F8-45FC-9D51-CC9AF1B89DEC}" type="slidenum">
              <a:rPr lang="en-US" smtClean="0"/>
              <a:pPr/>
              <a:t>50</a:t>
            </a:fld>
            <a:endParaRPr lang="en-US"/>
          </a:p>
        </p:txBody>
      </p:sp>
    </p:spTree>
    <p:extLst>
      <p:ext uri="{BB962C8B-B14F-4D97-AF65-F5344CB8AC3E}">
        <p14:creationId xmlns:p14="http://schemas.microsoft.com/office/powerpoint/2010/main" val="999982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54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62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64</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65</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66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B5CB03D-52F8-45FC-9D51-CC9AF1B89DEC}"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DB5CB03D-52F8-45FC-9D51-CC9AF1B89DEC}" type="slidenum">
              <a:rPr lang="en-US" smtClean="0"/>
              <a:pPr/>
              <a:t>8</a:t>
            </a:fld>
            <a:endParaRPr lang="en-US"/>
          </a:p>
        </p:txBody>
      </p:sp>
    </p:spTree>
    <p:extLst>
      <p:ext uri="{BB962C8B-B14F-4D97-AF65-F5344CB8AC3E}">
        <p14:creationId xmlns:p14="http://schemas.microsoft.com/office/powerpoint/2010/main" val="99998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12</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16</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19</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21</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B5CB03D-52F8-45FC-9D51-CC9AF1B89DEC}" type="slidenum">
              <a:rPr lang="en-US" smtClean="0"/>
              <a:pPr/>
              <a:t>30</a:t>
            </a:fld>
            <a:endParaRPr lang="en-US"/>
          </a:p>
        </p:txBody>
      </p:sp>
      <p:sp>
        <p:nvSpPr>
          <p:cNvPr id="5" name="Footer Placeholder 4"/>
          <p:cNvSpPr>
            <a:spLocks noGrp="1"/>
          </p:cNvSpPr>
          <p:nvPr>
            <p:ph type="ftr" sz="quarter" idx="1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1"/>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4D5EF81-2CE5-4992-9009-6C6A4274B577}" type="datetime1">
              <a:rPr lang="en-US" smtClean="0"/>
              <a:pPr/>
              <a:t>6/6/2012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D18737D0-1F07-487A-BC82-FDF5B924E95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0DE7AAC-3B3D-4DB0-8870-685F2F5FECE3}" type="datetime1">
              <a:rPr lang="en-US" smtClean="0"/>
              <a:pPr/>
              <a:t>6/6/2012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18737D0-1F07-487A-BC82-FDF5B924E95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3EFC4BB-645F-485D-81B1-1760E372D1A6}" type="datetime1">
              <a:rPr lang="en-US" smtClean="0"/>
              <a:pPr/>
              <a:t>6/6/2012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18737D0-1F07-487A-BC82-FDF5B924E95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BAA3E6C-CDFB-406F-A0B5-F4E3AB287BE7}" type="datetime1">
              <a:rPr lang="en-US" smtClean="0"/>
              <a:pPr/>
              <a:t>6/6/2012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EE9D904-A72A-46AF-BFA1-576358BB762B}" type="datetime1">
              <a:rPr lang="en-US" smtClean="0"/>
              <a:pPr/>
              <a:t>6/6/2012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EC918F5-C135-4B1C-A4FC-C4067727AF75}" type="datetime1">
              <a:rPr lang="en-US" smtClean="0"/>
              <a:pPr/>
              <a:t>6/6/2012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DDCBE2A-89DE-4866-83E6-3774B7F0385F}" type="datetime1">
              <a:rPr lang="en-US" smtClean="0"/>
              <a:pPr/>
              <a:t>6/6/2012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D18737D0-1F07-487A-BC82-FDF5B924E95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E3FE2DBA-EC83-498B-A693-F351EEBAA195}" type="datetime1">
              <a:rPr lang="en-US" smtClean="0"/>
              <a:pPr/>
              <a:t>6/6/2012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D18737D0-1F07-487A-BC82-FDF5B924E95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65D2DE1-3E44-4610-A934-C791380D0C85}" type="datetime1">
              <a:rPr lang="en-US" smtClean="0"/>
              <a:pPr/>
              <a:t>6/6/2012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D18737D0-1F07-487A-BC82-FDF5B924E95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8B59E5A1-1822-4D67-B72A-6FB86095F139}" type="datetime1">
              <a:rPr lang="en-US" smtClean="0"/>
              <a:pPr/>
              <a:t>6/6/2012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D18737D0-1F07-487A-BC82-FDF5B924E95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7C2AA2E1-7963-428F-90F9-785C716AB504}" type="datetime1">
              <a:rPr lang="en-US" smtClean="0"/>
              <a:pPr/>
              <a:t>6/6/2012</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D18737D0-1F07-487A-BC82-FDF5B924E95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2039B0B6-9F25-433F-936A-A0743A48F049}" type="datetime1">
              <a:rPr lang="en-US" smtClean="0"/>
              <a:pPr/>
              <a:t>6/6/2012</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D18737D0-1F07-487A-BC82-FDF5B924E95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hf hdr="0" ftr="0" dt="0"/>
  <p:txStyles>
    <p:titleStyle>
      <a:lvl1pPr algn="l" rtl="0" eaLnBrk="1" latinLnBrk="0" hangingPunct="1">
        <a:spcBef>
          <a:spcPct val="0"/>
        </a:spcBef>
        <a:buNone/>
        <a:defRPr kumimoji="0" sz="4100" b="1" kern="1200">
          <a:solidFill>
            <a:schemeClr val="tx1"/>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chart" Target="../charts/chart8.xml"/><Relationship Id="rId4" Type="http://schemas.openxmlformats.org/officeDocument/2006/relationships/chart" Target="../charts/char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9.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slide" Target="slide68.xml"/><Relationship Id="rId13" Type="http://schemas.openxmlformats.org/officeDocument/2006/relationships/image" Target="../media/image13.png"/><Relationship Id="rId3" Type="http://schemas.openxmlformats.org/officeDocument/2006/relationships/slide" Target="slide61.xml"/><Relationship Id="rId7" Type="http://schemas.openxmlformats.org/officeDocument/2006/relationships/image" Target="../media/image10.jpeg"/><Relationship Id="rId12" Type="http://schemas.openxmlformats.org/officeDocument/2006/relationships/slide" Target="slide6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52.xml"/><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slide" Target="slide57.xml"/><Relationship Id="rId4" Type="http://schemas.openxmlformats.org/officeDocument/2006/relationships/slide" Target="slide54.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gif"/></Relationships>
</file>

<file path=ppt/slides/_rels/slide3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2.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3.png"/><Relationship Id="rId10" Type="http://schemas.openxmlformats.org/officeDocument/2006/relationships/hyperlink" Target="http://en.wikipedia.org/wiki/Generalized_linear_model" TargetMode="External"/><Relationship Id="rId4" Type="http://schemas.openxmlformats.org/officeDocument/2006/relationships/image" Target="../media/image20.gif"/><Relationship Id="rId9" Type="http://schemas.openxmlformats.org/officeDocument/2006/relationships/image" Target="../media/image22.w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6.wmf"/><Relationship Id="rId3" Type="http://schemas.openxmlformats.org/officeDocument/2006/relationships/notesSlide" Target="../notesSlides/notesSlide14.xml"/><Relationship Id="rId7" Type="http://schemas.openxmlformats.org/officeDocument/2006/relationships/image" Target="../media/image27.pn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png"/><Relationship Id="rId11" Type="http://schemas.openxmlformats.org/officeDocument/2006/relationships/image" Target="../media/image25.wmf"/><Relationship Id="rId5" Type="http://schemas.openxmlformats.org/officeDocument/2006/relationships/image" Target="../media/image19.png"/><Relationship Id="rId10" Type="http://schemas.openxmlformats.org/officeDocument/2006/relationships/oleObject" Target="../embeddings/oleObject4.bin"/><Relationship Id="rId4" Type="http://schemas.openxmlformats.org/officeDocument/2006/relationships/image" Target="../media/image18.png"/><Relationship Id="rId9" Type="http://schemas.openxmlformats.org/officeDocument/2006/relationships/image" Target="../media/image24.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5.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23.png"/><Relationship Id="rId4" Type="http://schemas.openxmlformats.org/officeDocument/2006/relationships/image" Target="../media/image20.gif"/><Relationship Id="rId9" Type="http://schemas.openxmlformats.org/officeDocument/2006/relationships/image" Target="../media/image22.wmf"/></Relationships>
</file>

<file path=ppt/slides/_rels/slide3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slide" Target="slide50.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6.png"/><Relationship Id="rId5" Type="http://schemas.openxmlformats.org/officeDocument/2006/relationships/slide" Target="slide49.xml"/><Relationship Id="rId4" Type="http://schemas.openxmlformats.org/officeDocument/2006/relationships/notesSlide" Target="../notesSlides/notesSlide18.xml"/><Relationship Id="rId9" Type="http://schemas.openxmlformats.org/officeDocument/2006/relationships/slide" Target="slide8.xml"/></Relationships>
</file>

<file path=ppt/slides/_rels/slide4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slide" Target="slide48.xml"/><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6.png"/><Relationship Id="rId5" Type="http://schemas.openxmlformats.org/officeDocument/2006/relationships/slide" Target="slide50.xml"/><Relationship Id="rId4" Type="http://schemas.openxmlformats.org/officeDocument/2006/relationships/notesSlide" Target="../notesSlides/notesSlide19.xml"/><Relationship Id="rId9"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slide" Target="slide49.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6.png"/><Relationship Id="rId5" Type="http://schemas.openxmlformats.org/officeDocument/2006/relationships/slide" Target="slide48.xml"/><Relationship Id="rId4" Type="http://schemas.openxmlformats.org/officeDocument/2006/relationships/notesSlide" Target="../notesSlides/notesSlide20.xml"/><Relationship Id="rId9" Type="http://schemas.openxmlformats.org/officeDocument/2006/relationships/slide" Target="slide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mv"/><Relationship Id="rId1" Type="http://schemas.microsoft.com/office/2007/relationships/media" Target="../media/media10.wmv"/><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chart" Target="../charts/chart12.xml"/><Relationship Id="rId4" Type="http://schemas.openxmlformats.org/officeDocument/2006/relationships/chart" Target="../charts/chart1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chart" Target="../charts/chart16.xml"/><Relationship Id="rId4" Type="http://schemas.openxmlformats.org/officeDocument/2006/relationships/chart" Target="../charts/chart15.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Opte_Project"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 Id="rId5" Type="http://schemas.openxmlformats.org/officeDocument/2006/relationships/chart" Target="../charts/chart20.xml"/><Relationship Id="rId4" Type="http://schemas.openxmlformats.org/officeDocument/2006/relationships/chart" Target="../charts/char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AVI"/><Relationship Id="rId1" Type="http://schemas.openxmlformats.org/officeDocument/2006/relationships/video" Target="NULL" TargetMode="Externa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slide" Target="slide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chart" Target="../charts/char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AVI"/><Relationship Id="rId1" Type="http://schemas.openxmlformats.org/officeDocument/2006/relationships/video" Target="NULL" TargetMode="Externa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slide" Target="slide49.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9288" y="764704"/>
            <a:ext cx="8784976" cy="1872208"/>
          </a:xfrm>
        </p:spPr>
        <p:txBody>
          <a:bodyPr>
            <a:noAutofit/>
          </a:bodyPr>
          <a:lstStyle/>
          <a:p>
            <a:pPr algn="ctr"/>
            <a:r>
              <a:rPr lang="en-US" sz="3600" dirty="0" smtClean="0"/>
              <a:t>Reservoir Computing: Topological </a:t>
            </a:r>
            <a:r>
              <a:rPr lang="en-US" sz="3600" dirty="0"/>
              <a:t>Choices, Sliding Thresholds, and STDP Learning Variants</a:t>
            </a:r>
          </a:p>
        </p:txBody>
      </p:sp>
      <p:sp>
        <p:nvSpPr>
          <p:cNvPr id="4" name="Slide Number Placeholder 3"/>
          <p:cNvSpPr>
            <a:spLocks noGrp="1"/>
          </p:cNvSpPr>
          <p:nvPr>
            <p:ph type="sldNum" sz="quarter" idx="12"/>
          </p:nvPr>
        </p:nvSpPr>
        <p:spPr>
          <a:xfrm>
            <a:off x="8647272" y="6335936"/>
            <a:ext cx="365760" cy="365125"/>
          </a:xfrm>
        </p:spPr>
        <p:txBody>
          <a:bodyPr/>
          <a:lstStyle/>
          <a:p>
            <a:fld id="{D18737D0-1F07-487A-BC82-FDF5B924E95B}" type="slidenum">
              <a:rPr lang="en-US" smtClean="0"/>
              <a:pPr/>
              <a:t>1</a:t>
            </a:fld>
            <a:endParaRPr lang="en-US" dirty="0"/>
          </a:p>
        </p:txBody>
      </p:sp>
      <p:sp>
        <p:nvSpPr>
          <p:cNvPr id="5" name="Subtitle 2"/>
          <p:cNvSpPr txBox="1">
            <a:spLocks/>
          </p:cNvSpPr>
          <p:nvPr/>
        </p:nvSpPr>
        <p:spPr>
          <a:xfrm>
            <a:off x="745852" y="5502944"/>
            <a:ext cx="7772400" cy="1268760"/>
          </a:xfrm>
          <a:prstGeom prst="rect">
            <a:avLst/>
          </a:prstGeom>
        </p:spPr>
        <p:txBody>
          <a:bodyPr vert="horz" lIns="45720" rIns="45720">
            <a:normAutofit fontScale="85000" lnSpcReduction="20000"/>
          </a:bodyPr>
          <a:lstStyle/>
          <a:p>
            <a:pPr marR="64008" algn="ctr">
              <a:spcBef>
                <a:spcPts val="400"/>
              </a:spcBef>
              <a:buClr>
                <a:schemeClr val="accent1"/>
              </a:buClr>
              <a:buSzPct val="68000"/>
              <a:defRPr/>
            </a:pPr>
            <a:r>
              <a:rPr lang="en-US" sz="2700" dirty="0"/>
              <a:t>Hananel Hazan </a:t>
            </a:r>
            <a:r>
              <a:rPr lang="en-US" sz="2700" dirty="0" smtClean="0"/>
              <a:t>, Larry Manevitz</a:t>
            </a:r>
            <a:br>
              <a:rPr lang="en-US" sz="2700" dirty="0" smtClean="0"/>
            </a:br>
            <a:r>
              <a:rPr kumimoji="0" lang="en-US" sz="2700" b="0" u="none" strike="noStrike" kern="1200" cap="none" spc="0" normalizeH="0" baseline="0" noProof="0" dirty="0" smtClean="0">
                <a:ln>
                  <a:noFill/>
                </a:ln>
                <a:solidFill>
                  <a:schemeClr val="tx1"/>
                </a:solidFill>
                <a:effectLst/>
                <a:uLnTx/>
                <a:uFillTx/>
              </a:rPr>
              <a:t>Department of Computer Science, University of Haifa, Mount Carmel, Haifa 31905, Israel</a:t>
            </a:r>
          </a:p>
          <a:p>
            <a:pPr marR="64008" lvl="0" algn="ctr">
              <a:spcBef>
                <a:spcPts val="400"/>
              </a:spcBef>
              <a:buClr>
                <a:schemeClr val="accent1"/>
              </a:buClr>
              <a:buSzPct val="68000"/>
              <a:defRPr/>
            </a:pPr>
            <a:r>
              <a:rPr lang="en-US" sz="2700" dirty="0" smtClean="0"/>
              <a:t> </a:t>
            </a:r>
            <a:r>
              <a:rPr lang="en-US" sz="2700" dirty="0"/>
              <a:t>[hhazan01 </a:t>
            </a:r>
            <a:r>
              <a:rPr lang="en-US" sz="2700" dirty="0" smtClean="0"/>
              <a:t>, </a:t>
            </a:r>
            <a:r>
              <a:rPr lang="en-US" sz="2700" dirty="0" err="1" smtClean="0"/>
              <a:t>manevitz</a:t>
            </a:r>
            <a:r>
              <a:rPr lang="en-US" sz="2700" dirty="0" smtClean="0"/>
              <a:t>]@</a:t>
            </a:r>
            <a:r>
              <a:rPr kumimoji="0" lang="en-US" sz="2700" b="0" u="none" strike="noStrike" kern="1200" cap="none" spc="0" normalizeH="0" baseline="0" noProof="0" dirty="0" err="1" smtClean="0">
                <a:ln>
                  <a:noFill/>
                </a:ln>
                <a:solidFill>
                  <a:schemeClr val="tx1"/>
                </a:solidFill>
                <a:effectLst/>
                <a:uLnTx/>
                <a:uFillTx/>
              </a:rPr>
              <a:t>cs.haifa.ac.il</a:t>
            </a:r>
            <a:r>
              <a:rPr kumimoji="0" lang="en-US" sz="2700" b="0" u="none" strike="noStrike" kern="1200" cap="none" spc="0" normalizeH="0" baseline="0" noProof="0" dirty="0" smtClean="0">
                <a:ln>
                  <a:noFill/>
                </a:ln>
                <a:solidFill>
                  <a:schemeClr val="tx1"/>
                </a:solidFill>
                <a:effectLst/>
                <a:uLnTx/>
                <a:uFillTx/>
              </a:rPr>
              <a:t>.	</a:t>
            </a:r>
            <a:endParaRPr kumimoji="0" lang="en-GB" sz="2700" b="0" u="none" strike="noStrike" kern="1200" cap="none" spc="0" normalizeH="0" baseline="0" noProof="0" dirty="0" smtClean="0">
              <a:ln>
                <a:noFill/>
              </a:ln>
              <a:solidFill>
                <a:schemeClr val="tx1"/>
              </a:solidFill>
              <a:effectLst/>
              <a:uLnTx/>
              <a:uFillTx/>
            </a:endParaRPr>
          </a:p>
        </p:txBody>
      </p:sp>
      <p:sp>
        <p:nvSpPr>
          <p:cNvPr id="6" name="Subtitle 2"/>
          <p:cNvSpPr txBox="1">
            <a:spLocks/>
          </p:cNvSpPr>
          <p:nvPr/>
        </p:nvSpPr>
        <p:spPr>
          <a:xfrm>
            <a:off x="760140" y="3212976"/>
            <a:ext cx="7772400" cy="1512168"/>
          </a:xfrm>
          <a:prstGeom prst="rect">
            <a:avLst/>
          </a:prstGeom>
        </p:spPr>
        <p:txBody>
          <a:bodyPr vert="horz" lIns="45720" rIns="45720">
            <a:normAutofit fontScale="92500" lnSpcReduction="10000"/>
          </a:bodyPr>
          <a:lstStyle/>
          <a:p>
            <a:pPr marR="64008" algn="ctr">
              <a:spcBef>
                <a:spcPts val="400"/>
              </a:spcBef>
              <a:buClr>
                <a:schemeClr val="accent1"/>
              </a:buClr>
              <a:buSzPct val="68000"/>
              <a:defRPr/>
            </a:pPr>
            <a:r>
              <a:rPr lang="en-US" sz="2700" dirty="0"/>
              <a:t>CS </a:t>
            </a:r>
            <a:r>
              <a:rPr lang="en-US" sz="2700" dirty="0" smtClean="0"/>
              <a:t>colloquium</a:t>
            </a:r>
            <a:br>
              <a:rPr lang="en-US" sz="2700" dirty="0" smtClean="0"/>
            </a:br>
            <a:r>
              <a:rPr lang="en-US" sz="2700" smtClean="0"/>
              <a:t/>
            </a:r>
            <a:br>
              <a:rPr lang="en-US" sz="2700" smtClean="0"/>
            </a:br>
            <a:r>
              <a:rPr lang="en-US" sz="2700" smtClean="0"/>
              <a:t>06/06/2012</a:t>
            </a:r>
            <a:r>
              <a:rPr lang="en-US" sz="2700" noProof="0" dirty="0" smtClean="0"/>
              <a:t/>
            </a:r>
            <a:br>
              <a:rPr lang="en-US" sz="2700" noProof="0" dirty="0" smtClean="0"/>
            </a:br>
            <a:r>
              <a:rPr lang="he-IL" sz="2700" dirty="0" smtClean="0"/>
              <a:t>ט״ז </a:t>
            </a:r>
            <a:r>
              <a:rPr lang="he-IL" sz="2700" dirty="0"/>
              <a:t>בסיון תשע״ב</a:t>
            </a:r>
            <a:endParaRPr kumimoji="0" lang="en-GB" sz="2700" b="0" u="none" strike="noStrike" kern="1200" cap="none" spc="0" normalizeH="0" baseline="0" noProof="0" dirty="0" smtClean="0">
              <a:ln>
                <a:noFill/>
              </a:ln>
              <a:solidFill>
                <a:schemeClr val="tx1"/>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14:dur="700" advTm="2139">
        <p:fade/>
      </p:transition>
    </mc:Choice>
    <mc:Fallback xmlns="">
      <p:transition spd="med" advTm="2139">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996953"/>
            <a:ext cx="8229600" cy="3384376"/>
          </a:xfrm>
        </p:spPr>
        <p:txBody>
          <a:bodyPr/>
          <a:lstStyle/>
          <a:p>
            <a:pPr marL="109728" indent="0">
              <a:buNone/>
            </a:pPr>
            <a:r>
              <a:rPr lang="en-US" dirty="0" smtClean="0"/>
              <a:t>There is at list </a:t>
            </a:r>
            <a:r>
              <a:rPr lang="en-US" dirty="0" smtClean="0">
                <a:solidFill>
                  <a:schemeClr val="accent2">
                    <a:lumMod val="60000"/>
                    <a:lumOff val="40000"/>
                  </a:schemeClr>
                </a:solidFill>
              </a:rPr>
              <a:t>two </a:t>
            </a:r>
            <a:r>
              <a:rPr lang="en-US" dirty="0" smtClean="0"/>
              <a:t>ways to </a:t>
            </a:r>
            <a:r>
              <a:rPr lang="en-US" dirty="0" smtClean="0">
                <a:solidFill>
                  <a:schemeClr val="accent2">
                    <a:lumMod val="60000"/>
                    <a:lumOff val="40000"/>
                  </a:schemeClr>
                </a:solidFill>
              </a:rPr>
              <a:t>test</a:t>
            </a:r>
            <a:r>
              <a:rPr lang="en-US" dirty="0" smtClean="0"/>
              <a:t> the </a:t>
            </a:r>
            <a:r>
              <a:rPr lang="en-US" dirty="0" smtClean="0">
                <a:solidFill>
                  <a:schemeClr val="accent2">
                    <a:lumMod val="60000"/>
                    <a:lumOff val="40000"/>
                  </a:schemeClr>
                </a:solidFill>
              </a:rPr>
              <a:t>capabilities</a:t>
            </a:r>
            <a:r>
              <a:rPr lang="en-US" dirty="0" smtClean="0"/>
              <a:t> of the Liquid State Machine</a:t>
            </a:r>
          </a:p>
          <a:p>
            <a:pPr marL="109728" indent="0">
              <a:buNone/>
            </a:pPr>
            <a:endParaRPr lang="en-US" dirty="0" smtClean="0"/>
          </a:p>
          <a:p>
            <a:pPr marL="624078" indent="-514350">
              <a:buAutoNum type="arabicPeriod"/>
            </a:pPr>
            <a:r>
              <a:rPr lang="en-US" dirty="0" smtClean="0"/>
              <a:t>Continuous input and Detection on the fly.</a:t>
            </a:r>
          </a:p>
          <a:p>
            <a:pPr marL="624078" indent="-514350">
              <a:buAutoNum type="arabicPeriod"/>
            </a:pPr>
            <a:endParaRPr lang="en-US" dirty="0" smtClean="0"/>
          </a:p>
          <a:p>
            <a:pPr marL="624078" indent="-514350">
              <a:buAutoNum type="arabicPeriod"/>
            </a:pPr>
            <a:r>
              <a:rPr lang="en-US" dirty="0" smtClean="0"/>
              <a:t>Give an Input</a:t>
            </a:r>
            <a:r>
              <a:rPr lang="en-US" dirty="0"/>
              <a:t>, wait a </a:t>
            </a:r>
            <a:r>
              <a:rPr lang="en-US" dirty="0" smtClean="0"/>
              <a:t>while then Detect what was the input.</a:t>
            </a:r>
          </a:p>
          <a:p>
            <a:pPr lvl="1"/>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10</a:t>
            </a:fld>
            <a:endParaRPr lang="en-US"/>
          </a:p>
        </p:txBody>
      </p:sp>
      <p:sp>
        <p:nvSpPr>
          <p:cNvPr id="4" name="Title 3"/>
          <p:cNvSpPr>
            <a:spLocks noGrp="1"/>
          </p:cNvSpPr>
          <p:nvPr>
            <p:ph type="title"/>
          </p:nvPr>
        </p:nvSpPr>
        <p:spPr>
          <a:xfrm>
            <a:off x="457200" y="44624"/>
            <a:ext cx="8229600" cy="1143000"/>
          </a:xfrm>
        </p:spPr>
        <p:txBody>
          <a:bodyPr/>
          <a:lstStyle/>
          <a:p>
            <a:r>
              <a:rPr lang="en-US" dirty="0" smtClean="0"/>
              <a:t>How We Test The Framework</a:t>
            </a:r>
            <a:endParaRPr lang="en-US" dirty="0"/>
          </a:p>
        </p:txBody>
      </p:sp>
      <p:sp>
        <p:nvSpPr>
          <p:cNvPr id="5" name="Right Arrow 4"/>
          <p:cNvSpPr/>
          <p:nvPr/>
        </p:nvSpPr>
        <p:spPr>
          <a:xfrm rot="8182902">
            <a:off x="3526128" y="1684171"/>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677789">
            <a:off x="5033053" y="1683978"/>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29671" y="2060848"/>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27784" y="2128210"/>
            <a:ext cx="1440160" cy="369332"/>
          </a:xfrm>
          <a:prstGeom prst="rect">
            <a:avLst/>
          </a:prstGeom>
          <a:noFill/>
        </p:spPr>
        <p:txBody>
          <a:bodyPr wrap="square" rtlCol="0" anchor="ctr">
            <a:spAutoFit/>
          </a:bodyPr>
          <a:lstStyle/>
          <a:p>
            <a:pPr algn="ctr"/>
            <a:r>
              <a:rPr lang="en-US" dirty="0" smtClean="0">
                <a:solidFill>
                  <a:prstClr val="white"/>
                </a:solidFill>
              </a:rPr>
              <a:t> Wait &amp; ID</a:t>
            </a:r>
            <a:endParaRPr lang="en-US" dirty="0"/>
          </a:p>
        </p:txBody>
      </p:sp>
      <p:sp>
        <p:nvSpPr>
          <p:cNvPr id="9" name="Rectangle 8"/>
          <p:cNvSpPr/>
          <p:nvPr/>
        </p:nvSpPr>
        <p:spPr>
          <a:xfrm>
            <a:off x="4974245" y="2060848"/>
            <a:ext cx="161209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028421" y="2174376"/>
            <a:ext cx="1559803" cy="276999"/>
          </a:xfrm>
          <a:prstGeom prst="rect">
            <a:avLst/>
          </a:prstGeom>
          <a:noFill/>
        </p:spPr>
        <p:txBody>
          <a:bodyPr wrap="square" lIns="0" tIns="0" rIns="0" bIns="0" rtlCol="0" anchor="ctr">
            <a:spAutoFit/>
          </a:bodyPr>
          <a:lstStyle/>
          <a:p>
            <a:pPr algn="ctr"/>
            <a:r>
              <a:rPr lang="en-US" dirty="0" smtClean="0">
                <a:solidFill>
                  <a:prstClr val="white"/>
                </a:solidFill>
              </a:rPr>
              <a:t>ID On The Fly</a:t>
            </a:r>
            <a:endParaRPr lang="en-US" dirty="0"/>
          </a:p>
        </p:txBody>
      </p:sp>
      <p:sp>
        <p:nvSpPr>
          <p:cNvPr id="11" name="Rectangle 10"/>
          <p:cNvSpPr/>
          <p:nvPr/>
        </p:nvSpPr>
        <p:spPr>
          <a:xfrm>
            <a:off x="3894124" y="1124744"/>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92237" y="1192106"/>
            <a:ext cx="1440160" cy="369332"/>
          </a:xfrm>
          <a:prstGeom prst="rect">
            <a:avLst/>
          </a:prstGeom>
          <a:noFill/>
        </p:spPr>
        <p:txBody>
          <a:bodyPr wrap="square" rtlCol="0" anchor="ctr">
            <a:spAutoFit/>
          </a:bodyPr>
          <a:lstStyle/>
          <a:p>
            <a:pPr algn="ctr"/>
            <a:r>
              <a:rPr lang="en-US" dirty="0" smtClean="0">
                <a:solidFill>
                  <a:prstClr val="white"/>
                </a:solidFill>
              </a:rPr>
              <a:t>Categories</a:t>
            </a:r>
            <a:endParaRPr lang="en-US" dirty="0"/>
          </a:p>
        </p:txBody>
      </p:sp>
      <p:sp>
        <p:nvSpPr>
          <p:cNvPr id="13" name="TextBox 12"/>
          <p:cNvSpPr txBox="1"/>
          <p:nvPr/>
        </p:nvSpPr>
        <p:spPr>
          <a:xfrm>
            <a:off x="6876256" y="1792183"/>
            <a:ext cx="432048" cy="769441"/>
          </a:xfrm>
          <a:prstGeom prst="rect">
            <a:avLst/>
          </a:prstGeom>
          <a:noFill/>
        </p:spPr>
        <p:txBody>
          <a:bodyPr wrap="square" rtlCol="0">
            <a:spAutoFit/>
          </a:bodyPr>
          <a:lstStyle/>
          <a:p>
            <a:r>
              <a:rPr lang="en-US" sz="4400" dirty="0" smtClean="0">
                <a:solidFill>
                  <a:schemeClr val="accent5">
                    <a:lumMod val="60000"/>
                    <a:lumOff val="40000"/>
                  </a:schemeClr>
                </a:solidFill>
              </a:rPr>
              <a:t>1</a:t>
            </a:r>
            <a:endParaRPr lang="en-US" sz="4400" dirty="0">
              <a:solidFill>
                <a:schemeClr val="accent5">
                  <a:lumMod val="60000"/>
                  <a:lumOff val="40000"/>
                </a:schemeClr>
              </a:solidFill>
            </a:endParaRPr>
          </a:p>
        </p:txBody>
      </p:sp>
      <p:sp>
        <p:nvSpPr>
          <p:cNvPr id="14" name="TextBox 13"/>
          <p:cNvSpPr txBox="1"/>
          <p:nvPr/>
        </p:nvSpPr>
        <p:spPr>
          <a:xfrm>
            <a:off x="2051720" y="1745079"/>
            <a:ext cx="432048" cy="769441"/>
          </a:xfrm>
          <a:prstGeom prst="rect">
            <a:avLst/>
          </a:prstGeom>
          <a:noFill/>
        </p:spPr>
        <p:txBody>
          <a:bodyPr wrap="square" rtlCol="0">
            <a:spAutoFit/>
          </a:bodyPr>
          <a:lstStyle/>
          <a:p>
            <a:r>
              <a:rPr lang="en-US" sz="4400" dirty="0" smtClean="0">
                <a:solidFill>
                  <a:schemeClr val="accent5">
                    <a:lumMod val="60000"/>
                    <a:lumOff val="40000"/>
                  </a:schemeClr>
                </a:solidFill>
              </a:rPr>
              <a:t>2</a:t>
            </a:r>
            <a:endParaRPr lang="en-US" sz="4400" dirty="0">
              <a:solidFill>
                <a:schemeClr val="accent5">
                  <a:lumMod val="60000"/>
                  <a:lumOff val="40000"/>
                </a:schemeClr>
              </a:solidFill>
            </a:endParaRPr>
          </a:p>
        </p:txBody>
      </p:sp>
      <p:sp>
        <p:nvSpPr>
          <p:cNvPr id="15" name="Rectangle 14"/>
          <p:cNvSpPr/>
          <p:nvPr/>
        </p:nvSpPr>
        <p:spPr>
          <a:xfrm>
            <a:off x="829361" y="1487571"/>
            <a:ext cx="7550328" cy="4740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6" name="TextBox 15"/>
          <p:cNvSpPr txBox="1"/>
          <p:nvPr/>
        </p:nvSpPr>
        <p:spPr>
          <a:xfrm>
            <a:off x="830923" y="3382697"/>
            <a:ext cx="7560234" cy="1200329"/>
          </a:xfrm>
          <a:prstGeom prst="rect">
            <a:avLst/>
          </a:prstGeom>
          <a:noFill/>
        </p:spPr>
        <p:txBody>
          <a:bodyPr wrap="square" rtlCol="0" anchor="ctr">
            <a:spAutoFit/>
          </a:bodyPr>
          <a:lstStyle/>
          <a:p>
            <a:pPr algn="ctr"/>
            <a:r>
              <a:rPr lang="en-US" sz="7200" dirty="0" smtClean="0">
                <a:solidFill>
                  <a:prstClr val="white"/>
                </a:solidFill>
              </a:rPr>
              <a:t>Categories</a:t>
            </a:r>
            <a:endParaRPr lang="en-US" sz="7200" dirty="0"/>
          </a:p>
        </p:txBody>
      </p:sp>
    </p:spTree>
    <p:extLst>
      <p:ext uri="{BB962C8B-B14F-4D97-AF65-F5344CB8AC3E}">
        <p14:creationId xmlns:p14="http://schemas.microsoft.com/office/powerpoint/2010/main" val="21230894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3.88889E-6 3.23699E-6 L 0.0033 -0.35654 " pathEditMode="relative" rAng="0" ptsTypes="AA">
                                      <p:cBhvr>
                                        <p:cTn id="6" dur="1000" fill="hold"/>
                                        <p:tgtEl>
                                          <p:spTgt spid="15"/>
                                        </p:tgtEl>
                                        <p:attrNameLst>
                                          <p:attrName>ppt_x</p:attrName>
                                          <p:attrName>ppt_y</p:attrName>
                                        </p:attrNameLst>
                                      </p:cBhvr>
                                      <p:rCtr x="156" y="-17827"/>
                                    </p:animMotion>
                                  </p:childTnLst>
                                </p:cTn>
                              </p:par>
                              <p:par>
                                <p:cTn id="7" presetID="42" presetClass="path" presetSubtype="0" accel="25000" decel="25000" fill="hold" grpId="1" nodeType="withEffect">
                                  <p:stCondLst>
                                    <p:cond delay="0"/>
                                  </p:stCondLst>
                                  <p:childTnLst>
                                    <p:animMotion origin="layout" path="M 3.33333E-6 4.39306E-6 L 0.00364 -0.37434 " pathEditMode="relative" rAng="0" ptsTypes="AA">
                                      <p:cBhvr>
                                        <p:cTn id="8" dur="1000" fill="hold"/>
                                        <p:tgtEl>
                                          <p:spTgt spid="16"/>
                                        </p:tgtEl>
                                        <p:attrNameLst>
                                          <p:attrName>ppt_x</p:attrName>
                                          <p:attrName>ppt_y</p:attrName>
                                        </p:attrNameLst>
                                      </p:cBhvr>
                                      <p:rCtr x="174" y="-18728"/>
                                    </p:animMotion>
                                  </p:childTnLst>
                                </p:cTn>
                              </p:par>
                              <p:par>
                                <p:cTn id="9" presetID="6" presetClass="emph" presetSubtype="0" fill="hold" grpId="0" nodeType="withEffect">
                                  <p:stCondLst>
                                    <p:cond delay="0"/>
                                  </p:stCondLst>
                                  <p:childTnLst>
                                    <p:animScale>
                                      <p:cBhvr>
                                        <p:cTn id="10" dur="1000" fill="hold"/>
                                        <p:tgtEl>
                                          <p:spTgt spid="16"/>
                                        </p:tgtEl>
                                      </p:cBhvr>
                                      <p:by x="25000" y="25000"/>
                                    </p:animScale>
                                  </p:childTnLst>
                                  <p:subTnLst>
                                    <p:set>
                                      <p:cBhvr override="childStyle">
                                        <p:cTn dur="1" fill="hold" display="0" masterRel="sameClick" afterEffect="1">
                                          <p:stCondLst>
                                            <p:cond evt="end" delay="0">
                                              <p:tn val="9"/>
                                            </p:cond>
                                          </p:stCondLst>
                                        </p:cTn>
                                        <p:tgtEl>
                                          <p:spTgt spid="16"/>
                                        </p:tgtEl>
                                        <p:attrNameLst>
                                          <p:attrName>style.visibility</p:attrName>
                                        </p:attrNameLst>
                                      </p:cBhvr>
                                      <p:to>
                                        <p:strVal val="hidden"/>
                                      </p:to>
                                    </p:set>
                                  </p:subTnLst>
                                </p:cTn>
                              </p:par>
                              <p:par>
                                <p:cTn id="11" presetID="6" presetClass="emph" presetSubtype="0" fill="hold" grpId="0" nodeType="withEffect">
                                  <p:stCondLst>
                                    <p:cond delay="0"/>
                                  </p:stCondLst>
                                  <p:childTnLst>
                                    <p:animScale>
                                      <p:cBhvr>
                                        <p:cTn id="12" dur="1000" fill="hold"/>
                                        <p:tgtEl>
                                          <p:spTgt spid="15"/>
                                        </p:tgtEl>
                                      </p:cBhvr>
                                      <p:by x="25000" y="25000"/>
                                    </p:animScale>
                                  </p:childTnLst>
                                  <p:subTnLst>
                                    <p:set>
                                      <p:cBhvr override="childStyle">
                                        <p:cTn dur="1" fill="hold" display="0" masterRel="sameClick" afterEffect="1">
                                          <p:stCondLst>
                                            <p:cond evt="end" delay="0">
                                              <p:tn val="11"/>
                                            </p:cond>
                                          </p:stCondLst>
                                        </p:cTn>
                                        <p:tgtEl>
                                          <p:spTgt spid="1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3" grpId="0" uiExpand="1"/>
      <p:bldP spid="14" grpId="0"/>
      <p:bldP spid="15" grpId="0" animBg="1"/>
      <p:bldP spid="15" grpId="1" animBg="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536" y="1772816"/>
            <a:ext cx="8496944" cy="3816424"/>
          </a:xfrm>
        </p:spPr>
        <p:txBody>
          <a:bodyPr>
            <a:normAutofit/>
          </a:bodyPr>
          <a:lstStyle/>
          <a:p>
            <a:r>
              <a:rPr lang="en-US" dirty="0" smtClean="0"/>
              <a:t>LSM </a:t>
            </a:r>
            <a:r>
              <a:rPr lang="en-US" dirty="0"/>
              <a:t>l</a:t>
            </a:r>
            <a:r>
              <a:rPr lang="en-US" dirty="0" smtClean="0"/>
              <a:t>earns </a:t>
            </a:r>
            <a:r>
              <a:rPr lang="en-US" dirty="0" smtClean="0">
                <a:solidFill>
                  <a:srgbClr val="FF0000"/>
                </a:solidFill>
              </a:rPr>
              <a:t>20 Temporal Patterns </a:t>
            </a:r>
            <a:r>
              <a:rPr lang="en-US" dirty="0" smtClean="0"/>
              <a:t>of 0/1 length of 80-bits as two groups </a:t>
            </a:r>
            <a:r>
              <a:rPr lang="en-US" dirty="0" smtClean="0">
                <a:solidFill>
                  <a:srgbClr val="00B0F0"/>
                </a:solidFill>
              </a:rPr>
              <a:t>A</a:t>
            </a:r>
            <a:r>
              <a:rPr lang="en-US" dirty="0" smtClean="0"/>
              <a:t> and </a:t>
            </a:r>
            <a:r>
              <a:rPr lang="en-US" dirty="0" smtClean="0">
                <a:solidFill>
                  <a:srgbClr val="92D050"/>
                </a:solidFill>
              </a:rPr>
              <a:t>B</a:t>
            </a:r>
            <a:r>
              <a:rPr lang="en-US" dirty="0" smtClean="0"/>
              <a:t>. </a:t>
            </a:r>
          </a:p>
          <a:p>
            <a:endParaRPr lang="en-US" dirty="0" smtClean="0"/>
          </a:p>
          <a:p>
            <a:pPr marL="850392" lvl="1" indent="-457200">
              <a:buFont typeface="+mj-lt"/>
              <a:buAutoNum type="arabicPeriod"/>
            </a:pPr>
            <a:r>
              <a:rPr lang="en-US" dirty="0">
                <a:solidFill>
                  <a:schemeClr val="accent2">
                    <a:lumMod val="60000"/>
                    <a:lumOff val="40000"/>
                  </a:schemeClr>
                </a:solidFill>
              </a:rPr>
              <a:t>Verify</a:t>
            </a:r>
            <a:r>
              <a:rPr lang="en-US" dirty="0" smtClean="0">
                <a:solidFill>
                  <a:srgbClr val="FF0000"/>
                </a:solidFill>
              </a:rPr>
              <a:t> </a:t>
            </a:r>
            <a:r>
              <a:rPr lang="en-US" dirty="0" smtClean="0"/>
              <a:t>that the LSM knows the testing set.</a:t>
            </a:r>
          </a:p>
          <a:p>
            <a:pPr marL="850392" lvl="1" indent="-457200">
              <a:buAutoNum type="arabicPeriod"/>
            </a:pPr>
            <a:endParaRPr lang="en-US" dirty="0" smtClean="0">
              <a:solidFill>
                <a:schemeClr val="accent2">
                  <a:lumMod val="60000"/>
                  <a:lumOff val="40000"/>
                </a:schemeClr>
              </a:solidFill>
            </a:endParaRPr>
          </a:p>
          <a:p>
            <a:pPr marL="850392" lvl="1" indent="-457200">
              <a:buAutoNum type="arabicPeriod"/>
            </a:pPr>
            <a:r>
              <a:rPr lang="en-US" dirty="0" smtClean="0">
                <a:solidFill>
                  <a:schemeClr val="accent2">
                    <a:lumMod val="60000"/>
                    <a:lumOff val="40000"/>
                  </a:schemeClr>
                </a:solidFill>
              </a:rPr>
              <a:t>Input Generalization : </a:t>
            </a:r>
            <a:br>
              <a:rPr lang="en-US" dirty="0" smtClean="0">
                <a:solidFill>
                  <a:schemeClr val="accent2">
                    <a:lumMod val="60000"/>
                    <a:lumOff val="40000"/>
                  </a:schemeClr>
                </a:solidFill>
              </a:rPr>
            </a:br>
            <a:r>
              <a:rPr lang="en-US" dirty="0" smtClean="0"/>
              <a:t>Use random noise </a:t>
            </a:r>
            <a:r>
              <a:rPr lang="en-US" dirty="0" smtClean="0">
                <a:solidFill>
                  <a:schemeClr val="accent4"/>
                </a:solidFill>
              </a:rPr>
              <a:t>in the input </a:t>
            </a:r>
            <a:r>
              <a:rPr lang="en-US" dirty="0" smtClean="0"/>
              <a:t>string</a:t>
            </a:r>
            <a:r>
              <a:rPr lang="en-US" dirty="0" smtClean="0">
                <a:solidFill>
                  <a:schemeClr val="accent4"/>
                </a:solidFill>
              </a:rPr>
              <a:t> </a:t>
            </a:r>
            <a:r>
              <a:rPr lang="en-US" dirty="0" smtClean="0"/>
              <a:t>to the LSM and not in the Liquid it self. </a:t>
            </a:r>
          </a:p>
        </p:txBody>
      </p:sp>
      <p:sp>
        <p:nvSpPr>
          <p:cNvPr id="3" name="Slide Number Placeholder 2"/>
          <p:cNvSpPr>
            <a:spLocks noGrp="1"/>
          </p:cNvSpPr>
          <p:nvPr>
            <p:ph type="sldNum" sz="quarter" idx="12"/>
          </p:nvPr>
        </p:nvSpPr>
        <p:spPr/>
        <p:txBody>
          <a:bodyPr/>
          <a:lstStyle/>
          <a:p>
            <a:fld id="{D18737D0-1F07-487A-BC82-FDF5B924E95B}" type="slidenum">
              <a:rPr lang="en-US" smtClean="0"/>
              <a:pPr/>
              <a:t>11</a:t>
            </a:fld>
            <a:endParaRPr lang="en-US"/>
          </a:p>
        </p:txBody>
      </p:sp>
      <p:sp>
        <p:nvSpPr>
          <p:cNvPr id="4" name="Title 3"/>
          <p:cNvSpPr>
            <a:spLocks noGrp="1"/>
          </p:cNvSpPr>
          <p:nvPr>
            <p:ph type="title"/>
          </p:nvPr>
        </p:nvSpPr>
        <p:spPr>
          <a:xfrm>
            <a:off x="179512" y="260648"/>
            <a:ext cx="8784976" cy="836712"/>
          </a:xfrm>
        </p:spPr>
        <p:txBody>
          <a:bodyPr>
            <a:normAutofit/>
          </a:bodyPr>
          <a:lstStyle/>
          <a:p>
            <a:r>
              <a:rPr lang="en-US" dirty="0" err="1" smtClean="0"/>
              <a:t>Maass’s</a:t>
            </a:r>
            <a:r>
              <a:rPr lang="en-US" dirty="0" smtClean="0"/>
              <a:t> et al General Test Setup</a:t>
            </a:r>
            <a:endParaRPr lang="en-US" dirty="0"/>
          </a:p>
        </p:txBody>
      </p:sp>
    </p:spTree>
    <p:extLst>
      <p:ext uri="{BB962C8B-B14F-4D97-AF65-F5344CB8AC3E}">
        <p14:creationId xmlns:p14="http://schemas.microsoft.com/office/powerpoint/2010/main" val="1251406557"/>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052736"/>
            <a:ext cx="8496944" cy="5449696"/>
          </a:xfrm>
        </p:spPr>
        <p:txBody>
          <a:bodyPr>
            <a:normAutofit lnSpcReduction="10000"/>
          </a:bodyPr>
          <a:lstStyle/>
          <a:p>
            <a:r>
              <a:rPr lang="en-US" sz="2800" dirty="0" err="1" smtClean="0"/>
              <a:t>Maass</a:t>
            </a:r>
            <a:r>
              <a:rPr lang="en-US" sz="2800" dirty="0" smtClean="0"/>
              <a:t> et al make sure that the LSM </a:t>
            </a:r>
            <a:r>
              <a:rPr lang="en-US" sz="2800" dirty="0"/>
              <a:t>is resilient to Input changes (</a:t>
            </a:r>
            <a:r>
              <a:rPr lang="en-US" sz="2800" b="1" dirty="0" smtClean="0"/>
              <a:t>Generalization</a:t>
            </a:r>
            <a:r>
              <a:rPr lang="en-US" sz="2800" dirty="0" smtClean="0"/>
              <a:t>)</a:t>
            </a:r>
            <a:br>
              <a:rPr lang="en-US" sz="2800" dirty="0" smtClean="0"/>
            </a:br>
            <a:r>
              <a:rPr lang="en-US" sz="2800" dirty="0" smtClean="0"/>
              <a:t/>
            </a:r>
            <a:br>
              <a:rPr lang="en-US" sz="2800" dirty="0" smtClean="0"/>
            </a:br>
            <a:r>
              <a:rPr lang="en-US" sz="2800" dirty="0" smtClean="0"/>
              <a:t>BUT</a:t>
            </a:r>
            <a:r>
              <a:rPr lang="en-US" sz="2800" dirty="0"/>
              <a:t/>
            </a:r>
            <a:br>
              <a:rPr lang="en-US" sz="2800" dirty="0"/>
            </a:br>
            <a:endParaRPr lang="en-US" sz="2800" dirty="0" smtClean="0"/>
          </a:p>
          <a:p>
            <a:r>
              <a:rPr lang="en-US" sz="2800" dirty="0" smtClean="0"/>
              <a:t>One of the </a:t>
            </a:r>
            <a:r>
              <a:rPr lang="en-US" sz="2800" u="sng" dirty="0"/>
              <a:t>key feature </a:t>
            </a:r>
            <a:r>
              <a:rPr lang="en-US" sz="2800" dirty="0"/>
              <a:t>of </a:t>
            </a:r>
            <a:r>
              <a:rPr lang="en-US" sz="2800" dirty="0" smtClean="0"/>
              <a:t>biological </a:t>
            </a:r>
            <a:r>
              <a:rPr lang="en-US" sz="2800" dirty="0"/>
              <a:t> </a:t>
            </a:r>
            <a:r>
              <a:rPr lang="en-US" sz="2800" dirty="0" smtClean="0"/>
              <a:t>model is </a:t>
            </a:r>
            <a:r>
              <a:rPr lang="en-US" sz="2800" u="sng" dirty="0" smtClean="0"/>
              <a:t>robustness</a:t>
            </a:r>
          </a:p>
          <a:p>
            <a:endParaRPr lang="en-US" sz="2800" dirty="0" smtClean="0"/>
          </a:p>
          <a:p>
            <a:r>
              <a:rPr lang="en-US" sz="2800" dirty="0" smtClean="0"/>
              <a:t>We </a:t>
            </a:r>
            <a:r>
              <a:rPr lang="en-US" sz="2800" dirty="0"/>
              <a:t>know that biological parts are not like electronic parts:</a:t>
            </a:r>
          </a:p>
          <a:p>
            <a:pPr lvl="1"/>
            <a:r>
              <a:rPr lang="en-US" sz="2400" dirty="0"/>
              <a:t>There is no clear specs of </a:t>
            </a:r>
            <a:r>
              <a:rPr lang="en-US" sz="2400" dirty="0" smtClean="0"/>
              <a:t>the </a:t>
            </a:r>
            <a:r>
              <a:rPr lang="en-US" sz="2400" dirty="0"/>
              <a:t>biological parts.</a:t>
            </a:r>
          </a:p>
          <a:p>
            <a:pPr lvl="1"/>
            <a:r>
              <a:rPr lang="en-US" sz="2400" dirty="0"/>
              <a:t>Lots of room for random behavior.</a:t>
            </a:r>
          </a:p>
          <a:p>
            <a:pPr lvl="1"/>
            <a:r>
              <a:rPr lang="en-US" sz="2400" dirty="0"/>
              <a:t>Can be resilient to </a:t>
            </a:r>
            <a:r>
              <a:rPr lang="en-US" sz="2400" dirty="0" smtClean="0"/>
              <a:t>damage.</a:t>
            </a:r>
            <a:endParaRPr lang="en-US" sz="2000" dirty="0" smtClean="0"/>
          </a:p>
        </p:txBody>
      </p:sp>
      <p:sp>
        <p:nvSpPr>
          <p:cNvPr id="2" name="Title 1"/>
          <p:cNvSpPr>
            <a:spLocks noGrp="1"/>
          </p:cNvSpPr>
          <p:nvPr>
            <p:ph type="title"/>
          </p:nvPr>
        </p:nvSpPr>
        <p:spPr>
          <a:xfrm>
            <a:off x="457200" y="116632"/>
            <a:ext cx="8229600" cy="864096"/>
          </a:xfrm>
        </p:spPr>
        <p:txBody>
          <a:bodyPr>
            <a:normAutofit fontScale="90000"/>
          </a:bodyPr>
          <a:lstStyle/>
          <a:p>
            <a:r>
              <a:rPr lang="en-US" dirty="0" smtClean="0"/>
              <a:t>Liquid State Machine Framework </a:t>
            </a: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12</a:t>
            </a:fld>
            <a:endParaRPr lang="en-US"/>
          </a:p>
        </p:txBody>
      </p:sp>
      <p:pic>
        <p:nvPicPr>
          <p:cNvPr id="7" name="TM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04248" y="5517232"/>
            <a:ext cx="1656184" cy="1129216"/>
          </a:xfrm>
          <a:prstGeom prst="rect">
            <a:avLst/>
          </a:prstGeom>
        </p:spPr>
      </p:pic>
    </p:spTree>
    <p:extLst>
      <p:ext uri="{BB962C8B-B14F-4D97-AF65-F5344CB8AC3E}">
        <p14:creationId xmlns:p14="http://schemas.microsoft.com/office/powerpoint/2010/main" val="10437245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6" presetClass="emph" presetSubtype="0" fill="hold" nodeType="clickEffect">
                                  <p:stCondLst>
                                    <p:cond delay="0"/>
                                  </p:stCondLst>
                                  <p:childTnLst>
                                    <p:animScale>
                                      <p:cBhvr>
                                        <p:cTn id="7" dur="500" fill="hold"/>
                                        <p:tgtEl>
                                          <p:spTgt spid="7"/>
                                        </p:tgtEl>
                                      </p:cBhvr>
                                      <p:by x="300000" y="300000"/>
                                    </p:animScale>
                                  </p:childTnLst>
                                </p:cTn>
                              </p:par>
                              <p:par>
                                <p:cTn id="8" presetID="42" presetClass="path" presetSubtype="0" accel="50000" decel="50000" fill="hold" nodeType="withEffect">
                                  <p:stCondLst>
                                    <p:cond delay="0"/>
                                  </p:stCondLst>
                                  <p:childTnLst>
                                    <p:animMotion origin="layout" path="M 1.38889E-6 -9.26739E-7 L -0.31094 -0.36515 " pathEditMode="relative" rAng="0" ptsTypes="AA">
                                      <p:cBhvr>
                                        <p:cTn id="9" dur="500" fill="hold"/>
                                        <p:tgtEl>
                                          <p:spTgt spid="7"/>
                                        </p:tgtEl>
                                        <p:attrNameLst>
                                          <p:attrName>ppt_x</p:attrName>
                                          <p:attrName>ppt_y</p:attrName>
                                        </p:attrNameLst>
                                      </p:cBhvr>
                                      <p:rCtr x="-15556" y="-18257"/>
                                    </p:animMotion>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5916"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31788 -0.37231 L -5.55556E-7 -4.3217E-6 " pathEditMode="relative" rAng="0" ptsTypes="AA">
                                      <p:cBhvr>
                                        <p:cTn id="16" dur="500" fill="hold"/>
                                        <p:tgtEl>
                                          <p:spTgt spid="7"/>
                                        </p:tgtEl>
                                        <p:attrNameLst>
                                          <p:attrName>ppt_x</p:attrName>
                                          <p:attrName>ppt_y</p:attrName>
                                        </p:attrNameLst>
                                      </p:cBhvr>
                                      <p:rCtr x="15885" y="18604"/>
                                    </p:animMotion>
                                  </p:childTnLst>
                                </p:cTn>
                              </p:par>
                              <p:par>
                                <p:cTn id="17" presetID="6" presetClass="emph" presetSubtype="0" fill="hold" nodeType="withEffect">
                                  <p:stCondLst>
                                    <p:cond delay="0"/>
                                  </p:stCondLst>
                                  <p:childTnLst>
                                    <p:animScale>
                                      <p:cBhvr>
                                        <p:cTn id="18" dur="500" fill="hold"/>
                                        <p:tgtEl>
                                          <p:spTgt spid="7"/>
                                        </p:tgtEl>
                                      </p:cBhvr>
                                      <p:by x="30000" y="30000"/>
                                    </p:animScale>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124744"/>
            <a:ext cx="8712968" cy="5472608"/>
          </a:xfrm>
        </p:spPr>
        <p:txBody>
          <a:bodyPr>
            <a:noAutofit/>
          </a:bodyPr>
          <a:lstStyle/>
          <a:p>
            <a:r>
              <a:rPr lang="en-US" sz="2400" dirty="0" smtClean="0"/>
              <a:t>LSM </a:t>
            </a:r>
            <a:r>
              <a:rPr lang="en-US" sz="2400" dirty="0"/>
              <a:t>l</a:t>
            </a:r>
            <a:r>
              <a:rPr lang="en-US" sz="2400" dirty="0" smtClean="0"/>
              <a:t>earns </a:t>
            </a:r>
            <a:r>
              <a:rPr lang="en-US" sz="2400" dirty="0" smtClean="0">
                <a:solidFill>
                  <a:srgbClr val="FF0000"/>
                </a:solidFill>
              </a:rPr>
              <a:t>20 Temporal Patterns </a:t>
            </a:r>
            <a:r>
              <a:rPr lang="en-US" sz="2400" dirty="0" smtClean="0"/>
              <a:t>of 0/1 length of 80-bits as two groups </a:t>
            </a:r>
            <a:r>
              <a:rPr lang="en-US" sz="2400" dirty="0" smtClean="0">
                <a:solidFill>
                  <a:srgbClr val="00B0F0"/>
                </a:solidFill>
              </a:rPr>
              <a:t>A</a:t>
            </a:r>
            <a:r>
              <a:rPr lang="en-US" sz="2400" dirty="0" smtClean="0"/>
              <a:t> and </a:t>
            </a:r>
            <a:r>
              <a:rPr lang="en-US" sz="2400" dirty="0" smtClean="0">
                <a:solidFill>
                  <a:srgbClr val="92D050"/>
                </a:solidFill>
              </a:rPr>
              <a:t>B</a:t>
            </a:r>
            <a:r>
              <a:rPr lang="en-US" sz="2400" dirty="0" smtClean="0"/>
              <a:t>. </a:t>
            </a:r>
          </a:p>
          <a:p>
            <a:pPr marL="393192" lvl="1" indent="0">
              <a:buNone/>
            </a:pPr>
            <a:endParaRPr lang="en-US" sz="2400" dirty="0" smtClean="0">
              <a:solidFill>
                <a:schemeClr val="accent2">
                  <a:lumMod val="60000"/>
                  <a:lumOff val="40000"/>
                </a:schemeClr>
              </a:solidFill>
            </a:endParaRPr>
          </a:p>
          <a:p>
            <a:pPr marL="850392" lvl="1" indent="-457200">
              <a:buFont typeface="+mj-lt"/>
              <a:buAutoNum type="arabicPeriod" startAt="3"/>
            </a:pPr>
            <a:r>
              <a:rPr lang="en-US" sz="2400" dirty="0" smtClean="0">
                <a:solidFill>
                  <a:schemeClr val="accent2">
                    <a:lumMod val="60000"/>
                    <a:lumOff val="40000"/>
                  </a:schemeClr>
                </a:solidFill>
              </a:rPr>
              <a:t>LSM </a:t>
            </a:r>
            <a:r>
              <a:rPr lang="en-US" sz="2400" dirty="0">
                <a:solidFill>
                  <a:schemeClr val="accent2">
                    <a:lumMod val="60000"/>
                    <a:lumOff val="40000"/>
                  </a:schemeClr>
                </a:solidFill>
              </a:rPr>
              <a:t>Robustness </a:t>
            </a:r>
            <a:r>
              <a:rPr lang="en-US" sz="2400" dirty="0" smtClean="0">
                <a:solidFill>
                  <a:schemeClr val="accent2">
                    <a:lumMod val="60000"/>
                    <a:lumOff val="40000"/>
                  </a:schemeClr>
                </a:solidFill>
              </a:rPr>
              <a:t>:</a:t>
            </a:r>
            <a:br>
              <a:rPr lang="en-US" sz="2400" dirty="0" smtClean="0">
                <a:solidFill>
                  <a:schemeClr val="accent2">
                    <a:lumMod val="60000"/>
                    <a:lumOff val="40000"/>
                  </a:schemeClr>
                </a:solidFill>
              </a:rPr>
            </a:br>
            <a:r>
              <a:rPr lang="en-US" sz="2400" dirty="0" smtClean="0"/>
              <a:t>Use random noise </a:t>
            </a:r>
            <a:r>
              <a:rPr lang="en-US" sz="2400" dirty="0" smtClean="0">
                <a:solidFill>
                  <a:schemeClr val="accent4"/>
                </a:solidFill>
              </a:rPr>
              <a:t>inside the Liquid </a:t>
            </a:r>
            <a:r>
              <a:rPr lang="en-US" sz="2400" dirty="0" smtClean="0"/>
              <a:t>and try to recognize the sets, by choosing </a:t>
            </a:r>
            <a:r>
              <a:rPr lang="en-US" sz="2400" dirty="0" smtClean="0">
                <a:solidFill>
                  <a:srgbClr val="FF0000"/>
                </a:solidFill>
              </a:rPr>
              <a:t>X%</a:t>
            </a:r>
            <a:r>
              <a:rPr lang="en-US" sz="2400" dirty="0" smtClean="0"/>
              <a:t> of random neurons:</a:t>
            </a:r>
            <a:endParaRPr lang="en-US" sz="2400" dirty="0"/>
          </a:p>
          <a:p>
            <a:pPr marL="1371600" lvl="3" indent="-457200">
              <a:buAutoNum type="arabicPeriod"/>
            </a:pPr>
            <a:r>
              <a:rPr lang="en-US" sz="2400" dirty="0" smtClean="0"/>
              <a:t>Force the neuron to </a:t>
            </a:r>
            <a:r>
              <a:rPr lang="en-US" sz="2400" u="sng" dirty="0" smtClean="0"/>
              <a:t>emit</a:t>
            </a:r>
            <a:r>
              <a:rPr lang="en-US" sz="2400" dirty="0" smtClean="0"/>
              <a:t> spike</a:t>
            </a:r>
            <a:r>
              <a:rPr lang="en-US" sz="2400" dirty="0"/>
              <a:t> regardless of its situation</a:t>
            </a:r>
            <a:r>
              <a:rPr lang="en-US" sz="2400" dirty="0" smtClean="0"/>
              <a:t>.</a:t>
            </a:r>
          </a:p>
          <a:p>
            <a:pPr marL="1371600" lvl="3" indent="-457200">
              <a:buAutoNum type="arabicPeriod"/>
            </a:pPr>
            <a:r>
              <a:rPr lang="en-US" sz="2400" dirty="0" smtClean="0"/>
              <a:t>Force the neuron to </a:t>
            </a:r>
            <a:r>
              <a:rPr lang="en-US" sz="2400" u="sng" dirty="0"/>
              <a:t>omit</a:t>
            </a:r>
            <a:r>
              <a:rPr lang="en-US" sz="2400" dirty="0"/>
              <a:t> spike and </a:t>
            </a:r>
            <a:r>
              <a:rPr lang="en-US" sz="2400" dirty="0" smtClean="0"/>
              <a:t>ignore everything regardless of its situation.</a:t>
            </a:r>
          </a:p>
          <a:p>
            <a:pPr marL="1371600" lvl="3" indent="-457200">
              <a:buAutoNum type="arabicPeriod"/>
            </a:pPr>
            <a:r>
              <a:rPr lang="en-US" sz="2400" dirty="0" smtClean="0"/>
              <a:t>Force the neuron to emit spike </a:t>
            </a:r>
            <a:r>
              <a:rPr lang="en-US" sz="2400" u="sng" dirty="0" smtClean="0"/>
              <a:t>OR</a:t>
            </a:r>
            <a:r>
              <a:rPr lang="en-US" sz="2400" dirty="0" smtClean="0"/>
              <a:t> to ignore everything regardless on its situation.</a:t>
            </a:r>
          </a:p>
        </p:txBody>
      </p:sp>
      <p:sp>
        <p:nvSpPr>
          <p:cNvPr id="3" name="Slide Number Placeholder 2"/>
          <p:cNvSpPr>
            <a:spLocks noGrp="1"/>
          </p:cNvSpPr>
          <p:nvPr>
            <p:ph type="sldNum" sz="quarter" idx="12"/>
          </p:nvPr>
        </p:nvSpPr>
        <p:spPr/>
        <p:txBody>
          <a:bodyPr/>
          <a:lstStyle/>
          <a:p>
            <a:fld id="{D18737D0-1F07-487A-BC82-FDF5B924E95B}" type="slidenum">
              <a:rPr lang="en-US" smtClean="0"/>
              <a:pPr/>
              <a:t>13</a:t>
            </a:fld>
            <a:endParaRPr lang="en-US"/>
          </a:p>
        </p:txBody>
      </p:sp>
      <p:sp>
        <p:nvSpPr>
          <p:cNvPr id="4" name="Title 3"/>
          <p:cNvSpPr>
            <a:spLocks noGrp="1"/>
          </p:cNvSpPr>
          <p:nvPr>
            <p:ph type="title"/>
          </p:nvPr>
        </p:nvSpPr>
        <p:spPr>
          <a:xfrm>
            <a:off x="179512" y="188640"/>
            <a:ext cx="8784976" cy="836712"/>
          </a:xfrm>
        </p:spPr>
        <p:txBody>
          <a:bodyPr>
            <a:normAutofit/>
          </a:bodyPr>
          <a:lstStyle/>
          <a:p>
            <a:r>
              <a:rPr lang="en-US" dirty="0" smtClean="0"/>
              <a:t>Our Test Setup</a:t>
            </a:r>
            <a:endParaRPr lang="en-US" dirty="0"/>
          </a:p>
        </p:txBody>
      </p:sp>
    </p:spTree>
    <p:extLst>
      <p:ext uri="{BB962C8B-B14F-4D97-AF65-F5344CB8AC3E}">
        <p14:creationId xmlns:p14="http://schemas.microsoft.com/office/powerpoint/2010/main" val="77043834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7848"/>
            <a:ext cx="8229600" cy="806896"/>
          </a:xfrm>
        </p:spPr>
        <p:txBody>
          <a:bodyPr/>
          <a:lstStyle/>
          <a:p>
            <a:r>
              <a:rPr lang="en-US" dirty="0" err="1"/>
              <a:t>Maass</a:t>
            </a:r>
            <a:r>
              <a:rPr lang="en-US" dirty="0"/>
              <a:t> et al Architectures</a:t>
            </a:r>
          </a:p>
        </p:txBody>
      </p:sp>
      <p:graphicFrame>
        <p:nvGraphicFramePr>
          <p:cNvPr id="7" name="Chart 6"/>
          <p:cNvGraphicFramePr>
            <a:graphicFrameLocks/>
          </p:cNvGraphicFramePr>
          <p:nvPr>
            <p:extLst>
              <p:ext uri="{D42A27DB-BD31-4B8C-83A1-F6EECF244321}">
                <p14:modId xmlns:p14="http://schemas.microsoft.com/office/powerpoint/2010/main" val="1497620303"/>
              </p:ext>
            </p:extLst>
          </p:nvPr>
        </p:nvGraphicFramePr>
        <p:xfrm>
          <a:off x="4552950" y="4043758"/>
          <a:ext cx="4591050" cy="28051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672998744"/>
              </p:ext>
            </p:extLst>
          </p:nvPr>
        </p:nvGraphicFramePr>
        <p:xfrm>
          <a:off x="827584" y="1346311"/>
          <a:ext cx="7920000" cy="54000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14</a:t>
            </a:fld>
            <a:endParaRPr lang="en-US"/>
          </a:p>
        </p:txBody>
      </p:sp>
      <p:graphicFrame>
        <p:nvGraphicFramePr>
          <p:cNvPr id="5" name="Chart 4"/>
          <p:cNvGraphicFramePr>
            <a:graphicFrameLocks/>
          </p:cNvGraphicFramePr>
          <p:nvPr>
            <p:extLst>
              <p:ext uri="{D42A27DB-BD31-4B8C-83A1-F6EECF244321}">
                <p14:modId xmlns:p14="http://schemas.microsoft.com/office/powerpoint/2010/main" val="3744686995"/>
              </p:ext>
            </p:extLst>
          </p:nvPr>
        </p:nvGraphicFramePr>
        <p:xfrm>
          <a:off x="827584" y="1196752"/>
          <a:ext cx="7920000" cy="540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799869191"/>
              </p:ext>
            </p:extLst>
          </p:nvPr>
        </p:nvGraphicFramePr>
        <p:xfrm>
          <a:off x="827584" y="1471171"/>
          <a:ext cx="7920000" cy="54000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p:cNvSpPr txBox="1"/>
          <p:nvPr/>
        </p:nvSpPr>
        <p:spPr>
          <a:xfrm>
            <a:off x="5796136" y="1268760"/>
            <a:ext cx="2808312" cy="40011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rPr>
              <a:t>Damage in the Input</a:t>
            </a:r>
            <a:endParaRPr lang="en-US" sz="2000"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5795540" y="1668870"/>
            <a:ext cx="2952924" cy="40011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rPr>
              <a:t>Damage in the </a:t>
            </a:r>
            <a:r>
              <a:rPr lang="en-US" sz="2000" dirty="0">
                <a:solidFill>
                  <a:srgbClr val="FF0000"/>
                </a:solidFill>
                <a:effectLst>
                  <a:outerShdw blurRad="38100" dist="38100" dir="2700000" algn="tl">
                    <a:srgbClr val="000000">
                      <a:alpha val="43137"/>
                    </a:srgbClr>
                  </a:outerShdw>
                </a:effectLst>
              </a:rPr>
              <a:t>Liquid</a:t>
            </a:r>
          </a:p>
        </p:txBody>
      </p:sp>
      <p:sp>
        <p:nvSpPr>
          <p:cNvPr id="12" name="TextBox 11"/>
          <p:cNvSpPr txBox="1"/>
          <p:nvPr/>
        </p:nvSpPr>
        <p:spPr>
          <a:xfrm>
            <a:off x="5796136" y="2132856"/>
            <a:ext cx="2952328" cy="40011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rPr>
              <a:t>Damage in the Liquid</a:t>
            </a:r>
            <a:endParaRPr lang="en-US" sz="2000" dirty="0">
              <a:solidFill>
                <a:srgbClr val="FF0000"/>
              </a:solidFill>
              <a:effectLst>
                <a:outerShdw blurRad="38100" dist="38100" dir="2700000" algn="tl">
                  <a:srgbClr val="000000">
                    <a:alpha val="43137"/>
                  </a:srgbClr>
                </a:outerShdw>
              </a:effectLst>
            </a:endParaRPr>
          </a:p>
        </p:txBody>
      </p:sp>
      <p:sp>
        <p:nvSpPr>
          <p:cNvPr id="13" name="TextBox 12"/>
          <p:cNvSpPr txBox="1"/>
          <p:nvPr/>
        </p:nvSpPr>
        <p:spPr>
          <a:xfrm>
            <a:off x="5652120" y="5733256"/>
            <a:ext cx="2952328" cy="400110"/>
          </a:xfrm>
          <a:prstGeom prst="rect">
            <a:avLst/>
          </a:prstGeom>
          <a:noFill/>
        </p:spPr>
        <p:txBody>
          <a:bodyPr wrap="square" rtlCol="0">
            <a:spAutoFit/>
          </a:bodyPr>
          <a:lstStyle/>
          <a:p>
            <a:r>
              <a:rPr lang="en-US" sz="2000" dirty="0" smtClean="0">
                <a:solidFill>
                  <a:srgbClr val="FF0000"/>
                </a:solidFill>
                <a:effectLst>
                  <a:outerShdw blurRad="38100" dist="38100" dir="2700000" algn="tl">
                    <a:srgbClr val="000000">
                      <a:alpha val="43137"/>
                    </a:srgbClr>
                  </a:outerShdw>
                </a:effectLst>
              </a:rPr>
              <a:t>Damage in the Liquid</a:t>
            </a:r>
            <a:endParaRPr lang="en-US" sz="20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6402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500" fill="hold"/>
                                        <p:tgtEl>
                                          <p:spTgt spid="5"/>
                                        </p:tgtEl>
                                      </p:cBhvr>
                                      <p:by x="60000" y="60000"/>
                                    </p:animScale>
                                  </p:childTnLst>
                                </p:cTn>
                              </p:par>
                              <p:par>
                                <p:cTn id="15" presetID="42" presetClass="path" presetSubtype="0" accel="50000" decel="50000" fill="hold" grpId="1" nodeType="withEffect">
                                  <p:stCondLst>
                                    <p:cond delay="0"/>
                                  </p:stCondLst>
                                  <p:childTnLst>
                                    <p:animMotion origin="layout" path="M 2.5E-6 4.44444E-6 L -0.27535 0.23634 " pathEditMode="relative" rAng="0" ptsTypes="AA">
                                      <p:cBhvr>
                                        <p:cTn id="16" dur="500" fill="hold"/>
                                        <p:tgtEl>
                                          <p:spTgt spid="5"/>
                                        </p:tgtEl>
                                        <p:attrNameLst>
                                          <p:attrName>ppt_x</p:attrName>
                                          <p:attrName>ppt_y</p:attrName>
                                        </p:attrNameLst>
                                      </p:cBhvr>
                                      <p:rCtr x="-13767" y="11806"/>
                                    </p:animMotion>
                                  </p:childTnLst>
                                </p:cTn>
                              </p:par>
                              <p:par>
                                <p:cTn id="17" presetID="42" presetClass="path" presetSubtype="0" accel="50000" decel="50000" fill="hold" grpId="1" nodeType="withEffect">
                                  <p:stCondLst>
                                    <p:cond delay="0"/>
                                  </p:stCondLst>
                                  <p:childTnLst>
                                    <p:animMotion origin="layout" path="M 3.61111E-6 -3.7037E-7 L -0.57084 0.57986 " pathEditMode="relative" rAng="0" ptsTypes="AA">
                                      <p:cBhvr>
                                        <p:cTn id="18" dur="500" fill="hold"/>
                                        <p:tgtEl>
                                          <p:spTgt spid="2"/>
                                        </p:tgtEl>
                                        <p:attrNameLst>
                                          <p:attrName>ppt_x</p:attrName>
                                          <p:attrName>ppt_y</p:attrName>
                                        </p:attrNameLst>
                                      </p:cBhvr>
                                      <p:rCtr x="-28542" y="28981"/>
                                    </p:animMotion>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grpId="1" nodeType="clickEffect">
                                  <p:stCondLst>
                                    <p:cond delay="0"/>
                                  </p:stCondLst>
                                  <p:childTnLst>
                                    <p:animScale>
                                      <p:cBhvr>
                                        <p:cTn id="29" dur="500" fill="hold"/>
                                        <p:tgtEl>
                                          <p:spTgt spid="9"/>
                                        </p:tgtEl>
                                      </p:cBhvr>
                                      <p:by x="57000" y="57000"/>
                                    </p:animScale>
                                  </p:childTnLst>
                                </p:cTn>
                              </p:par>
                              <p:par>
                                <p:cTn id="30" presetID="42" presetClass="path" presetSubtype="0" accel="50000" decel="50000" fill="hold" grpId="2" nodeType="withEffect">
                                  <p:stCondLst>
                                    <p:cond delay="0"/>
                                  </p:stCondLst>
                                  <p:childTnLst>
                                    <p:animMotion origin="layout" path="M 2.5E-6 3.7037E-6 L -0.25174 -0.18449 " pathEditMode="relative" rAng="0" ptsTypes="AA">
                                      <p:cBhvr>
                                        <p:cTn id="31" dur="500" fill="hold"/>
                                        <p:tgtEl>
                                          <p:spTgt spid="9"/>
                                        </p:tgtEl>
                                        <p:attrNameLst>
                                          <p:attrName>ppt_x</p:attrName>
                                          <p:attrName>ppt_y</p:attrName>
                                        </p:attrNameLst>
                                      </p:cBhvr>
                                      <p:rCtr x="-12587" y="-9236"/>
                                    </p:animMotion>
                                  </p:childTnLst>
                                </p:cTn>
                              </p:par>
                              <p:par>
                                <p:cTn id="32" presetID="42" presetClass="path" presetSubtype="0" accel="50000" decel="50000" fill="hold" grpId="1" nodeType="withEffect">
                                  <p:stCondLst>
                                    <p:cond delay="0"/>
                                  </p:stCondLst>
                                  <p:childTnLst>
                                    <p:animMotion origin="layout" path="M -2.5E-6 -3.7037E-6 L -0.55521 0.0176 " pathEditMode="relative" rAng="0" ptsTypes="AA">
                                      <p:cBhvr>
                                        <p:cTn id="33" dur="500" fill="hold"/>
                                        <p:tgtEl>
                                          <p:spTgt spid="11"/>
                                        </p:tgtEl>
                                        <p:attrNameLst>
                                          <p:attrName>ppt_x</p:attrName>
                                          <p:attrName>ppt_y</p:attrName>
                                        </p:attrNameLst>
                                      </p:cBhvr>
                                      <p:rCtr x="-27760" y="880"/>
                                    </p:animMotion>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mph" presetSubtype="0" fill="hold" grpId="1" nodeType="clickEffect">
                                  <p:stCondLst>
                                    <p:cond delay="0"/>
                                  </p:stCondLst>
                                  <p:childTnLst>
                                    <p:animScale>
                                      <p:cBhvr>
                                        <p:cTn id="44" dur="500" fill="hold"/>
                                        <p:tgtEl>
                                          <p:spTgt spid="8"/>
                                        </p:tgtEl>
                                      </p:cBhvr>
                                      <p:by x="57000" y="57000"/>
                                    </p:animScale>
                                  </p:childTnLst>
                                </p:cTn>
                              </p:par>
                              <p:par>
                                <p:cTn id="45" presetID="42" presetClass="path" presetSubtype="0" accel="50000" decel="50000" fill="hold" grpId="2" nodeType="withEffect">
                                  <p:stCondLst>
                                    <p:cond delay="0"/>
                                  </p:stCondLst>
                                  <p:childTnLst>
                                    <p:animMotion origin="layout" path="M 5E-6 2.59259E-6 L 0.19705 -0.18519 " pathEditMode="relative" rAng="0" ptsTypes="AA">
                                      <p:cBhvr>
                                        <p:cTn id="46" dur="500" fill="hold"/>
                                        <p:tgtEl>
                                          <p:spTgt spid="8"/>
                                        </p:tgtEl>
                                        <p:attrNameLst>
                                          <p:attrName>ppt_x</p:attrName>
                                          <p:attrName>ppt_y</p:attrName>
                                        </p:attrNameLst>
                                      </p:cBhvr>
                                      <p:rCtr x="9844" y="-9259"/>
                                    </p:animMotion>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9" grpId="0">
        <p:bldAsOne/>
      </p:bldGraphic>
      <p:bldGraphic spid="9" grpId="1">
        <p:bldAsOne/>
      </p:bldGraphic>
      <p:bldGraphic spid="9" grpId="2">
        <p:bldAsOne/>
      </p:bldGraphic>
      <p:bldGraphic spid="5" grpId="0">
        <p:bldAsOne/>
      </p:bldGraphic>
      <p:bldGraphic spid="5" grpId="1">
        <p:bldAsOne/>
      </p:bldGraphic>
      <p:bldGraphic spid="5" grpId="2">
        <p:bldAsOne/>
      </p:bldGraphic>
      <p:bldGraphic spid="8" grpId="0">
        <p:bldAsOne/>
      </p:bldGraphic>
      <p:bldGraphic spid="8" grpId="1">
        <p:bldAsOne/>
      </p:bldGraphic>
      <p:bldGraphic spid="8" grpId="2">
        <p:bldAsOne/>
      </p:bldGraphic>
      <p:bldP spid="2" grpId="0"/>
      <p:bldP spid="2" grpId="1"/>
      <p:bldP spid="11" grpId="0"/>
      <p:bldP spid="11" grpId="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4155148677"/>
              </p:ext>
            </p:extLst>
          </p:nvPr>
        </p:nvGraphicFramePr>
        <p:xfrm>
          <a:off x="24757" y="1268760"/>
          <a:ext cx="45910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p:cNvGraphicFramePr>
          <p:nvPr>
            <p:extLst>
              <p:ext uri="{D42A27DB-BD31-4B8C-83A1-F6EECF244321}">
                <p14:modId xmlns:p14="http://schemas.microsoft.com/office/powerpoint/2010/main" val="1961302161"/>
              </p:ext>
            </p:extLst>
          </p:nvPr>
        </p:nvGraphicFramePr>
        <p:xfrm>
          <a:off x="4552950" y="1484784"/>
          <a:ext cx="45910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2988967667"/>
              </p:ext>
            </p:extLst>
          </p:nvPr>
        </p:nvGraphicFramePr>
        <p:xfrm>
          <a:off x="4355976" y="3933056"/>
          <a:ext cx="45910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p:cNvGraphicFramePr>
          <p:nvPr>
            <p:extLst>
              <p:ext uri="{D42A27DB-BD31-4B8C-83A1-F6EECF244321}">
                <p14:modId xmlns:p14="http://schemas.microsoft.com/office/powerpoint/2010/main" val="924521017"/>
              </p:ext>
            </p:extLst>
          </p:nvPr>
        </p:nvGraphicFramePr>
        <p:xfrm>
          <a:off x="16954" y="3861048"/>
          <a:ext cx="45910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15</a:t>
            </a:fld>
            <a:endParaRPr lang="en-US"/>
          </a:p>
        </p:txBody>
      </p:sp>
      <p:sp>
        <p:nvSpPr>
          <p:cNvPr id="4" name="Title 3"/>
          <p:cNvSpPr>
            <a:spLocks noGrp="1"/>
          </p:cNvSpPr>
          <p:nvPr>
            <p:ph type="title"/>
          </p:nvPr>
        </p:nvSpPr>
        <p:spPr>
          <a:xfrm>
            <a:off x="457200" y="389856"/>
            <a:ext cx="8229600" cy="806896"/>
          </a:xfrm>
        </p:spPr>
        <p:txBody>
          <a:bodyPr/>
          <a:lstStyle/>
          <a:p>
            <a:r>
              <a:rPr lang="en-US" dirty="0" err="1"/>
              <a:t>Maass</a:t>
            </a:r>
            <a:r>
              <a:rPr lang="en-US" dirty="0"/>
              <a:t> et al Architectures</a:t>
            </a:r>
          </a:p>
        </p:txBody>
      </p:sp>
      <p:sp>
        <p:nvSpPr>
          <p:cNvPr id="11" name="TextBox 10">
            <a:hlinkClick r:id="rId6" action="ppaction://hlinksldjump"/>
          </p:cNvPr>
          <p:cNvSpPr txBox="1"/>
          <p:nvPr/>
        </p:nvSpPr>
        <p:spPr>
          <a:xfrm>
            <a:off x="3851920" y="21885"/>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sp>
        <p:nvSpPr>
          <p:cNvPr id="10" name="TextBox 9"/>
          <p:cNvSpPr txBox="1"/>
          <p:nvPr/>
        </p:nvSpPr>
        <p:spPr>
          <a:xfrm rot="19423462">
            <a:off x="3339045" y="3015124"/>
            <a:ext cx="2554544" cy="923330"/>
          </a:xfrm>
          <a:prstGeom prst="rect">
            <a:avLst/>
          </a:prstGeom>
          <a:noFill/>
          <a:ln w="76200" cmpd="sng">
            <a:solidFill>
              <a:srgbClr val="FF0000"/>
            </a:solidFill>
          </a:ln>
          <a:effectLst>
            <a:glow rad="139700">
              <a:schemeClr val="accent3">
                <a:satMod val="175000"/>
                <a:alpha val="40000"/>
              </a:schemeClr>
            </a:glow>
            <a:outerShdw blurRad="50800" dist="38100" algn="l" rotWithShape="0">
              <a:prstClr val="black">
                <a:alpha val="40000"/>
              </a:prstClr>
            </a:outerShdw>
          </a:effectLst>
        </p:spPr>
        <p:txBody>
          <a:bodyPr wrap="square" rtlCol="0">
            <a:spAutoFit/>
          </a:bodyPr>
          <a:lstStyle/>
          <a:p>
            <a:pPr algn="ctr"/>
            <a:r>
              <a:rPr lang="en-US" sz="5400" dirty="0" smtClean="0">
                <a:solidFill>
                  <a:srgbClr val="FF0000"/>
                </a:solidFill>
                <a:effectLst>
                  <a:outerShdw blurRad="38100" dist="38100" dir="2700000" algn="tl">
                    <a:srgbClr val="000000">
                      <a:alpha val="43137"/>
                    </a:srgbClr>
                  </a:outerShdw>
                </a:effectLst>
              </a:rPr>
              <a:t>Failed</a:t>
            </a:r>
            <a:endParaRPr lang="en-US" sz="5400" dirty="0">
              <a:solidFill>
                <a:srgbClr val="FF0000"/>
              </a:solidFill>
              <a:effectLst>
                <a:outerShdw blurRad="38100" dist="38100" dir="2700000" algn="tl">
                  <a:srgbClr val="000000">
                    <a:alpha val="43137"/>
                  </a:srgbClr>
                </a:outerShdw>
              </a:effectLst>
            </a:endParaRPr>
          </a:p>
        </p:txBody>
      </p:sp>
      <p:sp>
        <p:nvSpPr>
          <p:cNvPr id="19" name="Rectangle 18"/>
          <p:cNvSpPr/>
          <p:nvPr/>
        </p:nvSpPr>
        <p:spPr>
          <a:xfrm>
            <a:off x="1259632" y="1202051"/>
            <a:ext cx="1992853" cy="369332"/>
          </a:xfrm>
          <a:prstGeom prst="rect">
            <a:avLst/>
          </a:prstGeom>
        </p:spPr>
        <p:txBody>
          <a:bodyPr wrap="none">
            <a:spAutoFit/>
          </a:bodyPr>
          <a:lstStyle/>
          <a:p>
            <a:r>
              <a:rPr lang="en-US" dirty="0"/>
              <a:t>Noise Generator</a:t>
            </a:r>
          </a:p>
        </p:txBody>
      </p:sp>
      <p:sp>
        <p:nvSpPr>
          <p:cNvPr id="20" name="Rectangle 19"/>
          <p:cNvSpPr/>
          <p:nvPr/>
        </p:nvSpPr>
        <p:spPr>
          <a:xfrm>
            <a:off x="5940152" y="1219926"/>
            <a:ext cx="1770036" cy="369332"/>
          </a:xfrm>
          <a:prstGeom prst="rect">
            <a:avLst/>
          </a:prstGeom>
        </p:spPr>
        <p:txBody>
          <a:bodyPr wrap="none">
            <a:spAutoFit/>
          </a:bodyPr>
          <a:lstStyle/>
          <a:p>
            <a:r>
              <a:rPr lang="en-US" dirty="0"/>
              <a:t>Dead </a:t>
            </a:r>
            <a:r>
              <a:rPr lang="en-US" dirty="0" smtClean="0"/>
              <a:t>Neurons</a:t>
            </a:r>
            <a:endParaRPr lang="en-US" dirty="0"/>
          </a:p>
        </p:txBody>
      </p:sp>
      <p:sp>
        <p:nvSpPr>
          <p:cNvPr id="21" name="Rectangle 20"/>
          <p:cNvSpPr/>
          <p:nvPr/>
        </p:nvSpPr>
        <p:spPr>
          <a:xfrm>
            <a:off x="1132652" y="3895019"/>
            <a:ext cx="2358338" cy="369332"/>
          </a:xfrm>
          <a:prstGeom prst="rect">
            <a:avLst/>
          </a:prstGeom>
        </p:spPr>
        <p:txBody>
          <a:bodyPr wrap="none">
            <a:spAutoFit/>
          </a:bodyPr>
          <a:lstStyle/>
          <a:p>
            <a:r>
              <a:rPr lang="en-US" dirty="0"/>
              <a:t>Generalization Test</a:t>
            </a:r>
          </a:p>
        </p:txBody>
      </p:sp>
      <p:sp>
        <p:nvSpPr>
          <p:cNvPr id="22" name="Rectangle 21"/>
          <p:cNvSpPr/>
          <p:nvPr/>
        </p:nvSpPr>
        <p:spPr>
          <a:xfrm>
            <a:off x="6084168" y="3892406"/>
            <a:ext cx="1736373" cy="369332"/>
          </a:xfrm>
          <a:prstGeom prst="rect">
            <a:avLst/>
          </a:prstGeom>
        </p:spPr>
        <p:txBody>
          <a:bodyPr wrap="none">
            <a:spAutoFit/>
          </a:bodyPr>
          <a:lstStyle/>
          <a:p>
            <a:r>
              <a:rPr lang="en-US" dirty="0"/>
              <a:t>Combine Test</a:t>
            </a:r>
          </a:p>
        </p:txBody>
      </p:sp>
    </p:spTree>
    <p:extLst>
      <p:ext uri="{BB962C8B-B14F-4D97-AF65-F5344CB8AC3E}">
        <p14:creationId xmlns:p14="http://schemas.microsoft.com/office/powerpoint/2010/main" val="385933895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47272" y="6143813"/>
            <a:ext cx="365760" cy="365125"/>
          </a:xfrm>
        </p:spPr>
        <p:txBody>
          <a:bodyPr/>
          <a:lstStyle/>
          <a:p>
            <a:fld id="{D18737D0-1F07-487A-BC82-FDF5B924E95B}" type="slidenum">
              <a:rPr lang="en-US" smtClean="0"/>
              <a:pPr/>
              <a:t>16</a:t>
            </a:fld>
            <a:endParaRPr lang="en-US"/>
          </a:p>
        </p:txBody>
      </p:sp>
      <p:pic>
        <p:nvPicPr>
          <p:cNvPr id="21" name="Picture 13" descr="D:\Rimon.Docs\2010\B\Research\Presentations\Animation\Circit-tool-1.1-manual.Maass.png">
            <a:hlinkHover r:id="" action="ppaction://noaction" highlightClick="1"/>
          </p:cNvPr>
          <p:cNvPicPr preferRelativeResize="0">
            <a:picLocks noChangeAspect="1" noChangeArrowheads="1"/>
          </p:cNvPicPr>
          <p:nvPr/>
        </p:nvPicPr>
        <p:blipFill>
          <a:blip r:embed="rId5" cstate="print"/>
          <a:srcRect/>
          <a:stretch>
            <a:fillRect/>
          </a:stretch>
        </p:blipFill>
        <p:spPr bwMode="auto">
          <a:xfrm>
            <a:off x="323528" y="3672408"/>
            <a:ext cx="4475184" cy="3140968"/>
          </a:xfrm>
          <a:prstGeom prst="rect">
            <a:avLst/>
          </a:prstGeom>
          <a:noFill/>
          <a:effectLst>
            <a:outerShdw blurRad="50800" dist="38100" dir="2700000" algn="tl" rotWithShape="0">
              <a:prstClr val="black">
                <a:alpha val="40000"/>
              </a:prstClr>
            </a:outerShdw>
          </a:effectLst>
        </p:spPr>
      </p:pic>
      <p:sp>
        <p:nvSpPr>
          <p:cNvPr id="19" name="Title 1"/>
          <p:cNvSpPr txBox="1">
            <a:spLocks/>
          </p:cNvSpPr>
          <p:nvPr/>
        </p:nvSpPr>
        <p:spPr>
          <a:xfrm>
            <a:off x="493204" y="206551"/>
            <a:ext cx="8229600" cy="108012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1"/>
                </a:solidFill>
                <a:effectLst>
                  <a:outerShdw blurRad="31750" dist="25400" dir="5400000" algn="tl" rotWithShape="0">
                    <a:srgbClr val="000000">
                      <a:alpha val="25000"/>
                    </a:srgbClr>
                  </a:outerShdw>
                </a:effectLst>
                <a:latin typeface="+mj-lt"/>
                <a:ea typeface="+mj-ea"/>
                <a:cs typeface="+mj-cs"/>
              </a:defRPr>
            </a:lvl1pPr>
            <a:extLst/>
          </a:lstStyle>
          <a:p>
            <a:r>
              <a:rPr lang="en-US" dirty="0" err="1" smtClean="0"/>
              <a:t>Maass</a:t>
            </a:r>
            <a:r>
              <a:rPr lang="en-US" dirty="0" smtClean="0"/>
              <a:t> et al Architectures</a:t>
            </a:r>
            <a:endParaRPr lang="en-US" dirty="0"/>
          </a:p>
        </p:txBody>
      </p:sp>
      <p:sp>
        <p:nvSpPr>
          <p:cNvPr id="9" name="Content Placeholder 2"/>
          <p:cNvSpPr txBox="1">
            <a:spLocks/>
          </p:cNvSpPr>
          <p:nvPr/>
        </p:nvSpPr>
        <p:spPr>
          <a:xfrm>
            <a:off x="97160" y="1052736"/>
            <a:ext cx="4834880" cy="2664295"/>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Assume some Architectural structure.</a:t>
            </a:r>
          </a:p>
          <a:p>
            <a:r>
              <a:rPr lang="en-US" dirty="0" smtClean="0"/>
              <a:t>Neuron have more chances to be connected to its close neighbors rather to far neurons</a:t>
            </a:r>
          </a:p>
          <a:p>
            <a:pPr lvl="1">
              <a:buFont typeface="Verdana"/>
              <a:buNone/>
            </a:pPr>
            <a:endParaRPr lang="en-US" dirty="0" smtClean="0"/>
          </a:p>
        </p:txBody>
      </p:sp>
      <p:pic>
        <p:nvPicPr>
          <p:cNvPr id="3" name="Maass Topology.av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bright="7000"/>
          </a:blip>
          <a:stretch>
            <a:fillRect/>
          </a:stretch>
        </p:blipFill>
        <p:spPr>
          <a:xfrm>
            <a:off x="5004048" y="1634709"/>
            <a:ext cx="4049668" cy="5129579"/>
          </a:xfrm>
          <a:prstGeom prst="rect">
            <a:avLst/>
          </a:prstGeom>
        </p:spPr>
      </p:pic>
      <p:sp>
        <p:nvSpPr>
          <p:cNvPr id="7" name="TextBox 6">
            <a:hlinkClick r:id="rId7" action="ppaction://hlinksldjump"/>
          </p:cNvPr>
          <p:cNvSpPr txBox="1"/>
          <p:nvPr/>
        </p:nvSpPr>
        <p:spPr>
          <a:xfrm>
            <a:off x="3851920" y="21885"/>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spTree>
    <p:extLst>
      <p:ext uri="{BB962C8B-B14F-4D97-AF65-F5344CB8AC3E}">
        <p14:creationId xmlns:p14="http://schemas.microsoft.com/office/powerpoint/2010/main" val="4152241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0"/>
          <p:cNvSpPr>
            <a:spLocks noGrp="1"/>
          </p:cNvSpPr>
          <p:nvPr>
            <p:ph type="sldNum" sz="quarter" idx="12"/>
          </p:nvPr>
        </p:nvSpPr>
        <p:spPr/>
        <p:txBody>
          <a:bodyPr/>
          <a:lstStyle/>
          <a:p>
            <a:fld id="{B6F15528-21DE-4FAA-801E-634DDDAF4B2B}" type="slidenum">
              <a:rPr lang="en-US" smtClean="0"/>
              <a:pPr/>
              <a:t>17</a:t>
            </a:fld>
            <a:endParaRPr lang="en-US"/>
          </a:p>
        </p:txBody>
      </p:sp>
      <p:sp>
        <p:nvSpPr>
          <p:cNvPr id="2" name="Title 1"/>
          <p:cNvSpPr>
            <a:spLocks noGrp="1"/>
          </p:cNvSpPr>
          <p:nvPr>
            <p:ph type="title"/>
          </p:nvPr>
        </p:nvSpPr>
        <p:spPr>
          <a:xfrm>
            <a:off x="457200" y="76199"/>
            <a:ext cx="8229600" cy="990601"/>
          </a:xfrm>
        </p:spPr>
        <p:txBody>
          <a:bodyPr>
            <a:normAutofit fontScale="90000"/>
          </a:bodyPr>
          <a:lstStyle/>
          <a:p>
            <a:r>
              <a:rPr lang="en-US" dirty="0" smtClean="0"/>
              <a:t>How does Liquid State Machine work? </a:t>
            </a:r>
            <a:r>
              <a:rPr lang="en-US" sz="4400" dirty="0"/>
              <a:t>(Generalization) </a:t>
            </a:r>
            <a:endParaRPr lang="en-US" dirty="0"/>
          </a:p>
        </p:txBody>
      </p:sp>
      <p:cxnSp>
        <p:nvCxnSpPr>
          <p:cNvPr id="5" name="Straight Arrow Connector 4"/>
          <p:cNvCxnSpPr/>
          <p:nvPr/>
        </p:nvCxnSpPr>
        <p:spPr>
          <a:xfrm rot="5400000">
            <a:off x="1524794" y="4114006"/>
            <a:ext cx="609600" cy="158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95400" y="3276600"/>
            <a:ext cx="1066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3352800"/>
            <a:ext cx="914400" cy="646331"/>
          </a:xfrm>
          <a:prstGeom prst="rect">
            <a:avLst/>
          </a:prstGeom>
          <a:noFill/>
        </p:spPr>
        <p:txBody>
          <a:bodyPr wrap="square" rtlCol="0">
            <a:spAutoFit/>
          </a:bodyPr>
          <a:lstStyle/>
          <a:p>
            <a:pPr algn="ctr"/>
            <a:r>
              <a:rPr lang="en-US" dirty="0" smtClean="0">
                <a:solidFill>
                  <a:schemeClr val="bg1"/>
                </a:solidFill>
              </a:rPr>
              <a:t>LSM</a:t>
            </a:r>
          </a:p>
          <a:p>
            <a:pPr algn="ctr"/>
            <a:r>
              <a:rPr lang="en-US" dirty="0" smtClean="0">
                <a:solidFill>
                  <a:schemeClr val="bg1"/>
                </a:solidFill>
              </a:rPr>
              <a:t>A</a:t>
            </a:r>
            <a:endParaRPr lang="en-US" dirty="0">
              <a:solidFill>
                <a:schemeClr val="bg1"/>
              </a:solidFill>
            </a:endParaRPr>
          </a:p>
        </p:txBody>
      </p:sp>
      <p:cxnSp>
        <p:nvCxnSpPr>
          <p:cNvPr id="9" name="Straight Arrow Connector 8"/>
          <p:cNvCxnSpPr/>
          <p:nvPr/>
        </p:nvCxnSpPr>
        <p:spPr>
          <a:xfrm rot="16200000">
            <a:off x="1524794" y="5829875"/>
            <a:ext cx="609600" cy="158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10800000">
            <a:off x="1295400" y="6135469"/>
            <a:ext cx="1066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6211669"/>
            <a:ext cx="838200" cy="646331"/>
          </a:xfrm>
          <a:prstGeom prst="rect">
            <a:avLst/>
          </a:prstGeom>
          <a:noFill/>
        </p:spPr>
        <p:txBody>
          <a:bodyPr wrap="square" rtlCol="0">
            <a:spAutoFit/>
          </a:bodyPr>
          <a:lstStyle/>
          <a:p>
            <a:pPr algn="ctr"/>
            <a:r>
              <a:rPr lang="en-US" dirty="0" smtClean="0">
                <a:solidFill>
                  <a:schemeClr val="bg1"/>
                </a:solidFill>
              </a:rPr>
              <a:t>LSM</a:t>
            </a:r>
          </a:p>
          <a:p>
            <a:pPr algn="ctr"/>
            <a:r>
              <a:rPr lang="en-US" dirty="0" smtClean="0">
                <a:solidFill>
                  <a:schemeClr val="bg1"/>
                </a:solidFill>
              </a:rPr>
              <a:t>B</a:t>
            </a:r>
            <a:endParaRPr lang="en-US" dirty="0">
              <a:solidFill>
                <a:schemeClr val="bg1"/>
              </a:solidFill>
            </a:endParaRPr>
          </a:p>
        </p:txBody>
      </p:sp>
      <p:sp>
        <p:nvSpPr>
          <p:cNvPr id="14" name="Rectangle 13"/>
          <p:cNvSpPr/>
          <p:nvPr/>
        </p:nvSpPr>
        <p:spPr>
          <a:xfrm>
            <a:off x="-7924800" y="5029200"/>
            <a:ext cx="9906000" cy="523220"/>
          </a:xfrm>
          <a:prstGeom prst="rect">
            <a:avLst/>
          </a:prstGeom>
        </p:spPr>
        <p:txBody>
          <a:bodyPr wrap="square">
            <a:spAutoFit/>
          </a:bodyPr>
          <a:lstStyle/>
          <a:p>
            <a:r>
              <a:rPr lang="en-US" sz="2800" dirty="0" smtClean="0"/>
              <a:t>010110110101110</a:t>
            </a:r>
            <a:r>
              <a:rPr lang="en-US" sz="2800" dirty="0" smtClean="0">
                <a:solidFill>
                  <a:srgbClr val="FF0000"/>
                </a:solidFill>
              </a:rPr>
              <a:t>1</a:t>
            </a:r>
            <a:r>
              <a:rPr lang="en-US" sz="2800" dirty="0" smtClean="0"/>
              <a:t>100101001010110111011000100</a:t>
            </a:r>
          </a:p>
        </p:txBody>
      </p:sp>
      <p:sp>
        <p:nvSpPr>
          <p:cNvPr id="15" name="Rectangle 14"/>
          <p:cNvSpPr/>
          <p:nvPr/>
        </p:nvSpPr>
        <p:spPr>
          <a:xfrm>
            <a:off x="-7924800" y="4419600"/>
            <a:ext cx="9906000" cy="523220"/>
          </a:xfrm>
          <a:prstGeom prst="rect">
            <a:avLst/>
          </a:prstGeom>
        </p:spPr>
        <p:txBody>
          <a:bodyPr wrap="square">
            <a:spAutoFit/>
          </a:bodyPr>
          <a:lstStyle/>
          <a:p>
            <a:r>
              <a:rPr lang="en-US" sz="2800" dirty="0" smtClean="0"/>
              <a:t>010110110101110</a:t>
            </a:r>
            <a:r>
              <a:rPr lang="en-US" sz="2800" dirty="0" smtClean="0">
                <a:solidFill>
                  <a:srgbClr val="FF0000"/>
                </a:solidFill>
              </a:rPr>
              <a:t>0</a:t>
            </a:r>
            <a:r>
              <a:rPr lang="en-US" sz="2800" dirty="0" smtClean="0"/>
              <a:t>100101001010110111011000100</a:t>
            </a:r>
          </a:p>
        </p:txBody>
      </p:sp>
      <p:sp>
        <p:nvSpPr>
          <p:cNvPr id="16" name="Rectangle 15"/>
          <p:cNvSpPr/>
          <p:nvPr/>
        </p:nvSpPr>
        <p:spPr>
          <a:xfrm>
            <a:off x="2895600" y="1177280"/>
            <a:ext cx="6248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Freeform 17"/>
          <p:cNvSpPr/>
          <p:nvPr/>
        </p:nvSpPr>
        <p:spPr>
          <a:xfrm>
            <a:off x="3154483" y="1721288"/>
            <a:ext cx="5379918" cy="1190953"/>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Freeform 18"/>
          <p:cNvSpPr/>
          <p:nvPr/>
        </p:nvSpPr>
        <p:spPr>
          <a:xfrm>
            <a:off x="3123206" y="1678425"/>
            <a:ext cx="5420720" cy="1190953"/>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2900362" y="3680"/>
                  <a:pt x="2900362" y="3680"/>
                </a:cubicBezTo>
                <a:cubicBezTo>
                  <a:pt x="3148012" y="8442"/>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 name="TextBox 16"/>
          <p:cNvSpPr txBox="1"/>
          <p:nvPr/>
        </p:nvSpPr>
        <p:spPr>
          <a:xfrm>
            <a:off x="7372066" y="3502749"/>
            <a:ext cx="1771934" cy="646331"/>
          </a:xfrm>
          <a:prstGeom prst="rect">
            <a:avLst/>
          </a:prstGeom>
          <a:noFill/>
        </p:spPr>
        <p:txBody>
          <a:bodyPr wrap="square" rtlCol="0">
            <a:spAutoFit/>
          </a:bodyPr>
          <a:lstStyle/>
          <a:p>
            <a:r>
              <a:rPr lang="en-US" dirty="0" smtClean="0">
                <a:solidFill>
                  <a:schemeClr val="bg1"/>
                </a:solidFill>
              </a:rPr>
              <a:t>LSM A</a:t>
            </a:r>
          </a:p>
          <a:p>
            <a:r>
              <a:rPr lang="en-US" dirty="0" smtClean="0">
                <a:solidFill>
                  <a:schemeClr val="bg1"/>
                </a:solidFill>
              </a:rPr>
              <a:t>LSM B</a:t>
            </a:r>
            <a:endParaRPr lang="en-US" dirty="0">
              <a:solidFill>
                <a:schemeClr val="bg1"/>
              </a:solidFill>
            </a:endParaRPr>
          </a:p>
        </p:txBody>
      </p:sp>
      <p:sp>
        <p:nvSpPr>
          <p:cNvPr id="20" name="Freeform 19"/>
          <p:cNvSpPr/>
          <p:nvPr/>
        </p:nvSpPr>
        <p:spPr>
          <a:xfrm>
            <a:off x="8229600" y="3844280"/>
            <a:ext cx="373039" cy="191729"/>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2900362" y="3680"/>
                  <a:pt x="2900362" y="3680"/>
                </a:cubicBezTo>
                <a:cubicBezTo>
                  <a:pt x="3148012" y="8442"/>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2" name="TextBox 21"/>
          <p:cNvSpPr txBox="1"/>
          <p:nvPr/>
        </p:nvSpPr>
        <p:spPr>
          <a:xfrm>
            <a:off x="2895600" y="1177279"/>
            <a:ext cx="3541594" cy="369332"/>
          </a:xfrm>
          <a:prstGeom prst="rect">
            <a:avLst/>
          </a:prstGeom>
          <a:noFill/>
        </p:spPr>
        <p:txBody>
          <a:bodyPr wrap="square" rtlCol="0">
            <a:spAutoFit/>
          </a:bodyPr>
          <a:lstStyle/>
          <a:p>
            <a:r>
              <a:rPr lang="en-US" b="1" dirty="0" smtClean="0">
                <a:solidFill>
                  <a:schemeClr val="bg1"/>
                </a:solidFill>
              </a:rPr>
              <a:t>Normal Behavioral of LSM</a:t>
            </a:r>
            <a:endParaRPr lang="en-US" b="1" dirty="0">
              <a:solidFill>
                <a:schemeClr val="bg1"/>
              </a:solidFill>
            </a:endParaRPr>
          </a:p>
        </p:txBody>
      </p:sp>
      <p:sp>
        <p:nvSpPr>
          <p:cNvPr id="23" name="Freeform 22"/>
          <p:cNvSpPr/>
          <p:nvPr/>
        </p:nvSpPr>
        <p:spPr>
          <a:xfrm>
            <a:off x="8229600" y="3539480"/>
            <a:ext cx="304800" cy="200353"/>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Rectangle 23"/>
          <p:cNvSpPr/>
          <p:nvPr/>
        </p:nvSpPr>
        <p:spPr>
          <a:xfrm>
            <a:off x="3091218" y="1558280"/>
            <a:ext cx="5824182" cy="153383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98452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grpId="0" nodeType="clickEffect">
                                  <p:stCondLst>
                                    <p:cond delay="0"/>
                                  </p:stCondLst>
                                  <p:childTnLst>
                                    <p:animMotion origin="layout" path="M -5.55112E-17 2.89017E-7 L 1.10069 -0.01457 " pathEditMode="fixed" rAng="0" ptsTypes="AA">
                                      <p:cBhvr>
                                        <p:cTn id="6" dur="5000" fill="hold"/>
                                        <p:tgtEl>
                                          <p:spTgt spid="15"/>
                                        </p:tgtEl>
                                        <p:attrNameLst>
                                          <p:attrName>ppt_x</p:attrName>
                                          <p:attrName>ppt_y</p:attrName>
                                        </p:attrNameLst>
                                      </p:cBhvr>
                                      <p:rCtr x="550" y="-7"/>
                                    </p:animMotion>
                                  </p:childTnLst>
                                </p:cTn>
                              </p:par>
                              <p:par>
                                <p:cTn id="7" presetID="63" presetClass="path" presetSubtype="0" fill="hold" grpId="0" nodeType="withEffect">
                                  <p:stCondLst>
                                    <p:cond delay="0"/>
                                  </p:stCondLst>
                                  <p:childTnLst>
                                    <p:animMotion origin="layout" path="M -5.55112E-17 4.16185E-6 L 1.09271 0.00138 " pathEditMode="fixed" rAng="0" ptsTypes="AA">
                                      <p:cBhvr>
                                        <p:cTn id="8" dur="5000" fill="hold"/>
                                        <p:tgtEl>
                                          <p:spTgt spid="14"/>
                                        </p:tgtEl>
                                        <p:attrNameLst>
                                          <p:attrName>ppt_x</p:attrName>
                                          <p:attrName>ppt_y</p:attrName>
                                        </p:attrNameLst>
                                      </p:cBhvr>
                                      <p:rCtr x="546" y="1"/>
                                    </p:animMotion>
                                  </p:childTnLst>
                                </p:cTn>
                              </p:par>
                              <p:par>
                                <p:cTn id="9" presetID="63" presetClass="path" presetSubtype="0" fill="hold" grpId="0" nodeType="withEffect">
                                  <p:stCondLst>
                                    <p:cond delay="0"/>
                                  </p:stCondLst>
                                  <p:childTnLst>
                                    <p:animMotion origin="layout" path="M -3.33333E-6 -0.01619 L 0.75834 -0.01619 " pathEditMode="fixed" rAng="0" ptsTypes="AA">
                                      <p:cBhvr>
                                        <p:cTn id="10" dur="5000" fill="hold"/>
                                        <p:tgtEl>
                                          <p:spTgt spid="24"/>
                                        </p:tgtEl>
                                        <p:attrNameLst>
                                          <p:attrName>ppt_x</p:attrName>
                                          <p:attrName>ppt_y</p:attrName>
                                        </p:attrNameLst>
                                      </p:cBhvr>
                                      <p:rCtr x="37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p:cNvSpPr>
            <a:spLocks noGrp="1"/>
          </p:cNvSpPr>
          <p:nvPr>
            <p:ph type="sldNum" sz="quarter" idx="12"/>
          </p:nvPr>
        </p:nvSpPr>
        <p:spPr/>
        <p:txBody>
          <a:bodyPr/>
          <a:lstStyle/>
          <a:p>
            <a:fld id="{B6F15528-21DE-4FAA-801E-634DDDAF4B2B}" type="slidenum">
              <a:rPr lang="en-US" smtClean="0"/>
              <a:pPr/>
              <a:t>18</a:t>
            </a:fld>
            <a:endParaRPr lang="en-US"/>
          </a:p>
        </p:txBody>
      </p:sp>
      <p:sp>
        <p:nvSpPr>
          <p:cNvPr id="2" name="Title 1"/>
          <p:cNvSpPr>
            <a:spLocks noGrp="1"/>
          </p:cNvSpPr>
          <p:nvPr>
            <p:ph type="title"/>
          </p:nvPr>
        </p:nvSpPr>
        <p:spPr>
          <a:xfrm>
            <a:off x="94408" y="116632"/>
            <a:ext cx="8798071" cy="994102"/>
          </a:xfrm>
        </p:spPr>
        <p:txBody>
          <a:bodyPr>
            <a:normAutofit fontScale="90000"/>
          </a:bodyPr>
          <a:lstStyle/>
          <a:p>
            <a:r>
              <a:rPr lang="en-US" dirty="0" smtClean="0"/>
              <a:t>How does it work with damage in the liquid?</a:t>
            </a:r>
            <a:endParaRPr lang="en-US" dirty="0"/>
          </a:p>
        </p:txBody>
      </p:sp>
      <p:cxnSp>
        <p:nvCxnSpPr>
          <p:cNvPr id="5" name="Straight Arrow Connector 4"/>
          <p:cNvCxnSpPr/>
          <p:nvPr/>
        </p:nvCxnSpPr>
        <p:spPr>
          <a:xfrm rot="5400000">
            <a:off x="1524794" y="4114006"/>
            <a:ext cx="609600" cy="158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95400" y="3276600"/>
            <a:ext cx="1066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3352800"/>
            <a:ext cx="914400" cy="646331"/>
          </a:xfrm>
          <a:prstGeom prst="rect">
            <a:avLst/>
          </a:prstGeom>
          <a:noFill/>
        </p:spPr>
        <p:txBody>
          <a:bodyPr wrap="square" rtlCol="0">
            <a:spAutoFit/>
          </a:bodyPr>
          <a:lstStyle/>
          <a:p>
            <a:pPr algn="ctr"/>
            <a:r>
              <a:rPr lang="en-US" dirty="0" smtClean="0">
                <a:solidFill>
                  <a:schemeClr val="bg1"/>
                </a:solidFill>
              </a:rPr>
              <a:t>LSM</a:t>
            </a:r>
          </a:p>
          <a:p>
            <a:pPr algn="ctr"/>
            <a:r>
              <a:rPr lang="en-US" dirty="0" smtClean="0">
                <a:solidFill>
                  <a:schemeClr val="bg1"/>
                </a:solidFill>
              </a:rPr>
              <a:t>A</a:t>
            </a:r>
            <a:endParaRPr lang="en-US" dirty="0">
              <a:solidFill>
                <a:schemeClr val="bg1"/>
              </a:solidFill>
            </a:endParaRPr>
          </a:p>
        </p:txBody>
      </p:sp>
      <p:cxnSp>
        <p:nvCxnSpPr>
          <p:cNvPr id="9" name="Straight Arrow Connector 8"/>
          <p:cNvCxnSpPr/>
          <p:nvPr/>
        </p:nvCxnSpPr>
        <p:spPr>
          <a:xfrm rot="16200000">
            <a:off x="1524794" y="5829875"/>
            <a:ext cx="609600" cy="158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10800000">
            <a:off x="1295400" y="6135469"/>
            <a:ext cx="1066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7800" y="6211669"/>
            <a:ext cx="838200" cy="646331"/>
          </a:xfrm>
          <a:prstGeom prst="rect">
            <a:avLst/>
          </a:prstGeom>
          <a:noFill/>
        </p:spPr>
        <p:txBody>
          <a:bodyPr wrap="square" rtlCol="0">
            <a:spAutoFit/>
          </a:bodyPr>
          <a:lstStyle/>
          <a:p>
            <a:pPr algn="ctr"/>
            <a:r>
              <a:rPr lang="en-US" dirty="0" smtClean="0">
                <a:solidFill>
                  <a:schemeClr val="bg1"/>
                </a:solidFill>
              </a:rPr>
              <a:t>LSM</a:t>
            </a:r>
          </a:p>
          <a:p>
            <a:pPr algn="ctr"/>
            <a:r>
              <a:rPr lang="en-US" dirty="0" smtClean="0">
                <a:solidFill>
                  <a:schemeClr val="bg1"/>
                </a:solidFill>
              </a:rPr>
              <a:t>B</a:t>
            </a:r>
            <a:endParaRPr lang="en-US" dirty="0">
              <a:solidFill>
                <a:schemeClr val="bg1"/>
              </a:solidFill>
            </a:endParaRPr>
          </a:p>
        </p:txBody>
      </p:sp>
      <p:sp>
        <p:nvSpPr>
          <p:cNvPr id="16" name="Rectangle 15"/>
          <p:cNvSpPr/>
          <p:nvPr/>
        </p:nvSpPr>
        <p:spPr>
          <a:xfrm>
            <a:off x="2819400" y="953870"/>
            <a:ext cx="63246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Freeform 18"/>
          <p:cNvSpPr/>
          <p:nvPr/>
        </p:nvSpPr>
        <p:spPr>
          <a:xfrm>
            <a:off x="3057100" y="1683615"/>
            <a:ext cx="5486826" cy="1313102"/>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2900362" y="3680"/>
                  <a:pt x="2900362" y="3680"/>
                </a:cubicBezTo>
                <a:cubicBezTo>
                  <a:pt x="3148012" y="8442"/>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TextBox 22"/>
          <p:cNvSpPr txBox="1"/>
          <p:nvPr/>
        </p:nvSpPr>
        <p:spPr>
          <a:xfrm>
            <a:off x="7350457" y="3620869"/>
            <a:ext cx="1793543" cy="646331"/>
          </a:xfrm>
          <a:prstGeom prst="rect">
            <a:avLst/>
          </a:prstGeom>
          <a:noFill/>
        </p:spPr>
        <p:txBody>
          <a:bodyPr wrap="square" rtlCol="0">
            <a:spAutoFit/>
          </a:bodyPr>
          <a:lstStyle/>
          <a:p>
            <a:r>
              <a:rPr lang="en-US" dirty="0" smtClean="0">
                <a:solidFill>
                  <a:schemeClr val="bg1"/>
                </a:solidFill>
              </a:rPr>
              <a:t>LSM A</a:t>
            </a:r>
          </a:p>
          <a:p>
            <a:r>
              <a:rPr lang="en-US" dirty="0" smtClean="0">
                <a:solidFill>
                  <a:schemeClr val="bg1"/>
                </a:solidFill>
              </a:rPr>
              <a:t>LSM B</a:t>
            </a:r>
            <a:endParaRPr lang="en-US" dirty="0">
              <a:solidFill>
                <a:schemeClr val="bg1"/>
              </a:solidFill>
            </a:endParaRPr>
          </a:p>
        </p:txBody>
      </p:sp>
      <p:sp>
        <p:nvSpPr>
          <p:cNvPr id="24" name="Freeform 23"/>
          <p:cNvSpPr/>
          <p:nvPr/>
        </p:nvSpPr>
        <p:spPr>
          <a:xfrm>
            <a:off x="8305800" y="3925669"/>
            <a:ext cx="377588" cy="211394"/>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2900362" y="3680"/>
                  <a:pt x="2900362" y="3680"/>
                </a:cubicBezTo>
                <a:cubicBezTo>
                  <a:pt x="3148012" y="8442"/>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6" name="TextBox 25"/>
          <p:cNvSpPr txBox="1"/>
          <p:nvPr/>
        </p:nvSpPr>
        <p:spPr>
          <a:xfrm>
            <a:off x="2819400" y="926068"/>
            <a:ext cx="3352800" cy="369332"/>
          </a:xfrm>
          <a:prstGeom prst="rect">
            <a:avLst/>
          </a:prstGeom>
          <a:noFill/>
        </p:spPr>
        <p:txBody>
          <a:bodyPr wrap="square" rtlCol="0">
            <a:spAutoFit/>
          </a:bodyPr>
          <a:lstStyle/>
          <a:p>
            <a:r>
              <a:rPr lang="en-US" b="1" dirty="0" smtClean="0">
                <a:solidFill>
                  <a:schemeClr val="bg1"/>
                </a:solidFill>
              </a:rPr>
              <a:t>LSM Behavioral with damage</a:t>
            </a:r>
            <a:endParaRPr lang="en-US" b="1" dirty="0">
              <a:solidFill>
                <a:schemeClr val="bg1"/>
              </a:solidFill>
            </a:endParaRPr>
          </a:p>
        </p:txBody>
      </p:sp>
      <p:sp>
        <p:nvSpPr>
          <p:cNvPr id="21" name="Rectangle 20"/>
          <p:cNvSpPr/>
          <p:nvPr/>
        </p:nvSpPr>
        <p:spPr>
          <a:xfrm>
            <a:off x="-8001000" y="5066020"/>
            <a:ext cx="9906000" cy="523220"/>
          </a:xfrm>
          <a:prstGeom prst="rect">
            <a:avLst/>
          </a:prstGeom>
        </p:spPr>
        <p:txBody>
          <a:bodyPr wrap="square">
            <a:spAutoFit/>
          </a:bodyPr>
          <a:lstStyle/>
          <a:p>
            <a:r>
              <a:rPr lang="en-US" sz="2800" dirty="0" smtClean="0"/>
              <a:t>0101101101011101100101001010110111011000100</a:t>
            </a:r>
          </a:p>
        </p:txBody>
      </p:sp>
      <p:sp>
        <p:nvSpPr>
          <p:cNvPr id="22" name="Rectangle 21"/>
          <p:cNvSpPr/>
          <p:nvPr/>
        </p:nvSpPr>
        <p:spPr>
          <a:xfrm>
            <a:off x="-8001000" y="4345940"/>
            <a:ext cx="9982200" cy="523220"/>
          </a:xfrm>
          <a:prstGeom prst="rect">
            <a:avLst/>
          </a:prstGeom>
        </p:spPr>
        <p:txBody>
          <a:bodyPr wrap="square">
            <a:spAutoFit/>
          </a:bodyPr>
          <a:lstStyle/>
          <a:p>
            <a:r>
              <a:rPr lang="en-US" sz="2800" dirty="0" smtClean="0"/>
              <a:t>0101101101011101100101001010110111011000100</a:t>
            </a:r>
          </a:p>
        </p:txBody>
      </p:sp>
      <p:sp>
        <p:nvSpPr>
          <p:cNvPr id="29" name="Freeform 28"/>
          <p:cNvSpPr/>
          <p:nvPr/>
        </p:nvSpPr>
        <p:spPr>
          <a:xfrm>
            <a:off x="3082413" y="2079523"/>
            <a:ext cx="5722374" cy="1371600"/>
          </a:xfrm>
          <a:custGeom>
            <a:avLst/>
            <a:gdLst>
              <a:gd name="connsiteX0" fmla="*/ 0 w 5722374"/>
              <a:gd name="connsiteY0" fmla="*/ 884903 h 1371600"/>
              <a:gd name="connsiteX1" fmla="*/ 250722 w 5722374"/>
              <a:gd name="connsiteY1" fmla="*/ 884903 h 1371600"/>
              <a:gd name="connsiteX2" fmla="*/ 280219 w 5722374"/>
              <a:gd name="connsiteY2" fmla="*/ 781664 h 1371600"/>
              <a:gd name="connsiteX3" fmla="*/ 427703 w 5722374"/>
              <a:gd name="connsiteY3" fmla="*/ 707922 h 1371600"/>
              <a:gd name="connsiteX4" fmla="*/ 457200 w 5722374"/>
              <a:gd name="connsiteY4" fmla="*/ 634180 h 1371600"/>
              <a:gd name="connsiteX5" fmla="*/ 501445 w 5722374"/>
              <a:gd name="connsiteY5" fmla="*/ 619432 h 1371600"/>
              <a:gd name="connsiteX6" fmla="*/ 678426 w 5722374"/>
              <a:gd name="connsiteY6" fmla="*/ 545690 h 1371600"/>
              <a:gd name="connsiteX7" fmla="*/ 840658 w 5722374"/>
              <a:gd name="connsiteY7" fmla="*/ 575187 h 1371600"/>
              <a:gd name="connsiteX8" fmla="*/ 943897 w 5722374"/>
              <a:gd name="connsiteY8" fmla="*/ 663677 h 1371600"/>
              <a:gd name="connsiteX9" fmla="*/ 1032387 w 5722374"/>
              <a:gd name="connsiteY9" fmla="*/ 737419 h 1371600"/>
              <a:gd name="connsiteX10" fmla="*/ 1091381 w 5722374"/>
              <a:gd name="connsiteY10" fmla="*/ 825909 h 1371600"/>
              <a:gd name="connsiteX11" fmla="*/ 1120877 w 5722374"/>
              <a:gd name="connsiteY11" fmla="*/ 884903 h 1371600"/>
              <a:gd name="connsiteX12" fmla="*/ 1179871 w 5722374"/>
              <a:gd name="connsiteY12" fmla="*/ 929148 h 1371600"/>
              <a:gd name="connsiteX13" fmla="*/ 1253613 w 5722374"/>
              <a:gd name="connsiteY13" fmla="*/ 1017638 h 1371600"/>
              <a:gd name="connsiteX14" fmla="*/ 1297858 w 5722374"/>
              <a:gd name="connsiteY14" fmla="*/ 1047135 h 1371600"/>
              <a:gd name="connsiteX15" fmla="*/ 1327355 w 5722374"/>
              <a:gd name="connsiteY15" fmla="*/ 1091380 h 1371600"/>
              <a:gd name="connsiteX16" fmla="*/ 1342103 w 5722374"/>
              <a:gd name="connsiteY16" fmla="*/ 1150374 h 1371600"/>
              <a:gd name="connsiteX17" fmla="*/ 1548581 w 5722374"/>
              <a:gd name="connsiteY17" fmla="*/ 1297858 h 1371600"/>
              <a:gd name="connsiteX18" fmla="*/ 1607574 w 5722374"/>
              <a:gd name="connsiteY18" fmla="*/ 1327354 h 1371600"/>
              <a:gd name="connsiteX19" fmla="*/ 1681316 w 5722374"/>
              <a:gd name="connsiteY19" fmla="*/ 1342103 h 1371600"/>
              <a:gd name="connsiteX20" fmla="*/ 1755058 w 5722374"/>
              <a:gd name="connsiteY20" fmla="*/ 1371600 h 1371600"/>
              <a:gd name="connsiteX21" fmla="*/ 1887793 w 5722374"/>
              <a:gd name="connsiteY21" fmla="*/ 1327354 h 1371600"/>
              <a:gd name="connsiteX22" fmla="*/ 1902542 w 5722374"/>
              <a:gd name="connsiteY22" fmla="*/ 1268361 h 1371600"/>
              <a:gd name="connsiteX23" fmla="*/ 1946787 w 5722374"/>
              <a:gd name="connsiteY23" fmla="*/ 1238864 h 1371600"/>
              <a:gd name="connsiteX24" fmla="*/ 1991032 w 5722374"/>
              <a:gd name="connsiteY24" fmla="*/ 1194619 h 1371600"/>
              <a:gd name="connsiteX25" fmla="*/ 2123768 w 5722374"/>
              <a:gd name="connsiteY25" fmla="*/ 1120877 h 1371600"/>
              <a:gd name="connsiteX26" fmla="*/ 2138516 w 5722374"/>
              <a:gd name="connsiteY26" fmla="*/ 1076632 h 1371600"/>
              <a:gd name="connsiteX27" fmla="*/ 2227006 w 5722374"/>
              <a:gd name="connsiteY27" fmla="*/ 914400 h 1371600"/>
              <a:gd name="connsiteX28" fmla="*/ 2286000 w 5722374"/>
              <a:gd name="connsiteY28" fmla="*/ 825909 h 1371600"/>
              <a:gd name="connsiteX29" fmla="*/ 2374490 w 5722374"/>
              <a:gd name="connsiteY29" fmla="*/ 663677 h 1371600"/>
              <a:gd name="connsiteX30" fmla="*/ 2743200 w 5722374"/>
              <a:gd name="connsiteY30" fmla="*/ 162232 h 1371600"/>
              <a:gd name="connsiteX31" fmla="*/ 2802193 w 5722374"/>
              <a:gd name="connsiteY31" fmla="*/ 103238 h 1371600"/>
              <a:gd name="connsiteX32" fmla="*/ 2875935 w 5722374"/>
              <a:gd name="connsiteY32" fmla="*/ 73742 h 1371600"/>
              <a:gd name="connsiteX33" fmla="*/ 3229897 w 5722374"/>
              <a:gd name="connsiteY33" fmla="*/ 0 h 1371600"/>
              <a:gd name="connsiteX34" fmla="*/ 3465871 w 5722374"/>
              <a:gd name="connsiteY34" fmla="*/ 29496 h 1371600"/>
              <a:gd name="connsiteX35" fmla="*/ 3583858 w 5722374"/>
              <a:gd name="connsiteY35" fmla="*/ 58993 h 1371600"/>
              <a:gd name="connsiteX36" fmla="*/ 3731342 w 5722374"/>
              <a:gd name="connsiteY36" fmla="*/ 147483 h 1371600"/>
              <a:gd name="connsiteX37" fmla="*/ 3864077 w 5722374"/>
              <a:gd name="connsiteY37" fmla="*/ 294967 h 1371600"/>
              <a:gd name="connsiteX38" fmla="*/ 3967316 w 5722374"/>
              <a:gd name="connsiteY38" fmla="*/ 368709 h 1371600"/>
              <a:gd name="connsiteX39" fmla="*/ 4085303 w 5722374"/>
              <a:gd name="connsiteY39" fmla="*/ 427703 h 1371600"/>
              <a:gd name="connsiteX40" fmla="*/ 4114800 w 5722374"/>
              <a:gd name="connsiteY40" fmla="*/ 471948 h 1371600"/>
              <a:gd name="connsiteX41" fmla="*/ 4129548 w 5722374"/>
              <a:gd name="connsiteY41" fmla="*/ 560438 h 1371600"/>
              <a:gd name="connsiteX42" fmla="*/ 4218039 w 5722374"/>
              <a:gd name="connsiteY42" fmla="*/ 619432 h 1371600"/>
              <a:gd name="connsiteX43" fmla="*/ 4262284 w 5722374"/>
              <a:gd name="connsiteY43" fmla="*/ 648929 h 1371600"/>
              <a:gd name="connsiteX44" fmla="*/ 4483510 w 5722374"/>
              <a:gd name="connsiteY44" fmla="*/ 855406 h 1371600"/>
              <a:gd name="connsiteX45" fmla="*/ 4527755 w 5722374"/>
              <a:gd name="connsiteY45" fmla="*/ 884903 h 1371600"/>
              <a:gd name="connsiteX46" fmla="*/ 4940710 w 5722374"/>
              <a:gd name="connsiteY46" fmla="*/ 1017638 h 1371600"/>
              <a:gd name="connsiteX47" fmla="*/ 5029200 w 5722374"/>
              <a:gd name="connsiteY47" fmla="*/ 1076632 h 1371600"/>
              <a:gd name="connsiteX48" fmla="*/ 5279922 w 5722374"/>
              <a:gd name="connsiteY48" fmla="*/ 1061883 h 1371600"/>
              <a:gd name="connsiteX49" fmla="*/ 5397910 w 5722374"/>
              <a:gd name="connsiteY49" fmla="*/ 1032387 h 1371600"/>
              <a:gd name="connsiteX50" fmla="*/ 5442155 w 5722374"/>
              <a:gd name="connsiteY50" fmla="*/ 1002890 h 1371600"/>
              <a:gd name="connsiteX51" fmla="*/ 5515897 w 5722374"/>
              <a:gd name="connsiteY51" fmla="*/ 988142 h 1371600"/>
              <a:gd name="connsiteX52" fmla="*/ 5560142 w 5722374"/>
              <a:gd name="connsiteY52" fmla="*/ 973393 h 1371600"/>
              <a:gd name="connsiteX53" fmla="*/ 5633884 w 5722374"/>
              <a:gd name="connsiteY53" fmla="*/ 958645 h 1371600"/>
              <a:gd name="connsiteX54" fmla="*/ 5722374 w 5722374"/>
              <a:gd name="connsiteY54" fmla="*/ 95864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22374" h="1371600">
                <a:moveTo>
                  <a:pt x="0" y="884903"/>
                </a:moveTo>
                <a:cubicBezTo>
                  <a:pt x="83984" y="912897"/>
                  <a:pt x="142903" y="938813"/>
                  <a:pt x="250722" y="884903"/>
                </a:cubicBezTo>
                <a:cubicBezTo>
                  <a:pt x="282734" y="868897"/>
                  <a:pt x="257555" y="809364"/>
                  <a:pt x="280219" y="781664"/>
                </a:cubicBezTo>
                <a:cubicBezTo>
                  <a:pt x="311486" y="743449"/>
                  <a:pt x="379381" y="724030"/>
                  <a:pt x="427703" y="707922"/>
                </a:cubicBezTo>
                <a:cubicBezTo>
                  <a:pt x="437535" y="683341"/>
                  <a:pt x="440252" y="654518"/>
                  <a:pt x="457200" y="634180"/>
                </a:cubicBezTo>
                <a:cubicBezTo>
                  <a:pt x="467152" y="622237"/>
                  <a:pt x="487095" y="625411"/>
                  <a:pt x="501445" y="619432"/>
                </a:cubicBezTo>
                <a:cubicBezTo>
                  <a:pt x="697368" y="537798"/>
                  <a:pt x="572521" y="580991"/>
                  <a:pt x="678426" y="545690"/>
                </a:cubicBezTo>
                <a:cubicBezTo>
                  <a:pt x="719108" y="550775"/>
                  <a:pt x="795184" y="552450"/>
                  <a:pt x="840658" y="575187"/>
                </a:cubicBezTo>
                <a:cubicBezTo>
                  <a:pt x="894835" y="602275"/>
                  <a:pt x="893092" y="620130"/>
                  <a:pt x="943897" y="663677"/>
                </a:cubicBezTo>
                <a:cubicBezTo>
                  <a:pt x="1000705" y="712370"/>
                  <a:pt x="981246" y="671666"/>
                  <a:pt x="1032387" y="737419"/>
                </a:cubicBezTo>
                <a:cubicBezTo>
                  <a:pt x="1054152" y="765402"/>
                  <a:pt x="1071716" y="796412"/>
                  <a:pt x="1091381" y="825909"/>
                </a:cubicBezTo>
                <a:cubicBezTo>
                  <a:pt x="1103577" y="844202"/>
                  <a:pt x="1106569" y="868210"/>
                  <a:pt x="1120877" y="884903"/>
                </a:cubicBezTo>
                <a:cubicBezTo>
                  <a:pt x="1136874" y="903566"/>
                  <a:pt x="1161208" y="913151"/>
                  <a:pt x="1179871" y="929148"/>
                </a:cubicBezTo>
                <a:cubicBezTo>
                  <a:pt x="1348989" y="1074105"/>
                  <a:pt x="1117076" y="881101"/>
                  <a:pt x="1253613" y="1017638"/>
                </a:cubicBezTo>
                <a:cubicBezTo>
                  <a:pt x="1266147" y="1030172"/>
                  <a:pt x="1283110" y="1037303"/>
                  <a:pt x="1297858" y="1047135"/>
                </a:cubicBezTo>
                <a:cubicBezTo>
                  <a:pt x="1307690" y="1061883"/>
                  <a:pt x="1320373" y="1075088"/>
                  <a:pt x="1327355" y="1091380"/>
                </a:cubicBezTo>
                <a:cubicBezTo>
                  <a:pt x="1335340" y="1110011"/>
                  <a:pt x="1328468" y="1135376"/>
                  <a:pt x="1342103" y="1150374"/>
                </a:cubicBezTo>
                <a:cubicBezTo>
                  <a:pt x="1386067" y="1198735"/>
                  <a:pt x="1483745" y="1261838"/>
                  <a:pt x="1548581" y="1297858"/>
                </a:cubicBezTo>
                <a:cubicBezTo>
                  <a:pt x="1567800" y="1308535"/>
                  <a:pt x="1586717" y="1320402"/>
                  <a:pt x="1607574" y="1327354"/>
                </a:cubicBezTo>
                <a:cubicBezTo>
                  <a:pt x="1631355" y="1335281"/>
                  <a:pt x="1657306" y="1334900"/>
                  <a:pt x="1681316" y="1342103"/>
                </a:cubicBezTo>
                <a:cubicBezTo>
                  <a:pt x="1706674" y="1349710"/>
                  <a:pt x="1730477" y="1361768"/>
                  <a:pt x="1755058" y="1371600"/>
                </a:cubicBezTo>
                <a:cubicBezTo>
                  <a:pt x="1788146" y="1366085"/>
                  <a:pt x="1861870" y="1366238"/>
                  <a:pt x="1887793" y="1327354"/>
                </a:cubicBezTo>
                <a:cubicBezTo>
                  <a:pt x="1899037" y="1310489"/>
                  <a:pt x="1891298" y="1285226"/>
                  <a:pt x="1902542" y="1268361"/>
                </a:cubicBezTo>
                <a:cubicBezTo>
                  <a:pt x="1912374" y="1253613"/>
                  <a:pt x="1933170" y="1250212"/>
                  <a:pt x="1946787" y="1238864"/>
                </a:cubicBezTo>
                <a:cubicBezTo>
                  <a:pt x="1962810" y="1225511"/>
                  <a:pt x="1975009" y="1207972"/>
                  <a:pt x="1991032" y="1194619"/>
                </a:cubicBezTo>
                <a:cubicBezTo>
                  <a:pt x="2026876" y="1164749"/>
                  <a:pt x="2086105" y="1139708"/>
                  <a:pt x="2123768" y="1120877"/>
                </a:cubicBezTo>
                <a:cubicBezTo>
                  <a:pt x="2128684" y="1106129"/>
                  <a:pt x="2132392" y="1090921"/>
                  <a:pt x="2138516" y="1076632"/>
                </a:cubicBezTo>
                <a:cubicBezTo>
                  <a:pt x="2156673" y="1034266"/>
                  <a:pt x="2209503" y="942843"/>
                  <a:pt x="2227006" y="914400"/>
                </a:cubicBezTo>
                <a:cubicBezTo>
                  <a:pt x="2245586" y="884208"/>
                  <a:pt x="2268026" y="856465"/>
                  <a:pt x="2286000" y="825909"/>
                </a:cubicBezTo>
                <a:cubicBezTo>
                  <a:pt x="2317232" y="772815"/>
                  <a:pt x="2344993" y="717754"/>
                  <a:pt x="2374490" y="663677"/>
                </a:cubicBezTo>
                <a:cubicBezTo>
                  <a:pt x="2431770" y="434566"/>
                  <a:pt x="2407128" y="498310"/>
                  <a:pt x="2743200" y="162232"/>
                </a:cubicBezTo>
                <a:cubicBezTo>
                  <a:pt x="2762864" y="142567"/>
                  <a:pt x="2779054" y="118664"/>
                  <a:pt x="2802193" y="103238"/>
                </a:cubicBezTo>
                <a:cubicBezTo>
                  <a:pt x="2824221" y="88553"/>
                  <a:pt x="2851055" y="82789"/>
                  <a:pt x="2875935" y="73742"/>
                </a:cubicBezTo>
                <a:cubicBezTo>
                  <a:pt x="3022830" y="20326"/>
                  <a:pt x="3010804" y="36515"/>
                  <a:pt x="3229897" y="0"/>
                </a:cubicBezTo>
                <a:cubicBezTo>
                  <a:pt x="3308555" y="9832"/>
                  <a:pt x="3387679" y="16464"/>
                  <a:pt x="3465871" y="29496"/>
                </a:cubicBezTo>
                <a:cubicBezTo>
                  <a:pt x="3505859" y="36161"/>
                  <a:pt x="3583858" y="58993"/>
                  <a:pt x="3583858" y="58993"/>
                </a:cubicBezTo>
                <a:lnTo>
                  <a:pt x="3731342" y="147483"/>
                </a:lnTo>
                <a:cubicBezTo>
                  <a:pt x="3774198" y="173196"/>
                  <a:pt x="3831493" y="257728"/>
                  <a:pt x="3864077" y="294967"/>
                </a:cubicBezTo>
                <a:cubicBezTo>
                  <a:pt x="3925154" y="364769"/>
                  <a:pt x="3888312" y="319332"/>
                  <a:pt x="3967316" y="368709"/>
                </a:cubicBezTo>
                <a:cubicBezTo>
                  <a:pt x="4067596" y="431384"/>
                  <a:pt x="3981790" y="401823"/>
                  <a:pt x="4085303" y="427703"/>
                </a:cubicBezTo>
                <a:cubicBezTo>
                  <a:pt x="4095135" y="442451"/>
                  <a:pt x="4109195" y="455132"/>
                  <a:pt x="4114800" y="471948"/>
                </a:cubicBezTo>
                <a:cubicBezTo>
                  <a:pt x="4124256" y="500317"/>
                  <a:pt x="4112399" y="535940"/>
                  <a:pt x="4129548" y="560438"/>
                </a:cubicBezTo>
                <a:cubicBezTo>
                  <a:pt x="4149878" y="589481"/>
                  <a:pt x="4188542" y="599767"/>
                  <a:pt x="4218039" y="619432"/>
                </a:cubicBezTo>
                <a:lnTo>
                  <a:pt x="4262284" y="648929"/>
                </a:lnTo>
                <a:cubicBezTo>
                  <a:pt x="4324625" y="690490"/>
                  <a:pt x="4435482" y="807378"/>
                  <a:pt x="4483510" y="855406"/>
                </a:cubicBezTo>
                <a:cubicBezTo>
                  <a:pt x="4496044" y="867940"/>
                  <a:pt x="4511211" y="878540"/>
                  <a:pt x="4527755" y="884903"/>
                </a:cubicBezTo>
                <a:cubicBezTo>
                  <a:pt x="4818330" y="996663"/>
                  <a:pt x="4764719" y="982441"/>
                  <a:pt x="4940710" y="1017638"/>
                </a:cubicBezTo>
                <a:cubicBezTo>
                  <a:pt x="4970207" y="1037303"/>
                  <a:pt x="4996476" y="1062997"/>
                  <a:pt x="5029200" y="1076632"/>
                </a:cubicBezTo>
                <a:cubicBezTo>
                  <a:pt x="5110250" y="1110403"/>
                  <a:pt x="5201596" y="1078373"/>
                  <a:pt x="5279922" y="1061883"/>
                </a:cubicBezTo>
                <a:cubicBezTo>
                  <a:pt x="5319592" y="1053531"/>
                  <a:pt x="5358581" y="1042219"/>
                  <a:pt x="5397910" y="1032387"/>
                </a:cubicBezTo>
                <a:cubicBezTo>
                  <a:pt x="5412658" y="1022555"/>
                  <a:pt x="5425558" y="1009114"/>
                  <a:pt x="5442155" y="1002890"/>
                </a:cubicBezTo>
                <a:cubicBezTo>
                  <a:pt x="5465626" y="994088"/>
                  <a:pt x="5491578" y="994222"/>
                  <a:pt x="5515897" y="988142"/>
                </a:cubicBezTo>
                <a:cubicBezTo>
                  <a:pt x="5530979" y="984371"/>
                  <a:pt x="5545060" y="977164"/>
                  <a:pt x="5560142" y="973393"/>
                </a:cubicBezTo>
                <a:cubicBezTo>
                  <a:pt x="5584461" y="967313"/>
                  <a:pt x="5609414" y="964083"/>
                  <a:pt x="5633884" y="958645"/>
                </a:cubicBezTo>
                <a:cubicBezTo>
                  <a:pt x="5706222" y="942570"/>
                  <a:pt x="5673294" y="934104"/>
                  <a:pt x="5722374" y="958645"/>
                </a:cubicBezTo>
              </a:path>
            </a:pathLst>
          </a:custGeom>
        </p:spPr>
        <p:style>
          <a:lnRef idx="3">
            <a:schemeClr val="accent4"/>
          </a:lnRef>
          <a:fillRef idx="0">
            <a:schemeClr val="accent4"/>
          </a:fillRef>
          <a:effectRef idx="2">
            <a:schemeClr val="accent4"/>
          </a:effectRef>
          <a:fontRef idx="minor">
            <a:schemeClr val="tx1"/>
          </a:fontRef>
        </p:style>
        <p:txBody>
          <a:bodyPr rtlCol="1" anchor="ctr"/>
          <a:lstStyle/>
          <a:p>
            <a:pPr algn="ctr"/>
            <a:endParaRPr lang="he-IL"/>
          </a:p>
        </p:txBody>
      </p:sp>
      <p:sp>
        <p:nvSpPr>
          <p:cNvPr id="20" name="Freeform 19"/>
          <p:cNvSpPr/>
          <p:nvPr/>
        </p:nvSpPr>
        <p:spPr>
          <a:xfrm>
            <a:off x="8305800" y="3733800"/>
            <a:ext cx="381000" cy="152400"/>
          </a:xfrm>
          <a:custGeom>
            <a:avLst/>
            <a:gdLst>
              <a:gd name="connsiteX0" fmla="*/ 0 w 5722374"/>
              <a:gd name="connsiteY0" fmla="*/ 884903 h 1371600"/>
              <a:gd name="connsiteX1" fmla="*/ 250722 w 5722374"/>
              <a:gd name="connsiteY1" fmla="*/ 884903 h 1371600"/>
              <a:gd name="connsiteX2" fmla="*/ 280219 w 5722374"/>
              <a:gd name="connsiteY2" fmla="*/ 781664 h 1371600"/>
              <a:gd name="connsiteX3" fmla="*/ 427703 w 5722374"/>
              <a:gd name="connsiteY3" fmla="*/ 707922 h 1371600"/>
              <a:gd name="connsiteX4" fmla="*/ 457200 w 5722374"/>
              <a:gd name="connsiteY4" fmla="*/ 634180 h 1371600"/>
              <a:gd name="connsiteX5" fmla="*/ 501445 w 5722374"/>
              <a:gd name="connsiteY5" fmla="*/ 619432 h 1371600"/>
              <a:gd name="connsiteX6" fmla="*/ 678426 w 5722374"/>
              <a:gd name="connsiteY6" fmla="*/ 545690 h 1371600"/>
              <a:gd name="connsiteX7" fmla="*/ 840658 w 5722374"/>
              <a:gd name="connsiteY7" fmla="*/ 575187 h 1371600"/>
              <a:gd name="connsiteX8" fmla="*/ 943897 w 5722374"/>
              <a:gd name="connsiteY8" fmla="*/ 663677 h 1371600"/>
              <a:gd name="connsiteX9" fmla="*/ 1032387 w 5722374"/>
              <a:gd name="connsiteY9" fmla="*/ 737419 h 1371600"/>
              <a:gd name="connsiteX10" fmla="*/ 1091381 w 5722374"/>
              <a:gd name="connsiteY10" fmla="*/ 825909 h 1371600"/>
              <a:gd name="connsiteX11" fmla="*/ 1120877 w 5722374"/>
              <a:gd name="connsiteY11" fmla="*/ 884903 h 1371600"/>
              <a:gd name="connsiteX12" fmla="*/ 1179871 w 5722374"/>
              <a:gd name="connsiteY12" fmla="*/ 929148 h 1371600"/>
              <a:gd name="connsiteX13" fmla="*/ 1253613 w 5722374"/>
              <a:gd name="connsiteY13" fmla="*/ 1017638 h 1371600"/>
              <a:gd name="connsiteX14" fmla="*/ 1297858 w 5722374"/>
              <a:gd name="connsiteY14" fmla="*/ 1047135 h 1371600"/>
              <a:gd name="connsiteX15" fmla="*/ 1327355 w 5722374"/>
              <a:gd name="connsiteY15" fmla="*/ 1091380 h 1371600"/>
              <a:gd name="connsiteX16" fmla="*/ 1342103 w 5722374"/>
              <a:gd name="connsiteY16" fmla="*/ 1150374 h 1371600"/>
              <a:gd name="connsiteX17" fmla="*/ 1548581 w 5722374"/>
              <a:gd name="connsiteY17" fmla="*/ 1297858 h 1371600"/>
              <a:gd name="connsiteX18" fmla="*/ 1607574 w 5722374"/>
              <a:gd name="connsiteY18" fmla="*/ 1327354 h 1371600"/>
              <a:gd name="connsiteX19" fmla="*/ 1681316 w 5722374"/>
              <a:gd name="connsiteY19" fmla="*/ 1342103 h 1371600"/>
              <a:gd name="connsiteX20" fmla="*/ 1755058 w 5722374"/>
              <a:gd name="connsiteY20" fmla="*/ 1371600 h 1371600"/>
              <a:gd name="connsiteX21" fmla="*/ 1887793 w 5722374"/>
              <a:gd name="connsiteY21" fmla="*/ 1327354 h 1371600"/>
              <a:gd name="connsiteX22" fmla="*/ 1902542 w 5722374"/>
              <a:gd name="connsiteY22" fmla="*/ 1268361 h 1371600"/>
              <a:gd name="connsiteX23" fmla="*/ 1946787 w 5722374"/>
              <a:gd name="connsiteY23" fmla="*/ 1238864 h 1371600"/>
              <a:gd name="connsiteX24" fmla="*/ 1991032 w 5722374"/>
              <a:gd name="connsiteY24" fmla="*/ 1194619 h 1371600"/>
              <a:gd name="connsiteX25" fmla="*/ 2123768 w 5722374"/>
              <a:gd name="connsiteY25" fmla="*/ 1120877 h 1371600"/>
              <a:gd name="connsiteX26" fmla="*/ 2138516 w 5722374"/>
              <a:gd name="connsiteY26" fmla="*/ 1076632 h 1371600"/>
              <a:gd name="connsiteX27" fmla="*/ 2227006 w 5722374"/>
              <a:gd name="connsiteY27" fmla="*/ 914400 h 1371600"/>
              <a:gd name="connsiteX28" fmla="*/ 2286000 w 5722374"/>
              <a:gd name="connsiteY28" fmla="*/ 825909 h 1371600"/>
              <a:gd name="connsiteX29" fmla="*/ 2374490 w 5722374"/>
              <a:gd name="connsiteY29" fmla="*/ 663677 h 1371600"/>
              <a:gd name="connsiteX30" fmla="*/ 2743200 w 5722374"/>
              <a:gd name="connsiteY30" fmla="*/ 162232 h 1371600"/>
              <a:gd name="connsiteX31" fmla="*/ 2802193 w 5722374"/>
              <a:gd name="connsiteY31" fmla="*/ 103238 h 1371600"/>
              <a:gd name="connsiteX32" fmla="*/ 2875935 w 5722374"/>
              <a:gd name="connsiteY32" fmla="*/ 73742 h 1371600"/>
              <a:gd name="connsiteX33" fmla="*/ 3229897 w 5722374"/>
              <a:gd name="connsiteY33" fmla="*/ 0 h 1371600"/>
              <a:gd name="connsiteX34" fmla="*/ 3465871 w 5722374"/>
              <a:gd name="connsiteY34" fmla="*/ 29496 h 1371600"/>
              <a:gd name="connsiteX35" fmla="*/ 3583858 w 5722374"/>
              <a:gd name="connsiteY35" fmla="*/ 58993 h 1371600"/>
              <a:gd name="connsiteX36" fmla="*/ 3731342 w 5722374"/>
              <a:gd name="connsiteY36" fmla="*/ 147483 h 1371600"/>
              <a:gd name="connsiteX37" fmla="*/ 3864077 w 5722374"/>
              <a:gd name="connsiteY37" fmla="*/ 294967 h 1371600"/>
              <a:gd name="connsiteX38" fmla="*/ 3967316 w 5722374"/>
              <a:gd name="connsiteY38" fmla="*/ 368709 h 1371600"/>
              <a:gd name="connsiteX39" fmla="*/ 4085303 w 5722374"/>
              <a:gd name="connsiteY39" fmla="*/ 427703 h 1371600"/>
              <a:gd name="connsiteX40" fmla="*/ 4114800 w 5722374"/>
              <a:gd name="connsiteY40" fmla="*/ 471948 h 1371600"/>
              <a:gd name="connsiteX41" fmla="*/ 4129548 w 5722374"/>
              <a:gd name="connsiteY41" fmla="*/ 560438 h 1371600"/>
              <a:gd name="connsiteX42" fmla="*/ 4218039 w 5722374"/>
              <a:gd name="connsiteY42" fmla="*/ 619432 h 1371600"/>
              <a:gd name="connsiteX43" fmla="*/ 4262284 w 5722374"/>
              <a:gd name="connsiteY43" fmla="*/ 648929 h 1371600"/>
              <a:gd name="connsiteX44" fmla="*/ 4483510 w 5722374"/>
              <a:gd name="connsiteY44" fmla="*/ 855406 h 1371600"/>
              <a:gd name="connsiteX45" fmla="*/ 4527755 w 5722374"/>
              <a:gd name="connsiteY45" fmla="*/ 884903 h 1371600"/>
              <a:gd name="connsiteX46" fmla="*/ 4940710 w 5722374"/>
              <a:gd name="connsiteY46" fmla="*/ 1017638 h 1371600"/>
              <a:gd name="connsiteX47" fmla="*/ 5029200 w 5722374"/>
              <a:gd name="connsiteY47" fmla="*/ 1076632 h 1371600"/>
              <a:gd name="connsiteX48" fmla="*/ 5279922 w 5722374"/>
              <a:gd name="connsiteY48" fmla="*/ 1061883 h 1371600"/>
              <a:gd name="connsiteX49" fmla="*/ 5397910 w 5722374"/>
              <a:gd name="connsiteY49" fmla="*/ 1032387 h 1371600"/>
              <a:gd name="connsiteX50" fmla="*/ 5442155 w 5722374"/>
              <a:gd name="connsiteY50" fmla="*/ 1002890 h 1371600"/>
              <a:gd name="connsiteX51" fmla="*/ 5515897 w 5722374"/>
              <a:gd name="connsiteY51" fmla="*/ 988142 h 1371600"/>
              <a:gd name="connsiteX52" fmla="*/ 5560142 w 5722374"/>
              <a:gd name="connsiteY52" fmla="*/ 973393 h 1371600"/>
              <a:gd name="connsiteX53" fmla="*/ 5633884 w 5722374"/>
              <a:gd name="connsiteY53" fmla="*/ 958645 h 1371600"/>
              <a:gd name="connsiteX54" fmla="*/ 5722374 w 5722374"/>
              <a:gd name="connsiteY54" fmla="*/ 95864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22374" h="1371600">
                <a:moveTo>
                  <a:pt x="0" y="884903"/>
                </a:moveTo>
                <a:cubicBezTo>
                  <a:pt x="83984" y="912897"/>
                  <a:pt x="142903" y="938813"/>
                  <a:pt x="250722" y="884903"/>
                </a:cubicBezTo>
                <a:cubicBezTo>
                  <a:pt x="282734" y="868897"/>
                  <a:pt x="257555" y="809364"/>
                  <a:pt x="280219" y="781664"/>
                </a:cubicBezTo>
                <a:cubicBezTo>
                  <a:pt x="311486" y="743449"/>
                  <a:pt x="379381" y="724030"/>
                  <a:pt x="427703" y="707922"/>
                </a:cubicBezTo>
                <a:cubicBezTo>
                  <a:pt x="437535" y="683341"/>
                  <a:pt x="440252" y="654518"/>
                  <a:pt x="457200" y="634180"/>
                </a:cubicBezTo>
                <a:cubicBezTo>
                  <a:pt x="467152" y="622237"/>
                  <a:pt x="487095" y="625411"/>
                  <a:pt x="501445" y="619432"/>
                </a:cubicBezTo>
                <a:cubicBezTo>
                  <a:pt x="697368" y="537798"/>
                  <a:pt x="572521" y="580991"/>
                  <a:pt x="678426" y="545690"/>
                </a:cubicBezTo>
                <a:cubicBezTo>
                  <a:pt x="719108" y="550775"/>
                  <a:pt x="795184" y="552450"/>
                  <a:pt x="840658" y="575187"/>
                </a:cubicBezTo>
                <a:cubicBezTo>
                  <a:pt x="894835" y="602275"/>
                  <a:pt x="893092" y="620130"/>
                  <a:pt x="943897" y="663677"/>
                </a:cubicBezTo>
                <a:cubicBezTo>
                  <a:pt x="1000705" y="712370"/>
                  <a:pt x="981246" y="671666"/>
                  <a:pt x="1032387" y="737419"/>
                </a:cubicBezTo>
                <a:cubicBezTo>
                  <a:pt x="1054152" y="765402"/>
                  <a:pt x="1071716" y="796412"/>
                  <a:pt x="1091381" y="825909"/>
                </a:cubicBezTo>
                <a:cubicBezTo>
                  <a:pt x="1103577" y="844202"/>
                  <a:pt x="1106569" y="868210"/>
                  <a:pt x="1120877" y="884903"/>
                </a:cubicBezTo>
                <a:cubicBezTo>
                  <a:pt x="1136874" y="903566"/>
                  <a:pt x="1161208" y="913151"/>
                  <a:pt x="1179871" y="929148"/>
                </a:cubicBezTo>
                <a:cubicBezTo>
                  <a:pt x="1348989" y="1074105"/>
                  <a:pt x="1117076" y="881101"/>
                  <a:pt x="1253613" y="1017638"/>
                </a:cubicBezTo>
                <a:cubicBezTo>
                  <a:pt x="1266147" y="1030172"/>
                  <a:pt x="1283110" y="1037303"/>
                  <a:pt x="1297858" y="1047135"/>
                </a:cubicBezTo>
                <a:cubicBezTo>
                  <a:pt x="1307690" y="1061883"/>
                  <a:pt x="1320373" y="1075088"/>
                  <a:pt x="1327355" y="1091380"/>
                </a:cubicBezTo>
                <a:cubicBezTo>
                  <a:pt x="1335340" y="1110011"/>
                  <a:pt x="1328468" y="1135376"/>
                  <a:pt x="1342103" y="1150374"/>
                </a:cubicBezTo>
                <a:cubicBezTo>
                  <a:pt x="1386067" y="1198735"/>
                  <a:pt x="1483745" y="1261838"/>
                  <a:pt x="1548581" y="1297858"/>
                </a:cubicBezTo>
                <a:cubicBezTo>
                  <a:pt x="1567800" y="1308535"/>
                  <a:pt x="1586717" y="1320402"/>
                  <a:pt x="1607574" y="1327354"/>
                </a:cubicBezTo>
                <a:cubicBezTo>
                  <a:pt x="1631355" y="1335281"/>
                  <a:pt x="1657306" y="1334900"/>
                  <a:pt x="1681316" y="1342103"/>
                </a:cubicBezTo>
                <a:cubicBezTo>
                  <a:pt x="1706674" y="1349710"/>
                  <a:pt x="1730477" y="1361768"/>
                  <a:pt x="1755058" y="1371600"/>
                </a:cubicBezTo>
                <a:cubicBezTo>
                  <a:pt x="1788146" y="1366085"/>
                  <a:pt x="1861870" y="1366238"/>
                  <a:pt x="1887793" y="1327354"/>
                </a:cubicBezTo>
                <a:cubicBezTo>
                  <a:pt x="1899037" y="1310489"/>
                  <a:pt x="1891298" y="1285226"/>
                  <a:pt x="1902542" y="1268361"/>
                </a:cubicBezTo>
                <a:cubicBezTo>
                  <a:pt x="1912374" y="1253613"/>
                  <a:pt x="1933170" y="1250212"/>
                  <a:pt x="1946787" y="1238864"/>
                </a:cubicBezTo>
                <a:cubicBezTo>
                  <a:pt x="1962810" y="1225511"/>
                  <a:pt x="1975009" y="1207972"/>
                  <a:pt x="1991032" y="1194619"/>
                </a:cubicBezTo>
                <a:cubicBezTo>
                  <a:pt x="2026876" y="1164749"/>
                  <a:pt x="2086105" y="1139708"/>
                  <a:pt x="2123768" y="1120877"/>
                </a:cubicBezTo>
                <a:cubicBezTo>
                  <a:pt x="2128684" y="1106129"/>
                  <a:pt x="2132392" y="1090921"/>
                  <a:pt x="2138516" y="1076632"/>
                </a:cubicBezTo>
                <a:cubicBezTo>
                  <a:pt x="2156673" y="1034266"/>
                  <a:pt x="2209503" y="942843"/>
                  <a:pt x="2227006" y="914400"/>
                </a:cubicBezTo>
                <a:cubicBezTo>
                  <a:pt x="2245586" y="884208"/>
                  <a:pt x="2268026" y="856465"/>
                  <a:pt x="2286000" y="825909"/>
                </a:cubicBezTo>
                <a:cubicBezTo>
                  <a:pt x="2317232" y="772815"/>
                  <a:pt x="2344993" y="717754"/>
                  <a:pt x="2374490" y="663677"/>
                </a:cubicBezTo>
                <a:cubicBezTo>
                  <a:pt x="2431770" y="434566"/>
                  <a:pt x="2407128" y="498310"/>
                  <a:pt x="2743200" y="162232"/>
                </a:cubicBezTo>
                <a:cubicBezTo>
                  <a:pt x="2762864" y="142567"/>
                  <a:pt x="2779054" y="118664"/>
                  <a:pt x="2802193" y="103238"/>
                </a:cubicBezTo>
                <a:cubicBezTo>
                  <a:pt x="2824221" y="88553"/>
                  <a:pt x="2851055" y="82789"/>
                  <a:pt x="2875935" y="73742"/>
                </a:cubicBezTo>
                <a:cubicBezTo>
                  <a:pt x="3022830" y="20326"/>
                  <a:pt x="3010804" y="36515"/>
                  <a:pt x="3229897" y="0"/>
                </a:cubicBezTo>
                <a:cubicBezTo>
                  <a:pt x="3308555" y="9832"/>
                  <a:pt x="3387679" y="16464"/>
                  <a:pt x="3465871" y="29496"/>
                </a:cubicBezTo>
                <a:cubicBezTo>
                  <a:pt x="3505859" y="36161"/>
                  <a:pt x="3583858" y="58993"/>
                  <a:pt x="3583858" y="58993"/>
                </a:cubicBezTo>
                <a:lnTo>
                  <a:pt x="3731342" y="147483"/>
                </a:lnTo>
                <a:cubicBezTo>
                  <a:pt x="3774198" y="173196"/>
                  <a:pt x="3831493" y="257728"/>
                  <a:pt x="3864077" y="294967"/>
                </a:cubicBezTo>
                <a:cubicBezTo>
                  <a:pt x="3925154" y="364769"/>
                  <a:pt x="3888312" y="319332"/>
                  <a:pt x="3967316" y="368709"/>
                </a:cubicBezTo>
                <a:cubicBezTo>
                  <a:pt x="4067596" y="431384"/>
                  <a:pt x="3981790" y="401823"/>
                  <a:pt x="4085303" y="427703"/>
                </a:cubicBezTo>
                <a:cubicBezTo>
                  <a:pt x="4095135" y="442451"/>
                  <a:pt x="4109195" y="455132"/>
                  <a:pt x="4114800" y="471948"/>
                </a:cubicBezTo>
                <a:cubicBezTo>
                  <a:pt x="4124256" y="500317"/>
                  <a:pt x="4112399" y="535940"/>
                  <a:pt x="4129548" y="560438"/>
                </a:cubicBezTo>
                <a:cubicBezTo>
                  <a:pt x="4149878" y="589481"/>
                  <a:pt x="4188542" y="599767"/>
                  <a:pt x="4218039" y="619432"/>
                </a:cubicBezTo>
                <a:lnTo>
                  <a:pt x="4262284" y="648929"/>
                </a:lnTo>
                <a:cubicBezTo>
                  <a:pt x="4324625" y="690490"/>
                  <a:pt x="4435482" y="807378"/>
                  <a:pt x="4483510" y="855406"/>
                </a:cubicBezTo>
                <a:cubicBezTo>
                  <a:pt x="4496044" y="867940"/>
                  <a:pt x="4511211" y="878540"/>
                  <a:pt x="4527755" y="884903"/>
                </a:cubicBezTo>
                <a:cubicBezTo>
                  <a:pt x="4818330" y="996663"/>
                  <a:pt x="4764719" y="982441"/>
                  <a:pt x="4940710" y="1017638"/>
                </a:cubicBezTo>
                <a:cubicBezTo>
                  <a:pt x="4970207" y="1037303"/>
                  <a:pt x="4996476" y="1062997"/>
                  <a:pt x="5029200" y="1076632"/>
                </a:cubicBezTo>
                <a:cubicBezTo>
                  <a:pt x="5110250" y="1110403"/>
                  <a:pt x="5201596" y="1078373"/>
                  <a:pt x="5279922" y="1061883"/>
                </a:cubicBezTo>
                <a:cubicBezTo>
                  <a:pt x="5319592" y="1053531"/>
                  <a:pt x="5358581" y="1042219"/>
                  <a:pt x="5397910" y="1032387"/>
                </a:cubicBezTo>
                <a:cubicBezTo>
                  <a:pt x="5412658" y="1022555"/>
                  <a:pt x="5425558" y="1009114"/>
                  <a:pt x="5442155" y="1002890"/>
                </a:cubicBezTo>
                <a:cubicBezTo>
                  <a:pt x="5465626" y="994088"/>
                  <a:pt x="5491578" y="994222"/>
                  <a:pt x="5515897" y="988142"/>
                </a:cubicBezTo>
                <a:cubicBezTo>
                  <a:pt x="5530979" y="984371"/>
                  <a:pt x="5545060" y="977164"/>
                  <a:pt x="5560142" y="973393"/>
                </a:cubicBezTo>
                <a:cubicBezTo>
                  <a:pt x="5584461" y="967313"/>
                  <a:pt x="5609414" y="964083"/>
                  <a:pt x="5633884" y="958645"/>
                </a:cubicBezTo>
                <a:cubicBezTo>
                  <a:pt x="5706222" y="942570"/>
                  <a:pt x="5673294" y="934104"/>
                  <a:pt x="5722374" y="958645"/>
                </a:cubicBezTo>
              </a:path>
            </a:pathLst>
          </a:custGeom>
        </p:spPr>
        <p:style>
          <a:lnRef idx="3">
            <a:schemeClr val="accent4"/>
          </a:lnRef>
          <a:fillRef idx="0">
            <a:schemeClr val="accent4"/>
          </a:fillRef>
          <a:effectRef idx="2">
            <a:schemeClr val="accent4"/>
          </a:effectRef>
          <a:fontRef idx="minor">
            <a:schemeClr val="tx1"/>
          </a:fontRef>
        </p:style>
        <p:txBody>
          <a:bodyPr rtlCol="1" anchor="ctr"/>
          <a:lstStyle/>
          <a:p>
            <a:pPr algn="ctr"/>
            <a:endParaRPr lang="he-IL"/>
          </a:p>
        </p:txBody>
      </p:sp>
      <p:sp>
        <p:nvSpPr>
          <p:cNvPr id="18" name="Rectangle 17"/>
          <p:cNvSpPr/>
          <p:nvPr/>
        </p:nvSpPr>
        <p:spPr>
          <a:xfrm>
            <a:off x="3048000" y="1524000"/>
            <a:ext cx="6096000" cy="20574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4973706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grpId="0" nodeType="clickEffect">
                                  <p:stCondLst>
                                    <p:cond delay="0"/>
                                  </p:stCondLst>
                                  <p:childTnLst>
                                    <p:animMotion origin="layout" path="M 3.33333E-6 2.10916E-6 L 0.92795 0.00185 " pathEditMode="relative" rAng="0" ptsTypes="AA">
                                      <p:cBhvr>
                                        <p:cTn id="6" dur="5000" fill="hold"/>
                                        <p:tgtEl>
                                          <p:spTgt spid="18"/>
                                        </p:tgtEl>
                                        <p:attrNameLst>
                                          <p:attrName>ppt_x</p:attrName>
                                          <p:attrName>ppt_y</p:attrName>
                                        </p:attrNameLst>
                                      </p:cBhvr>
                                      <p:rCtr x="46389" y="93"/>
                                    </p:animMotion>
                                  </p:childTnLst>
                                </p:cTn>
                              </p:par>
                              <p:par>
                                <p:cTn id="7" presetID="63" presetClass="path" presetSubtype="0" fill="hold" grpId="0" nodeType="withEffect">
                                  <p:stCondLst>
                                    <p:cond delay="0"/>
                                  </p:stCondLst>
                                  <p:childTnLst>
                                    <p:animMotion origin="layout" path="M -3.33333E-6 -0.00023 L 1.04966 -0.0037 " pathEditMode="fixed" rAng="0" ptsTypes="AA">
                                      <p:cBhvr>
                                        <p:cTn id="8" dur="3000" fill="hold"/>
                                        <p:tgtEl>
                                          <p:spTgt spid="22"/>
                                        </p:tgtEl>
                                        <p:attrNameLst>
                                          <p:attrName>ppt_x</p:attrName>
                                          <p:attrName>ppt_y</p:attrName>
                                        </p:attrNameLst>
                                      </p:cBhvr>
                                      <p:rCtr x="525" y="-2"/>
                                    </p:animMotion>
                                  </p:childTnLst>
                                </p:cTn>
                              </p:par>
                              <p:par>
                                <p:cTn id="9" presetID="63" presetClass="path" presetSubtype="0" fill="hold" grpId="0" nodeType="withEffect">
                                  <p:stCondLst>
                                    <p:cond delay="0"/>
                                  </p:stCondLst>
                                  <p:childTnLst>
                                    <p:animMotion origin="layout" path="M 3.33333E-6 -0.00393 L 1.046 -0.00185 " pathEditMode="fixed" rAng="0" ptsTypes="AA">
                                      <p:cBhvr>
                                        <p:cTn id="10" dur="3000" fill="hold"/>
                                        <p:tgtEl>
                                          <p:spTgt spid="21"/>
                                        </p:tgtEl>
                                        <p:attrNameLst>
                                          <p:attrName>ppt_x</p:attrName>
                                          <p:attrName>ppt_y</p:attrName>
                                        </p:attrNameLst>
                                      </p:cBhvr>
                                      <p:rCtr x="52292"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778240" y="6492875"/>
            <a:ext cx="365760" cy="365125"/>
          </a:xfrm>
        </p:spPr>
        <p:txBody>
          <a:bodyPr/>
          <a:lstStyle/>
          <a:p>
            <a:fld id="{D18737D0-1F07-487A-BC82-FDF5B924E95B}" type="slidenum">
              <a:rPr lang="en-US" smtClean="0"/>
              <a:pPr/>
              <a:t>19</a:t>
            </a:fld>
            <a:endParaRPr lang="en-US"/>
          </a:p>
        </p:txBody>
      </p:sp>
      <p:sp>
        <p:nvSpPr>
          <p:cNvPr id="17" name="Rounded Rectangle 16"/>
          <p:cNvSpPr/>
          <p:nvPr/>
        </p:nvSpPr>
        <p:spPr>
          <a:xfrm>
            <a:off x="3182755" y="1247853"/>
            <a:ext cx="2761200" cy="2037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902835" y="3336085"/>
            <a:ext cx="1296144" cy="380947"/>
          </a:xfrm>
          <a:prstGeom prst="rect">
            <a:avLst/>
          </a:prstGeom>
          <a:noFill/>
        </p:spPr>
        <p:txBody>
          <a:bodyPr wrap="square" rtlCol="0">
            <a:spAutoFit/>
          </a:bodyPr>
          <a:lstStyle/>
          <a:p>
            <a:pPr algn="ctr"/>
            <a:r>
              <a:rPr lang="en-US" dirty="0" smtClean="0"/>
              <a:t>Random</a:t>
            </a:r>
            <a:endParaRPr lang="en-US" dirty="0"/>
          </a:p>
        </p:txBody>
      </p:sp>
      <p:sp>
        <p:nvSpPr>
          <p:cNvPr id="23" name="Rounded Rectangle 22"/>
          <p:cNvSpPr/>
          <p:nvPr/>
        </p:nvSpPr>
        <p:spPr>
          <a:xfrm>
            <a:off x="99913" y="1247854"/>
            <a:ext cx="2761200" cy="2037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49565" y="3336085"/>
            <a:ext cx="1944216" cy="369332"/>
          </a:xfrm>
          <a:prstGeom prst="rect">
            <a:avLst/>
          </a:prstGeom>
          <a:noFill/>
        </p:spPr>
        <p:txBody>
          <a:bodyPr wrap="square" rtlCol="0">
            <a:spAutoFit/>
          </a:bodyPr>
          <a:lstStyle/>
          <a:p>
            <a:pPr algn="ctr"/>
            <a:r>
              <a:rPr lang="en-US" dirty="0" err="1" smtClean="0"/>
              <a:t>Maass</a:t>
            </a:r>
            <a:r>
              <a:rPr lang="en-US" dirty="0" smtClean="0"/>
              <a:t> et al</a:t>
            </a:r>
            <a:endParaRPr lang="en-US" dirty="0"/>
          </a:p>
        </p:txBody>
      </p:sp>
      <p:sp>
        <p:nvSpPr>
          <p:cNvPr id="26" name="Rounded Rectangle 25">
            <a:hlinkClick r:id="rId3" action="ppaction://hlinksldjump" highlightClick="1"/>
          </p:cNvPr>
          <p:cNvSpPr/>
          <p:nvPr/>
        </p:nvSpPr>
        <p:spPr>
          <a:xfrm>
            <a:off x="1900408" y="3983978"/>
            <a:ext cx="2759532" cy="2037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844332" y="6084004"/>
            <a:ext cx="2871684" cy="369332"/>
          </a:xfrm>
          <a:prstGeom prst="rect">
            <a:avLst/>
          </a:prstGeom>
          <a:noFill/>
        </p:spPr>
        <p:txBody>
          <a:bodyPr wrap="square" rtlCol="0">
            <a:spAutoFit/>
          </a:bodyPr>
          <a:lstStyle/>
          <a:p>
            <a:pPr algn="ctr"/>
            <a:r>
              <a:rPr lang="en-US" dirty="0" smtClean="0"/>
              <a:t>Feed Forward with Hubs</a:t>
            </a:r>
            <a:endParaRPr lang="en-US" dirty="0"/>
          </a:p>
        </p:txBody>
      </p:sp>
      <p:sp>
        <p:nvSpPr>
          <p:cNvPr id="33" name="Rounded Rectangle 32"/>
          <p:cNvSpPr/>
          <p:nvPr/>
        </p:nvSpPr>
        <p:spPr>
          <a:xfrm>
            <a:off x="5123168" y="3905801"/>
            <a:ext cx="2761200" cy="2037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123168" y="6001851"/>
            <a:ext cx="2761200" cy="646331"/>
          </a:xfrm>
          <a:prstGeom prst="rect">
            <a:avLst/>
          </a:prstGeom>
          <a:noFill/>
        </p:spPr>
        <p:txBody>
          <a:bodyPr wrap="square" rtlCol="0">
            <a:spAutoFit/>
          </a:bodyPr>
          <a:lstStyle/>
          <a:p>
            <a:pPr algn="ctr"/>
            <a:r>
              <a:rPr lang="en-US" dirty="0" smtClean="0"/>
              <a:t>Small World, Power Law Two ways</a:t>
            </a:r>
            <a:endParaRPr lang="en-US" dirty="0"/>
          </a:p>
        </p:txBody>
      </p:sp>
      <p:sp>
        <p:nvSpPr>
          <p:cNvPr id="2" name="Title 1"/>
          <p:cNvSpPr>
            <a:spLocks noGrp="1"/>
          </p:cNvSpPr>
          <p:nvPr>
            <p:ph type="title"/>
          </p:nvPr>
        </p:nvSpPr>
        <p:spPr>
          <a:xfrm>
            <a:off x="446856" y="188640"/>
            <a:ext cx="8229600" cy="720080"/>
          </a:xfrm>
        </p:spPr>
        <p:txBody>
          <a:bodyPr>
            <a:normAutofit/>
          </a:bodyPr>
          <a:lstStyle/>
          <a:p>
            <a:r>
              <a:rPr lang="en-US" dirty="0" smtClean="0"/>
              <a:t>Liquid / Network Architectures</a:t>
            </a:r>
            <a:endParaRPr lang="en-US" dirty="0"/>
          </a:p>
        </p:txBody>
      </p:sp>
      <p:pic>
        <p:nvPicPr>
          <p:cNvPr id="1037" name="Picture 13" descr="D:\Rimon.Docs\2010\B\Research\Presentations\Animation\Circit-tool-1.1-manual.Maass.png">
            <a:hlinkClick r:id="rId4" action="ppaction://hlinksldjump"/>
            <a:hlinkHover r:id="" action="ppaction://noaction" highlightClick="1"/>
          </p:cNvPr>
          <p:cNvPicPr preferRelativeResize="0">
            <a:picLocks noChangeAspect="1" noChangeArrowheads="1"/>
          </p:cNvPicPr>
          <p:nvPr/>
        </p:nvPicPr>
        <p:blipFill>
          <a:blip r:embed="rId5" cstate="print"/>
          <a:srcRect/>
          <a:stretch>
            <a:fillRect/>
          </a:stretch>
        </p:blipFill>
        <p:spPr bwMode="auto">
          <a:xfrm>
            <a:off x="340833" y="1463877"/>
            <a:ext cx="2257100" cy="1584176"/>
          </a:xfrm>
          <a:prstGeom prst="rect">
            <a:avLst/>
          </a:prstGeom>
          <a:noFill/>
          <a:effectLst>
            <a:outerShdw blurRad="50800" dist="38100" dir="2700000" algn="tl" rotWithShape="0">
              <a:prstClr val="black">
                <a:alpha val="40000"/>
              </a:prstClr>
            </a:outerShdw>
          </a:effectLst>
        </p:spPr>
      </p:pic>
      <p:pic>
        <p:nvPicPr>
          <p:cNvPr id="3" name="Picture 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9908" y="1393324"/>
            <a:ext cx="2486893" cy="1725282"/>
          </a:xfrm>
          <a:prstGeom prst="rect">
            <a:avLst/>
          </a:prstGeom>
        </p:spPr>
      </p:pic>
      <p:pic>
        <p:nvPicPr>
          <p:cNvPr id="4" name="Picture 3">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0306" y="4272099"/>
            <a:ext cx="2286924" cy="1305453"/>
          </a:xfrm>
          <a:prstGeom prst="rect">
            <a:avLst/>
          </a:prstGeom>
        </p:spPr>
      </p:pic>
      <p:sp>
        <p:nvSpPr>
          <p:cNvPr id="30" name="Rounded Rectangle 29"/>
          <p:cNvSpPr/>
          <p:nvPr/>
        </p:nvSpPr>
        <p:spPr>
          <a:xfrm>
            <a:off x="6243205" y="1247853"/>
            <a:ext cx="2762961" cy="2037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027182" y="3352745"/>
            <a:ext cx="3084281" cy="369332"/>
          </a:xfrm>
          <a:prstGeom prst="rect">
            <a:avLst/>
          </a:prstGeom>
          <a:noFill/>
        </p:spPr>
        <p:txBody>
          <a:bodyPr wrap="square" rtlCol="0">
            <a:spAutoFit/>
          </a:bodyPr>
          <a:lstStyle/>
          <a:p>
            <a:pPr algn="ctr"/>
            <a:r>
              <a:rPr lang="en-US" dirty="0" smtClean="0"/>
              <a:t>Small World, Power Law</a:t>
            </a:r>
            <a:endParaRPr lang="en-US" dirty="0"/>
          </a:p>
        </p:txBody>
      </p:sp>
      <p:pic>
        <p:nvPicPr>
          <p:cNvPr id="38" name="Picture 37">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9594" y="1535885"/>
            <a:ext cx="2289595" cy="1306359"/>
          </a:xfrm>
          <a:prstGeom prst="rect">
            <a:avLst/>
          </a:prstGeom>
        </p:spPr>
      </p:pic>
      <p:pic>
        <p:nvPicPr>
          <p:cNvPr id="1026"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23425" y="3917691"/>
            <a:ext cx="2560637"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Quad Arrow 5"/>
          <p:cNvSpPr/>
          <p:nvPr/>
        </p:nvSpPr>
        <p:spPr>
          <a:xfrm rot="19523798">
            <a:off x="2992953" y="969964"/>
            <a:ext cx="3068107" cy="2558671"/>
          </a:xfrm>
          <a:prstGeom prst="quadArrow">
            <a:avLst>
              <a:gd name="adj1" fmla="val 22500"/>
              <a:gd name="adj2" fmla="val 1276"/>
              <a:gd name="adj3"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Quad Arrow 24"/>
          <p:cNvSpPr/>
          <p:nvPr/>
        </p:nvSpPr>
        <p:spPr>
          <a:xfrm rot="19523798">
            <a:off x="112633" y="984737"/>
            <a:ext cx="3068107" cy="2558671"/>
          </a:xfrm>
          <a:prstGeom prst="quadArrow">
            <a:avLst>
              <a:gd name="adj1" fmla="val 22500"/>
              <a:gd name="adj2" fmla="val 1276"/>
              <a:gd name="adj3"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27"/>
          <p:cNvSpPr/>
          <p:nvPr/>
        </p:nvSpPr>
        <p:spPr>
          <a:xfrm rot="19523798">
            <a:off x="6035268" y="995989"/>
            <a:ext cx="3068107" cy="2558671"/>
          </a:xfrm>
          <a:prstGeom prst="quadArrow">
            <a:avLst>
              <a:gd name="adj1" fmla="val 22500"/>
              <a:gd name="adj2" fmla="val 1276"/>
              <a:gd name="adj3"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nt-Up Arrow 6"/>
          <p:cNvSpPr/>
          <p:nvPr/>
        </p:nvSpPr>
        <p:spPr>
          <a:xfrm rot="13356905" flipH="1" flipV="1">
            <a:off x="5983579" y="3294168"/>
            <a:ext cx="780752" cy="2843520"/>
          </a:xfrm>
          <a:prstGeom prst="bentUpArrow">
            <a:avLst>
              <a:gd name="adj1" fmla="val 17721"/>
              <a:gd name="adj2" fmla="val 0"/>
              <a:gd name="adj3" fmla="val 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ent-Up Arrow 34"/>
          <p:cNvSpPr/>
          <p:nvPr/>
        </p:nvSpPr>
        <p:spPr>
          <a:xfrm rot="13356905" flipH="1" flipV="1">
            <a:off x="2707296" y="3388720"/>
            <a:ext cx="780752" cy="2843520"/>
          </a:xfrm>
          <a:prstGeom prst="bentUpArrow">
            <a:avLst>
              <a:gd name="adj1" fmla="val 17721"/>
              <a:gd name="adj2" fmla="val 0"/>
              <a:gd name="adj3" fmla="val 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P spid="28" grpId="0" animBg="1"/>
      <p:bldP spid="7"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080" y="13829"/>
            <a:ext cx="6573808" cy="1038908"/>
          </a:xfrm>
        </p:spPr>
        <p:txBody>
          <a:bodyPr>
            <a:normAutofit fontScale="90000"/>
          </a:bodyPr>
          <a:lstStyle/>
          <a:p>
            <a:pPr algn="ctr"/>
            <a:r>
              <a:rPr lang="en-US" sz="6000" dirty="0" smtClean="0"/>
              <a:t>Outline of the Talk</a:t>
            </a:r>
            <a:endParaRPr lang="en-US" sz="6000"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2</a:t>
            </a:fld>
            <a:endParaRPr lang="en-US"/>
          </a:p>
        </p:txBody>
      </p:sp>
      <p:sp>
        <p:nvSpPr>
          <p:cNvPr id="5" name="Rectangle 4"/>
          <p:cNvSpPr/>
          <p:nvPr/>
        </p:nvSpPr>
        <p:spPr>
          <a:xfrm>
            <a:off x="5780191" y="1052737"/>
            <a:ext cx="1438273" cy="64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1768" y="1576318"/>
            <a:ext cx="5717395" cy="2657138"/>
          </a:xfrm>
          <a:prstGeom prst="rect">
            <a:avLst/>
          </a:prstGeom>
        </p:spPr>
        <p:txBody>
          <a:bodyPr wrap="square">
            <a:spAutoFit/>
          </a:bodyPr>
          <a:lstStyle/>
          <a:p>
            <a:pPr marL="109728" lvl="0">
              <a:spcBef>
                <a:spcPts val="400"/>
              </a:spcBef>
              <a:buClr>
                <a:srgbClr val="3891A7"/>
              </a:buClr>
              <a:buSzPct val="68000"/>
            </a:pPr>
            <a:r>
              <a:rPr lang="en-US" sz="4000" dirty="0">
                <a:solidFill>
                  <a:prstClr val="white"/>
                </a:solidFill>
              </a:rPr>
              <a:t>Traditional technique</a:t>
            </a:r>
          </a:p>
          <a:p>
            <a:pPr marL="109728" lvl="0">
              <a:spcBef>
                <a:spcPts val="400"/>
              </a:spcBef>
              <a:buClr>
                <a:srgbClr val="3891A7"/>
              </a:buClr>
              <a:buSzPct val="68000"/>
            </a:pPr>
            <a:endParaRPr lang="en-US" sz="4000" dirty="0" smtClean="0">
              <a:solidFill>
                <a:prstClr val="white"/>
              </a:solidFill>
            </a:endParaRPr>
          </a:p>
          <a:p>
            <a:pPr marL="109728" lvl="0">
              <a:spcBef>
                <a:spcPts val="400"/>
              </a:spcBef>
              <a:buClr>
                <a:srgbClr val="3891A7"/>
              </a:buClr>
              <a:buSzPct val="68000"/>
            </a:pPr>
            <a:r>
              <a:rPr lang="en-US" sz="4000" dirty="0" smtClean="0">
                <a:solidFill>
                  <a:prstClr val="white"/>
                </a:solidFill>
              </a:rPr>
              <a:t>What is missing?</a:t>
            </a:r>
            <a:r>
              <a:rPr lang="en-US" sz="4000" dirty="0">
                <a:solidFill>
                  <a:prstClr val="white"/>
                </a:solidFill>
              </a:rPr>
              <a:t/>
            </a:r>
            <a:br>
              <a:rPr lang="en-US" sz="4000" dirty="0">
                <a:solidFill>
                  <a:prstClr val="white"/>
                </a:solidFill>
              </a:rPr>
            </a:br>
            <a:endParaRPr lang="en-US" sz="4000" dirty="0">
              <a:solidFill>
                <a:prstClr val="white"/>
              </a:solidFill>
            </a:endParaRPr>
          </a:p>
        </p:txBody>
      </p:sp>
      <p:sp>
        <p:nvSpPr>
          <p:cNvPr id="8" name="TextBox 7"/>
          <p:cNvSpPr txBox="1"/>
          <p:nvPr/>
        </p:nvSpPr>
        <p:spPr>
          <a:xfrm>
            <a:off x="5780191" y="1052736"/>
            <a:ext cx="1440160" cy="646331"/>
          </a:xfrm>
          <a:prstGeom prst="rect">
            <a:avLst/>
          </a:prstGeom>
          <a:noFill/>
        </p:spPr>
        <p:txBody>
          <a:bodyPr wrap="square" rtlCol="0">
            <a:spAutoFit/>
          </a:bodyPr>
          <a:lstStyle/>
          <a:p>
            <a:pPr algn="ctr"/>
            <a:r>
              <a:rPr lang="en-US" dirty="0">
                <a:solidFill>
                  <a:prstClr val="white"/>
                </a:solidFill>
              </a:rPr>
              <a:t>traditional technique</a:t>
            </a:r>
            <a:endParaRPr lang="en-US" dirty="0"/>
          </a:p>
        </p:txBody>
      </p:sp>
      <p:sp>
        <p:nvSpPr>
          <p:cNvPr id="10" name="Rectangle 9"/>
          <p:cNvSpPr/>
          <p:nvPr/>
        </p:nvSpPr>
        <p:spPr>
          <a:xfrm>
            <a:off x="92003" y="1560682"/>
            <a:ext cx="5498974" cy="2554545"/>
          </a:xfrm>
          <a:prstGeom prst="rect">
            <a:avLst/>
          </a:prstGeom>
        </p:spPr>
        <p:txBody>
          <a:bodyPr wrap="square">
            <a:spAutoFit/>
          </a:bodyPr>
          <a:lstStyle/>
          <a:p>
            <a:pPr marL="109728" lvl="0">
              <a:spcBef>
                <a:spcPts val="400"/>
              </a:spcBef>
              <a:buClr>
                <a:srgbClr val="3891A7"/>
              </a:buClr>
              <a:buSzPct val="68000"/>
            </a:pPr>
            <a:r>
              <a:rPr lang="en-US" sz="4000" dirty="0" smtClean="0">
                <a:solidFill>
                  <a:prstClr val="white"/>
                </a:solidFill>
              </a:rPr>
              <a:t>What </a:t>
            </a:r>
            <a:r>
              <a:rPr lang="en-US" sz="4000" dirty="0">
                <a:solidFill>
                  <a:prstClr val="white"/>
                </a:solidFill>
              </a:rPr>
              <a:t>is a Reservoir Computing and Liquid State Machine Framework?</a:t>
            </a:r>
          </a:p>
        </p:txBody>
      </p:sp>
      <p:sp>
        <p:nvSpPr>
          <p:cNvPr id="12" name="Rectangle 11"/>
          <p:cNvSpPr/>
          <p:nvPr/>
        </p:nvSpPr>
        <p:spPr>
          <a:xfrm>
            <a:off x="899592" y="2314458"/>
            <a:ext cx="3329758" cy="646331"/>
          </a:xfrm>
          <a:prstGeom prst="rect">
            <a:avLst/>
          </a:prstGeom>
        </p:spPr>
        <p:txBody>
          <a:bodyPr wrap="none">
            <a:spAutoFit/>
          </a:bodyPr>
          <a:lstStyle/>
          <a:p>
            <a:r>
              <a:rPr lang="en-US" sz="3600" dirty="0" smtClean="0">
                <a:solidFill>
                  <a:prstClr val="white"/>
                </a:solidFill>
              </a:rPr>
              <a:t>How To Test</a:t>
            </a:r>
            <a:r>
              <a:rPr lang="en-US" sz="3600" dirty="0">
                <a:solidFill>
                  <a:prstClr val="white"/>
                </a:solidFill>
              </a:rPr>
              <a:t>?!</a:t>
            </a:r>
            <a:endParaRPr lang="en-US" dirty="0"/>
          </a:p>
        </p:txBody>
      </p:sp>
      <p:sp>
        <p:nvSpPr>
          <p:cNvPr id="13" name="Right Arrow 12"/>
          <p:cNvSpPr/>
          <p:nvPr/>
        </p:nvSpPr>
        <p:spPr>
          <a:xfrm rot="5400000">
            <a:off x="6248243" y="2779187"/>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780191" y="3139227"/>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778304" y="3206589"/>
            <a:ext cx="1440160" cy="369332"/>
          </a:xfrm>
          <a:prstGeom prst="rect">
            <a:avLst/>
          </a:prstGeom>
          <a:noFill/>
        </p:spPr>
        <p:txBody>
          <a:bodyPr wrap="square" rtlCol="0" anchor="ctr">
            <a:spAutoFit/>
          </a:bodyPr>
          <a:lstStyle/>
          <a:p>
            <a:pPr algn="ctr"/>
            <a:r>
              <a:rPr lang="en-US" dirty="0" smtClean="0">
                <a:solidFill>
                  <a:prstClr val="white"/>
                </a:solidFill>
              </a:rPr>
              <a:t>Tests</a:t>
            </a:r>
            <a:endParaRPr lang="en-US" dirty="0"/>
          </a:p>
        </p:txBody>
      </p:sp>
      <p:sp>
        <p:nvSpPr>
          <p:cNvPr id="16" name="Right Arrow 15"/>
          <p:cNvSpPr/>
          <p:nvPr/>
        </p:nvSpPr>
        <p:spPr>
          <a:xfrm rot="8182902">
            <a:off x="3775729" y="4565470"/>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2677789">
            <a:off x="5282654" y="4565277"/>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89711" y="4978581"/>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987824" y="5045943"/>
            <a:ext cx="1440160" cy="369332"/>
          </a:xfrm>
          <a:prstGeom prst="rect">
            <a:avLst/>
          </a:prstGeom>
          <a:noFill/>
        </p:spPr>
        <p:txBody>
          <a:bodyPr wrap="square" rtlCol="0" anchor="ctr">
            <a:spAutoFit/>
          </a:bodyPr>
          <a:lstStyle/>
          <a:p>
            <a:pPr algn="ctr"/>
            <a:r>
              <a:rPr lang="en-US" dirty="0" smtClean="0">
                <a:solidFill>
                  <a:prstClr val="white"/>
                </a:solidFill>
              </a:rPr>
              <a:t> Wait &amp; ID</a:t>
            </a:r>
            <a:endParaRPr lang="en-US" dirty="0"/>
          </a:p>
        </p:txBody>
      </p:sp>
      <p:sp>
        <p:nvSpPr>
          <p:cNvPr id="20" name="Rectangle 19"/>
          <p:cNvSpPr/>
          <p:nvPr/>
        </p:nvSpPr>
        <p:spPr>
          <a:xfrm>
            <a:off x="5079830" y="4993706"/>
            <a:ext cx="161209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134006" y="5107234"/>
            <a:ext cx="1559803" cy="276999"/>
          </a:xfrm>
          <a:prstGeom prst="rect">
            <a:avLst/>
          </a:prstGeom>
          <a:noFill/>
        </p:spPr>
        <p:txBody>
          <a:bodyPr wrap="square" lIns="0" tIns="0" rIns="0" bIns="0" rtlCol="0" anchor="ctr">
            <a:spAutoFit/>
          </a:bodyPr>
          <a:lstStyle/>
          <a:p>
            <a:pPr algn="ctr"/>
            <a:r>
              <a:rPr lang="en-US" dirty="0" smtClean="0">
                <a:solidFill>
                  <a:prstClr val="white"/>
                </a:solidFill>
              </a:rPr>
              <a:t>ID On The Fly</a:t>
            </a:r>
            <a:endParaRPr lang="en-US" dirty="0"/>
          </a:p>
        </p:txBody>
      </p:sp>
      <p:sp>
        <p:nvSpPr>
          <p:cNvPr id="22" name="Right Arrow 21"/>
          <p:cNvSpPr/>
          <p:nvPr/>
        </p:nvSpPr>
        <p:spPr>
          <a:xfrm rot="8182902">
            <a:off x="5523267" y="3550622"/>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2677789">
            <a:off x="6894031" y="3553399"/>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143725" y="4006043"/>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41838" y="4073405"/>
            <a:ext cx="1440160" cy="369332"/>
          </a:xfrm>
          <a:prstGeom prst="rect">
            <a:avLst/>
          </a:prstGeom>
          <a:noFill/>
        </p:spPr>
        <p:txBody>
          <a:bodyPr wrap="square" rtlCol="0" anchor="ctr">
            <a:spAutoFit/>
          </a:bodyPr>
          <a:lstStyle/>
          <a:p>
            <a:pPr algn="ctr"/>
            <a:r>
              <a:rPr lang="en-US" dirty="0" smtClean="0">
                <a:solidFill>
                  <a:prstClr val="white"/>
                </a:solidFill>
              </a:rPr>
              <a:t>Categories</a:t>
            </a:r>
            <a:endParaRPr lang="en-US" dirty="0"/>
          </a:p>
        </p:txBody>
      </p:sp>
      <p:sp>
        <p:nvSpPr>
          <p:cNvPr id="26" name="Rectangle 25"/>
          <p:cNvSpPr/>
          <p:nvPr/>
        </p:nvSpPr>
        <p:spPr>
          <a:xfrm>
            <a:off x="7307764" y="4021168"/>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230096" y="4011586"/>
            <a:ext cx="1590376" cy="523220"/>
          </a:xfrm>
          <a:prstGeom prst="rect">
            <a:avLst/>
          </a:prstGeom>
          <a:noFill/>
        </p:spPr>
        <p:txBody>
          <a:bodyPr wrap="square" rtlCol="0" anchor="ctr">
            <a:spAutoFit/>
          </a:bodyPr>
          <a:lstStyle/>
          <a:p>
            <a:pPr algn="ctr"/>
            <a:r>
              <a:rPr lang="en-US" sz="1400" dirty="0" smtClean="0">
                <a:solidFill>
                  <a:prstClr val="white"/>
                </a:solidFill>
              </a:rPr>
              <a:t>Function Approximation</a:t>
            </a:r>
            <a:endParaRPr lang="en-US" sz="1400" dirty="0"/>
          </a:p>
        </p:txBody>
      </p:sp>
      <p:sp>
        <p:nvSpPr>
          <p:cNvPr id="28" name="Right Arrow 27"/>
          <p:cNvSpPr/>
          <p:nvPr/>
        </p:nvSpPr>
        <p:spPr>
          <a:xfrm rot="5400000">
            <a:off x="3384942" y="5655957"/>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rot="5400000">
            <a:off x="5553042" y="5698530"/>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181641" y="6134471"/>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987824" y="6092268"/>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989711" y="6134471"/>
            <a:ext cx="1418927" cy="523220"/>
          </a:xfrm>
          <a:prstGeom prst="rect">
            <a:avLst/>
          </a:prstGeom>
          <a:noFill/>
        </p:spPr>
        <p:txBody>
          <a:bodyPr wrap="square" rtlCol="0">
            <a:spAutoFit/>
          </a:bodyPr>
          <a:lstStyle/>
          <a:p>
            <a:pPr algn="ctr"/>
            <a:r>
              <a:rPr lang="en-US" sz="1400" dirty="0" smtClean="0"/>
              <a:t>Biological improvements</a:t>
            </a:r>
            <a:endParaRPr lang="en-US" sz="1400" dirty="0"/>
          </a:p>
        </p:txBody>
      </p:sp>
      <p:sp>
        <p:nvSpPr>
          <p:cNvPr id="32" name="TextBox 31"/>
          <p:cNvSpPr txBox="1"/>
          <p:nvPr/>
        </p:nvSpPr>
        <p:spPr>
          <a:xfrm>
            <a:off x="5191313" y="6140508"/>
            <a:ext cx="1418927" cy="523220"/>
          </a:xfrm>
          <a:prstGeom prst="rect">
            <a:avLst/>
          </a:prstGeom>
          <a:noFill/>
        </p:spPr>
        <p:txBody>
          <a:bodyPr wrap="square" rtlCol="0">
            <a:spAutoFit/>
          </a:bodyPr>
          <a:lstStyle/>
          <a:p>
            <a:pPr algn="ctr"/>
            <a:r>
              <a:rPr lang="en-US" sz="1400" dirty="0" smtClean="0"/>
              <a:t>Biological improvements</a:t>
            </a:r>
            <a:endParaRPr lang="en-US" sz="1400" dirty="0"/>
          </a:p>
        </p:txBody>
      </p:sp>
      <p:sp>
        <p:nvSpPr>
          <p:cNvPr id="33" name="Rectangle 32"/>
          <p:cNvSpPr/>
          <p:nvPr/>
        </p:nvSpPr>
        <p:spPr>
          <a:xfrm>
            <a:off x="5793233" y="2131115"/>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5724128" y="2198477"/>
            <a:ext cx="1440160" cy="369332"/>
          </a:xfrm>
          <a:prstGeom prst="rect">
            <a:avLst/>
          </a:prstGeom>
          <a:noFill/>
        </p:spPr>
        <p:txBody>
          <a:bodyPr wrap="square" rtlCol="0">
            <a:spAutoFit/>
          </a:bodyPr>
          <a:lstStyle/>
          <a:p>
            <a:pPr algn="ctr"/>
            <a:r>
              <a:rPr lang="en-US" dirty="0" smtClean="0">
                <a:solidFill>
                  <a:prstClr val="white"/>
                </a:solidFill>
              </a:rPr>
              <a:t>LSM</a:t>
            </a:r>
            <a:endParaRPr lang="en-US" dirty="0"/>
          </a:p>
        </p:txBody>
      </p:sp>
      <p:sp>
        <p:nvSpPr>
          <p:cNvPr id="35" name="Right Arrow 34"/>
          <p:cNvSpPr/>
          <p:nvPr/>
        </p:nvSpPr>
        <p:spPr>
          <a:xfrm rot="5400000">
            <a:off x="6290914" y="1798524"/>
            <a:ext cx="414939"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21867" y="1360352"/>
            <a:ext cx="4611882" cy="2554545"/>
          </a:xfrm>
          <a:prstGeom prst="rect">
            <a:avLst/>
          </a:prstGeom>
          <a:noFill/>
        </p:spPr>
        <p:txBody>
          <a:bodyPr wrap="square" rtlCol="0">
            <a:spAutoFit/>
          </a:bodyPr>
          <a:lstStyle/>
          <a:p>
            <a:r>
              <a:rPr lang="en-US" sz="4000" dirty="0" smtClean="0"/>
              <a:t>Give an input to the </a:t>
            </a:r>
            <a:r>
              <a:rPr lang="en-US" sz="4000" dirty="0"/>
              <a:t>f</a:t>
            </a:r>
            <a:r>
              <a:rPr lang="en-US" sz="4000" dirty="0" smtClean="0"/>
              <a:t>ramework wait a while then identify  </a:t>
            </a:r>
            <a:endParaRPr lang="en-US" sz="4000" dirty="0"/>
          </a:p>
        </p:txBody>
      </p:sp>
      <p:sp>
        <p:nvSpPr>
          <p:cNvPr id="37" name="Rectangle 36"/>
          <p:cNvSpPr/>
          <p:nvPr/>
        </p:nvSpPr>
        <p:spPr>
          <a:xfrm>
            <a:off x="231632" y="1901509"/>
            <a:ext cx="5526360" cy="1323439"/>
          </a:xfrm>
          <a:prstGeom prst="rect">
            <a:avLst/>
          </a:prstGeom>
        </p:spPr>
        <p:txBody>
          <a:bodyPr wrap="square">
            <a:spAutoFit/>
          </a:bodyPr>
          <a:lstStyle/>
          <a:p>
            <a:pPr marL="109728" lvl="0">
              <a:spcBef>
                <a:spcPts val="400"/>
              </a:spcBef>
              <a:buClr>
                <a:srgbClr val="3891A7"/>
              </a:buClr>
              <a:buSzPct val="68000"/>
            </a:pPr>
            <a:r>
              <a:rPr lang="en-US" sz="4000" dirty="0" smtClean="0">
                <a:solidFill>
                  <a:prstClr val="white"/>
                </a:solidFill>
              </a:rPr>
              <a:t>Feed the input and identify on the fly</a:t>
            </a:r>
            <a:endParaRPr lang="en-US" sz="4000" dirty="0">
              <a:solidFill>
                <a:prstClr val="white"/>
              </a:solidFill>
            </a:endParaRPr>
          </a:p>
        </p:txBody>
      </p:sp>
      <p:sp>
        <p:nvSpPr>
          <p:cNvPr id="38" name="Right Arrow 37"/>
          <p:cNvSpPr/>
          <p:nvPr/>
        </p:nvSpPr>
        <p:spPr>
          <a:xfrm rot="5400000">
            <a:off x="7752933" y="4743377"/>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391204" y="5179318"/>
            <a:ext cx="1428601" cy="627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391204" y="5185355"/>
            <a:ext cx="1418927" cy="646331"/>
          </a:xfrm>
          <a:prstGeom prst="rect">
            <a:avLst/>
          </a:prstGeom>
          <a:noFill/>
        </p:spPr>
        <p:txBody>
          <a:bodyPr wrap="square" rtlCol="0">
            <a:spAutoFit/>
          </a:bodyPr>
          <a:lstStyle/>
          <a:p>
            <a:pPr algn="ctr"/>
            <a:r>
              <a:rPr lang="en-US" dirty="0" smtClean="0"/>
              <a:t>fMRI BOLD activity</a:t>
            </a:r>
            <a:endParaRPr lang="en-US" dirty="0"/>
          </a:p>
        </p:txBody>
      </p:sp>
    </p:spTree>
    <p:extLst>
      <p:ext uri="{BB962C8B-B14F-4D97-AF65-F5344CB8AC3E}">
        <p14:creationId xmlns:p14="http://schemas.microsoft.com/office/powerpoint/2010/main" val="3794922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fade">
                                      <p:cBhvr>
                                        <p:cTn id="86" dur="500"/>
                                        <p:tgtEl>
                                          <p:spTgt spid="3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500"/>
                                        <p:tgtEl>
                                          <p:spTgt spid="1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fade">
                                      <p:cBhvr>
                                        <p:cTn id="97" dur="500"/>
                                        <p:tgtEl>
                                          <p:spTgt spid="20"/>
                                        </p:tgtEl>
                                      </p:cBhvr>
                                    </p:animEffect>
                                  </p:childTnLst>
                                </p:cTn>
                              </p:par>
                              <p:par>
                                <p:cTn id="98" presetID="10" presetClass="exit" presetSubtype="0" fill="hold" grpId="1" nodeType="withEffect">
                                  <p:stCondLst>
                                    <p:cond delay="0"/>
                                  </p:stCondLst>
                                  <p:childTnLst>
                                    <p:animEffect transition="out" filter="fade">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par>
                                <p:cTn id="101" presetID="10"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500"/>
                                        <p:tgtEl>
                                          <p:spTgt spid="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fade">
                                      <p:cBhvr>
                                        <p:cTn id="106" dur="500"/>
                                        <p:tgtEl>
                                          <p:spTgt spid="1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1"/>
                                        </p:tgtEl>
                                        <p:attrNameLst>
                                          <p:attrName>style.visibility</p:attrName>
                                        </p:attrNameLst>
                                      </p:cBhvr>
                                      <p:to>
                                        <p:strVal val="visible"/>
                                      </p:to>
                                    </p:set>
                                    <p:animEffect transition="in" filter="fade">
                                      <p:cBhvr>
                                        <p:cTn id="109" dur="500"/>
                                        <p:tgtEl>
                                          <p:spTgt spid="21"/>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500"/>
                                        <p:tgtEl>
                                          <p:spTgt spid="30"/>
                                        </p:tgtEl>
                                      </p:cBhvr>
                                    </p:animEffect>
                                  </p:childTnLst>
                                </p:cTn>
                              </p:par>
                              <p:par>
                                <p:cTn id="115" presetID="10" presetClass="exit" presetSubtype="0" fill="hold" grpId="1" nodeType="withEffect">
                                  <p:stCondLst>
                                    <p:cond delay="0"/>
                                  </p:stCondLst>
                                  <p:childTnLst>
                                    <p:animEffect transition="out" filter="fade">
                                      <p:cBhvr>
                                        <p:cTn id="116" dur="500"/>
                                        <p:tgtEl>
                                          <p:spTgt spid="37"/>
                                        </p:tgtEl>
                                      </p:cBhvr>
                                    </p:animEffect>
                                    <p:set>
                                      <p:cBhvr>
                                        <p:cTn id="117" dur="1" fill="hold">
                                          <p:stCondLst>
                                            <p:cond delay="499"/>
                                          </p:stCondLst>
                                        </p:cTn>
                                        <p:tgtEl>
                                          <p:spTgt spid="37"/>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500"/>
                                        <p:tgtEl>
                                          <p:spTgt spid="29"/>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fade">
                                      <p:cBhvr>
                                        <p:cTn id="123" dur="500"/>
                                        <p:tgtEl>
                                          <p:spTgt spid="32"/>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fade">
                                      <p:cBhvr>
                                        <p:cTn id="128" dur="500"/>
                                        <p:tgtEl>
                                          <p:spTgt spid="31"/>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500"/>
                                        <p:tgtEl>
                                          <p:spTgt spid="28"/>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6"/>
                                        </p:tgtEl>
                                        <p:attrNameLst>
                                          <p:attrName>style.visibility</p:attrName>
                                        </p:attrNameLst>
                                      </p:cBhvr>
                                      <p:to>
                                        <p:strVal val="visible"/>
                                      </p:to>
                                    </p:set>
                                    <p:animEffect transition="in" filter="fade">
                                      <p:cBhvr>
                                        <p:cTn id="134" dur="500"/>
                                        <p:tgtEl>
                                          <p:spTgt spid="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fade">
                                      <p:cBhvr>
                                        <p:cTn id="139" dur="500"/>
                                        <p:tgtEl>
                                          <p:spTgt spid="3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fade">
                                      <p:cBhvr>
                                        <p:cTn id="142" dur="500"/>
                                        <p:tgtEl>
                                          <p:spTgt spid="38"/>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fade">
                                      <p:cBhvr>
                                        <p:cTn id="14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7" grpId="1"/>
      <p:bldP spid="8" grpId="0"/>
      <p:bldP spid="10" grpId="0"/>
      <p:bldP spid="10" grpId="1"/>
      <p:bldP spid="12" grpId="0"/>
      <p:bldP spid="12" grpId="1"/>
      <p:bldP spid="13" grpId="0" animBg="1"/>
      <p:bldP spid="14" grpId="0" animBg="1"/>
      <p:bldP spid="15" grpId="0"/>
      <p:bldP spid="16" grpId="0" animBg="1"/>
      <p:bldP spid="17" grpId="0" animBg="1"/>
      <p:bldP spid="18" grpId="0" animBg="1"/>
      <p:bldP spid="19" grpId="0"/>
      <p:bldP spid="20" grpId="0" animBg="1"/>
      <p:bldP spid="21" grpId="0"/>
      <p:bldP spid="22" grpId="0" animBg="1"/>
      <p:bldP spid="23" grpId="0" animBg="1"/>
      <p:bldP spid="24" grpId="0" animBg="1"/>
      <p:bldP spid="25" grpId="0"/>
      <p:bldP spid="26" grpId="0" animBg="1"/>
      <p:bldP spid="27" grpId="0"/>
      <p:bldP spid="28" grpId="0" animBg="1"/>
      <p:bldP spid="29" grpId="0" animBg="1"/>
      <p:bldP spid="30" grpId="0" animBg="1"/>
      <p:bldP spid="31" grpId="0" animBg="1"/>
      <p:bldP spid="6" grpId="0"/>
      <p:bldP spid="32" grpId="0"/>
      <p:bldP spid="33" grpId="0" animBg="1"/>
      <p:bldP spid="34" grpId="0"/>
      <p:bldP spid="35" grpId="0" animBg="1"/>
      <p:bldP spid="36" grpId="0"/>
      <p:bldP spid="36" grpId="1"/>
      <p:bldP spid="37" grpId="0"/>
      <p:bldP spid="37" grpId="1"/>
      <p:bldP spid="38" grpId="0" animBg="1"/>
      <p:bldP spid="39"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08924452"/>
              </p:ext>
            </p:extLst>
          </p:nvPr>
        </p:nvGraphicFramePr>
        <p:xfrm>
          <a:off x="107505" y="1388929"/>
          <a:ext cx="5598985" cy="2002173"/>
        </p:xfrm>
        <a:graphic>
          <a:graphicData uri="http://schemas.openxmlformats.org/drawingml/2006/table">
            <a:tbl>
              <a:tblPr firstRow="1" bandRow="1">
                <a:tableStyleId>{AF606853-7671-496A-8E4F-DF71F8EC918B}</a:tableStyleId>
              </a:tblPr>
              <a:tblGrid>
                <a:gridCol w="2354825"/>
                <a:gridCol w="648832"/>
                <a:gridCol w="648832"/>
                <a:gridCol w="648832"/>
                <a:gridCol w="648832"/>
                <a:gridCol w="648832"/>
              </a:tblGrid>
              <a:tr h="325773">
                <a:tc>
                  <a:txBody>
                    <a:bodyPr/>
                    <a:lstStyle/>
                    <a:p>
                      <a:r>
                        <a:rPr lang="en-US" sz="1600" dirty="0" smtClean="0"/>
                        <a:t>Architecture</a:t>
                      </a:r>
                      <a:endParaRPr lang="en-US" sz="1600" dirty="0"/>
                    </a:p>
                  </a:txBody>
                  <a:tcPr/>
                </a:tc>
                <a:tc>
                  <a:txBody>
                    <a:bodyPr/>
                    <a:lstStyle/>
                    <a:p>
                      <a:pPr algn="ctr"/>
                      <a:r>
                        <a:rPr lang="en-US" sz="1600" dirty="0" smtClean="0"/>
                        <a:t>0.1%</a:t>
                      </a:r>
                      <a:endParaRPr lang="en-US" sz="1600" dirty="0"/>
                    </a:p>
                  </a:txBody>
                  <a:tcPr anchor="ctr"/>
                </a:tc>
                <a:tc>
                  <a:txBody>
                    <a:bodyPr/>
                    <a:lstStyle/>
                    <a:p>
                      <a:pPr algn="ctr"/>
                      <a:r>
                        <a:rPr lang="en-US" sz="1600" dirty="0" smtClean="0"/>
                        <a:t>0.5%</a:t>
                      </a:r>
                      <a:endParaRPr lang="en-US" sz="1600" dirty="0"/>
                    </a:p>
                  </a:txBody>
                  <a:tcPr anchor="ctr"/>
                </a:tc>
                <a:tc>
                  <a:txBody>
                    <a:bodyPr/>
                    <a:lstStyle/>
                    <a:p>
                      <a:pPr algn="ctr"/>
                      <a:r>
                        <a:rPr lang="en-US" sz="1600" dirty="0" smtClean="0"/>
                        <a:t>1%</a:t>
                      </a:r>
                      <a:endParaRPr lang="en-US" sz="1600" dirty="0"/>
                    </a:p>
                  </a:txBody>
                  <a:tcPr anchor="ctr"/>
                </a:tc>
                <a:tc>
                  <a:txBody>
                    <a:bodyPr/>
                    <a:lstStyle/>
                    <a:p>
                      <a:pPr algn="ctr"/>
                      <a:r>
                        <a:rPr lang="en-US" sz="1600" dirty="0" smtClean="0"/>
                        <a:t>5%</a:t>
                      </a:r>
                      <a:endParaRPr lang="en-US" sz="1600" dirty="0"/>
                    </a:p>
                  </a:txBody>
                  <a:tcPr anchor="ctr"/>
                </a:tc>
                <a:tc>
                  <a:txBody>
                    <a:bodyPr/>
                    <a:lstStyle/>
                    <a:p>
                      <a:pPr algn="ctr"/>
                      <a:r>
                        <a:rPr lang="en-US" sz="1600" dirty="0" smtClean="0"/>
                        <a:t>10%</a:t>
                      </a:r>
                      <a:endParaRPr lang="en-US" sz="1600" dirty="0"/>
                    </a:p>
                  </a:txBody>
                  <a:tcPr anchor="ctr"/>
                </a:tc>
              </a:tr>
              <a:tr h="325773">
                <a:tc>
                  <a:txBody>
                    <a:bodyPr/>
                    <a:lstStyle/>
                    <a:p>
                      <a:r>
                        <a:rPr lang="en-US" sz="1600" dirty="0" smtClean="0"/>
                        <a:t>Random</a:t>
                      </a:r>
                      <a:endParaRPr lang="en-US" sz="1600" dirty="0"/>
                    </a:p>
                  </a:txBody>
                  <a:tcPr/>
                </a:tc>
                <a:tc>
                  <a:txBody>
                    <a:bodyPr/>
                    <a:lstStyle/>
                    <a:p>
                      <a:pPr indent="0" algn="ctr">
                        <a:lnSpc>
                          <a:spcPct val="100000"/>
                        </a:lnSpc>
                      </a:pPr>
                      <a:r>
                        <a:rPr lang="en-US" sz="1600" dirty="0" smtClean="0"/>
                        <a:t>87%</a:t>
                      </a:r>
                      <a:endParaRPr lang="en-US" sz="1600" dirty="0">
                        <a:latin typeface="+mn-lt"/>
                      </a:endParaRPr>
                    </a:p>
                  </a:txBody>
                  <a:tcPr anchor="ctr"/>
                </a:tc>
                <a:tc>
                  <a:txBody>
                    <a:bodyPr/>
                    <a:lstStyle/>
                    <a:p>
                      <a:pPr indent="0" algn="ctr">
                        <a:lnSpc>
                          <a:spcPct val="100000"/>
                        </a:lnSpc>
                      </a:pPr>
                      <a:r>
                        <a:rPr lang="en-US" sz="1600" dirty="0" smtClean="0"/>
                        <a:t>67%</a:t>
                      </a:r>
                      <a:endParaRPr lang="en-US" sz="1600" dirty="0">
                        <a:latin typeface="+mn-lt"/>
                      </a:endParaRPr>
                    </a:p>
                  </a:txBody>
                  <a:tcPr anchor="ctr"/>
                </a:tc>
                <a:tc>
                  <a:txBody>
                    <a:bodyPr/>
                    <a:lstStyle/>
                    <a:p>
                      <a:pPr indent="0" algn="ctr">
                        <a:lnSpc>
                          <a:spcPct val="100000"/>
                        </a:lnSpc>
                      </a:pPr>
                      <a:r>
                        <a:rPr lang="en-US" sz="1600" dirty="0" smtClean="0"/>
                        <a:t>61%</a:t>
                      </a:r>
                      <a:endParaRPr lang="en-US" sz="1600" dirty="0">
                        <a:latin typeface="+mn-lt"/>
                      </a:endParaRPr>
                    </a:p>
                  </a:txBody>
                  <a:tcPr anchor="ctr"/>
                </a:tc>
                <a:tc>
                  <a:txBody>
                    <a:bodyPr/>
                    <a:lstStyle/>
                    <a:p>
                      <a:pPr indent="0" algn="ctr">
                        <a:lnSpc>
                          <a:spcPct val="100000"/>
                        </a:lnSpc>
                      </a:pPr>
                      <a:r>
                        <a:rPr lang="en-US" sz="1600" dirty="0" smtClean="0"/>
                        <a:t>54%</a:t>
                      </a:r>
                      <a:endParaRPr lang="en-US" sz="1600" dirty="0">
                        <a:latin typeface="+mn-lt"/>
                      </a:endParaRPr>
                    </a:p>
                  </a:txBody>
                  <a:tcPr anchor="ctr"/>
                </a:tc>
                <a:tc>
                  <a:txBody>
                    <a:bodyPr/>
                    <a:lstStyle/>
                    <a:p>
                      <a:pPr indent="0" algn="ctr">
                        <a:lnSpc>
                          <a:spcPct val="100000"/>
                        </a:lnSpc>
                      </a:pPr>
                      <a:r>
                        <a:rPr lang="en-US" sz="1600" dirty="0" smtClean="0"/>
                        <a:t>52%</a:t>
                      </a:r>
                      <a:endParaRPr lang="en-US" sz="1600" dirty="0">
                        <a:latin typeface="+mn-lt"/>
                      </a:endParaRPr>
                    </a:p>
                  </a:txBody>
                  <a:tcPr anchor="ctr"/>
                </a:tc>
              </a:tr>
              <a:tr h="325773">
                <a:tc>
                  <a:txBody>
                    <a:bodyPr/>
                    <a:lstStyle/>
                    <a:p>
                      <a:r>
                        <a:rPr lang="en-US" sz="1400" dirty="0" smtClean="0">
                          <a:effectLst>
                            <a:outerShdw blurRad="38100" dist="38100" dir="2700000" algn="tl">
                              <a:srgbClr val="000000">
                                <a:alpha val="43137"/>
                              </a:srgbClr>
                            </a:outerShdw>
                          </a:effectLst>
                        </a:rPr>
                        <a:t>Hubs Topology</a:t>
                      </a:r>
                      <a:endParaRPr lang="en-US" sz="1400" dirty="0">
                        <a:effectLst>
                          <a:outerShdw blurRad="38100" dist="38100" dir="2700000" algn="tl">
                            <a:srgbClr val="000000">
                              <a:alpha val="43137"/>
                            </a:srgbClr>
                          </a:outerShdw>
                        </a:effectLst>
                      </a:endParaRPr>
                    </a:p>
                  </a:txBody>
                  <a:tcPr/>
                </a:tc>
                <a:tc>
                  <a:txBody>
                    <a:bodyPr/>
                    <a:lstStyle/>
                    <a:p>
                      <a:pPr indent="0" algn="ctr" hangingPunct="0">
                        <a:lnSpc>
                          <a:spcPct val="100000"/>
                        </a:lnSpc>
                        <a:spcAft>
                          <a:spcPts val="0"/>
                        </a:spcAft>
                      </a:pPr>
                      <a:r>
                        <a:rPr lang="en-US" sz="1600" u="sng" dirty="0">
                          <a:effectLst/>
                        </a:rPr>
                        <a:t>97%</a:t>
                      </a:r>
                      <a:endParaRPr lang="en-US" sz="1600" u="sng" dirty="0">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u="sng" dirty="0">
                          <a:effectLst/>
                        </a:rPr>
                        <a:t>91%</a:t>
                      </a:r>
                      <a:endParaRPr lang="en-US" sz="1600" u="sng" dirty="0">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u="sng" dirty="0">
                          <a:effectLst/>
                        </a:rPr>
                        <a:t>86%</a:t>
                      </a:r>
                      <a:endParaRPr lang="en-US" sz="1600" u="sng" dirty="0">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u="sng" dirty="0">
                          <a:effectLst/>
                        </a:rPr>
                        <a:t>70%</a:t>
                      </a:r>
                      <a:endParaRPr lang="en-US" sz="1600" u="sng" dirty="0">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u="sng" dirty="0">
                          <a:effectLst/>
                        </a:rPr>
                        <a:t>62%</a:t>
                      </a:r>
                      <a:endParaRPr lang="en-US" sz="1600" u="sng" dirty="0">
                        <a:effectLst/>
                        <a:latin typeface="+mn-lt"/>
                        <a:ea typeface="Times New Roman"/>
                      </a:endParaRPr>
                    </a:p>
                  </a:txBody>
                  <a:tcPr marL="36195" marR="36195" marT="36195" marB="36195" anchor="ctr"/>
                </a:tc>
              </a:tr>
              <a:tr h="325773">
                <a:tc>
                  <a:txBody>
                    <a:bodyPr/>
                    <a:lstStyle/>
                    <a:p>
                      <a:r>
                        <a:rPr lang="en-US" sz="1600" dirty="0" err="1" smtClean="0"/>
                        <a:t>Maass</a:t>
                      </a:r>
                      <a:r>
                        <a:rPr lang="en-US" sz="1600" dirty="0" smtClean="0"/>
                        <a:t> et al</a:t>
                      </a:r>
                      <a:endParaRPr lang="en-US" sz="1600" dirty="0"/>
                    </a:p>
                  </a:txBody>
                  <a:tcPr/>
                </a:tc>
                <a:tc>
                  <a:txBody>
                    <a:bodyPr/>
                    <a:lstStyle/>
                    <a:p>
                      <a:pPr indent="0" algn="ctr">
                        <a:lnSpc>
                          <a:spcPct val="100000"/>
                        </a:lnSpc>
                      </a:pPr>
                      <a:r>
                        <a:rPr lang="en-US" sz="1600" dirty="0" smtClean="0"/>
                        <a:t>79%</a:t>
                      </a:r>
                      <a:endParaRPr lang="en-US" sz="1600" dirty="0">
                        <a:latin typeface="+mn-lt"/>
                      </a:endParaRPr>
                    </a:p>
                  </a:txBody>
                  <a:tcPr anchor="ctr"/>
                </a:tc>
                <a:tc>
                  <a:txBody>
                    <a:bodyPr/>
                    <a:lstStyle/>
                    <a:p>
                      <a:pPr indent="0" algn="ctr">
                        <a:lnSpc>
                          <a:spcPct val="100000"/>
                        </a:lnSpc>
                      </a:pPr>
                      <a:r>
                        <a:rPr lang="en-US" sz="1600" dirty="0" smtClean="0"/>
                        <a:t>60%</a:t>
                      </a:r>
                      <a:endParaRPr lang="en-US" sz="1600" dirty="0" smtClean="0">
                        <a:latin typeface="+mn-lt"/>
                      </a:endParaRPr>
                    </a:p>
                  </a:txBody>
                  <a:tcPr anchor="ctr"/>
                </a:tc>
                <a:tc>
                  <a:txBody>
                    <a:bodyPr/>
                    <a:lstStyle/>
                    <a:p>
                      <a:pPr indent="0" algn="ctr">
                        <a:lnSpc>
                          <a:spcPct val="100000"/>
                        </a:lnSpc>
                      </a:pPr>
                      <a:r>
                        <a:rPr lang="en-US" sz="1600" dirty="0" smtClean="0"/>
                        <a:t>55%</a:t>
                      </a:r>
                      <a:endParaRPr lang="en-US" sz="1600" dirty="0">
                        <a:latin typeface="+mn-lt"/>
                      </a:endParaRPr>
                    </a:p>
                  </a:txBody>
                  <a:tcPr anchor="ctr"/>
                </a:tc>
                <a:tc>
                  <a:txBody>
                    <a:bodyPr/>
                    <a:lstStyle/>
                    <a:p>
                      <a:pPr indent="0" algn="ctr">
                        <a:lnSpc>
                          <a:spcPct val="100000"/>
                        </a:lnSpc>
                      </a:pPr>
                      <a:r>
                        <a:rPr lang="en-US" sz="1600" dirty="0" smtClean="0"/>
                        <a:t>51%</a:t>
                      </a:r>
                      <a:endParaRPr lang="en-US" sz="1600" dirty="0">
                        <a:latin typeface="+mn-lt"/>
                      </a:endParaRPr>
                    </a:p>
                  </a:txBody>
                  <a:tcPr anchor="ctr"/>
                </a:tc>
                <a:tc>
                  <a:txBody>
                    <a:bodyPr/>
                    <a:lstStyle/>
                    <a:p>
                      <a:pPr indent="0" algn="ctr">
                        <a:lnSpc>
                          <a:spcPct val="100000"/>
                        </a:lnSpc>
                      </a:pPr>
                      <a:r>
                        <a:rPr lang="en-US" sz="1600" dirty="0" smtClean="0"/>
                        <a:t>49%</a:t>
                      </a:r>
                      <a:endParaRPr lang="en-US" sz="1600" dirty="0">
                        <a:latin typeface="+mn-lt"/>
                      </a:endParaRPr>
                    </a:p>
                  </a:txBody>
                  <a:tcPr anchor="ctr"/>
                </a:tc>
              </a:tr>
              <a:tr h="325773">
                <a:tc>
                  <a:txBody>
                    <a:bodyPr/>
                    <a:lstStyle/>
                    <a:p>
                      <a:r>
                        <a:rPr lang="en-US" sz="1600" dirty="0" smtClean="0"/>
                        <a:t>Power Law</a:t>
                      </a:r>
                      <a:endParaRPr lang="en-US" sz="1600" dirty="0"/>
                    </a:p>
                  </a:txBody>
                  <a:tcPr/>
                </a:tc>
                <a:tc>
                  <a:txBody>
                    <a:bodyPr/>
                    <a:lstStyle/>
                    <a:p>
                      <a:pPr indent="0" algn="ctr">
                        <a:lnSpc>
                          <a:spcPct val="100000"/>
                        </a:lnSpc>
                      </a:pPr>
                      <a:r>
                        <a:rPr lang="en-US" sz="1600" dirty="0" smtClean="0"/>
                        <a:t>79%</a:t>
                      </a:r>
                      <a:endParaRPr lang="en-US" sz="1600" dirty="0">
                        <a:latin typeface="+mn-lt"/>
                      </a:endParaRPr>
                    </a:p>
                  </a:txBody>
                  <a:tcPr anchor="ctr"/>
                </a:tc>
                <a:tc>
                  <a:txBody>
                    <a:bodyPr/>
                    <a:lstStyle/>
                    <a:p>
                      <a:pPr indent="0" algn="ctr">
                        <a:lnSpc>
                          <a:spcPct val="100000"/>
                        </a:lnSpc>
                      </a:pPr>
                      <a:r>
                        <a:rPr lang="en-US" sz="1600" dirty="0" smtClean="0"/>
                        <a:t>58%</a:t>
                      </a:r>
                      <a:endParaRPr lang="en-US" sz="1600" dirty="0">
                        <a:latin typeface="+mn-lt"/>
                      </a:endParaRPr>
                    </a:p>
                  </a:txBody>
                  <a:tcPr anchor="ctr"/>
                </a:tc>
                <a:tc>
                  <a:txBody>
                    <a:bodyPr/>
                    <a:lstStyle/>
                    <a:p>
                      <a:pPr indent="0" algn="ctr">
                        <a:lnSpc>
                          <a:spcPct val="100000"/>
                        </a:lnSpc>
                      </a:pPr>
                      <a:r>
                        <a:rPr lang="en-US" sz="1600" dirty="0" smtClean="0"/>
                        <a:t>53%</a:t>
                      </a:r>
                      <a:endParaRPr lang="en-US" sz="1600" dirty="0">
                        <a:latin typeface="+mn-lt"/>
                      </a:endParaRPr>
                    </a:p>
                  </a:txBody>
                  <a:tcPr anchor="ctr"/>
                </a:tc>
                <a:tc>
                  <a:txBody>
                    <a:bodyPr/>
                    <a:lstStyle/>
                    <a:p>
                      <a:pPr indent="0" algn="ctr">
                        <a:lnSpc>
                          <a:spcPct val="100000"/>
                        </a:lnSpc>
                      </a:pPr>
                      <a:r>
                        <a:rPr lang="en-US" sz="1600" dirty="0" smtClean="0"/>
                        <a:t>50%</a:t>
                      </a:r>
                      <a:endParaRPr lang="en-US" sz="1600" dirty="0">
                        <a:latin typeface="+mn-lt"/>
                      </a:endParaRPr>
                    </a:p>
                  </a:txBody>
                  <a:tcPr anchor="ctr"/>
                </a:tc>
                <a:tc>
                  <a:txBody>
                    <a:bodyPr/>
                    <a:lstStyle/>
                    <a:p>
                      <a:pPr indent="0" algn="ctr">
                        <a:lnSpc>
                          <a:spcPct val="100000"/>
                        </a:lnSpc>
                      </a:pPr>
                      <a:r>
                        <a:rPr lang="en-US" sz="1600" dirty="0" smtClean="0"/>
                        <a:t>51%</a:t>
                      </a:r>
                      <a:endParaRPr lang="en-US" sz="1600" dirty="0">
                        <a:latin typeface="+mn-lt"/>
                      </a:endParaRPr>
                    </a:p>
                  </a:txBody>
                  <a:tcPr anchor="ctr"/>
                </a:tc>
              </a:tr>
              <a:tr h="325773">
                <a:tc>
                  <a:txBody>
                    <a:bodyPr/>
                    <a:lstStyle/>
                    <a:p>
                      <a:r>
                        <a:rPr lang="en-US" sz="1600" dirty="0" smtClean="0">
                          <a:effectLst>
                            <a:outerShdw blurRad="38100" dist="38100" dir="2700000" algn="tl">
                              <a:srgbClr val="000000">
                                <a:alpha val="43137"/>
                              </a:srgbClr>
                            </a:outerShdw>
                          </a:effectLst>
                        </a:rPr>
                        <a:t>Two</a:t>
                      </a:r>
                      <a:r>
                        <a:rPr lang="en-US" sz="1600" baseline="0" dirty="0" smtClean="0">
                          <a:effectLst>
                            <a:outerShdw blurRad="38100" dist="38100" dir="2700000" algn="tl">
                              <a:srgbClr val="000000">
                                <a:alpha val="43137"/>
                              </a:srgbClr>
                            </a:outerShdw>
                          </a:effectLst>
                        </a:rPr>
                        <a:t> Ways Power Law</a:t>
                      </a:r>
                      <a:endParaRPr lang="en-US" sz="1600" dirty="0">
                        <a:effectLst>
                          <a:outerShdw blurRad="38100" dist="38100" dir="2700000" algn="tl">
                            <a:srgbClr val="000000">
                              <a:alpha val="43137"/>
                            </a:srgbClr>
                          </a:outerShdw>
                        </a:effectLst>
                      </a:endParaRPr>
                    </a:p>
                  </a:txBody>
                  <a:tcPr/>
                </a:tc>
                <a:tc>
                  <a:txBody>
                    <a:bodyPr/>
                    <a:lstStyle/>
                    <a:p>
                      <a:pPr indent="0" algn="ctr" hangingPunct="0">
                        <a:lnSpc>
                          <a:spcPct val="100000"/>
                        </a:lnSpc>
                        <a:spcAft>
                          <a:spcPts val="0"/>
                        </a:spcAft>
                      </a:pPr>
                      <a:r>
                        <a:rPr lang="en-US" sz="1600" b="1" dirty="0">
                          <a:solidFill>
                            <a:srgbClr val="FFFF00"/>
                          </a:solidFill>
                          <a:effectLst/>
                        </a:rPr>
                        <a:t>99%</a:t>
                      </a:r>
                      <a:endParaRPr lang="en-US" sz="1600" b="1" dirty="0">
                        <a:solidFill>
                          <a:srgbClr val="FFFF00"/>
                        </a:solidFill>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b="1" dirty="0">
                          <a:solidFill>
                            <a:srgbClr val="FFFF00"/>
                          </a:solidFill>
                          <a:effectLst/>
                        </a:rPr>
                        <a:t>93%</a:t>
                      </a:r>
                      <a:endParaRPr lang="en-US" sz="1600" b="1" dirty="0">
                        <a:solidFill>
                          <a:srgbClr val="FFFF00"/>
                        </a:solidFill>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b="1" dirty="0">
                          <a:solidFill>
                            <a:srgbClr val="FFFF00"/>
                          </a:solidFill>
                          <a:effectLst/>
                        </a:rPr>
                        <a:t>88%</a:t>
                      </a:r>
                      <a:endParaRPr lang="en-US" sz="1600" b="1" dirty="0">
                        <a:solidFill>
                          <a:srgbClr val="FFFF00"/>
                        </a:solidFill>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b="1" dirty="0">
                          <a:solidFill>
                            <a:srgbClr val="FFFF00"/>
                          </a:solidFill>
                          <a:effectLst/>
                        </a:rPr>
                        <a:t>72%</a:t>
                      </a:r>
                      <a:endParaRPr lang="en-US" sz="1600" b="1" dirty="0">
                        <a:solidFill>
                          <a:srgbClr val="FFFF00"/>
                        </a:solidFill>
                        <a:effectLst/>
                        <a:latin typeface="+mn-lt"/>
                        <a:ea typeface="Times New Roman"/>
                      </a:endParaRPr>
                    </a:p>
                  </a:txBody>
                  <a:tcPr marL="36195" marR="36195" marT="36195" marB="36195" anchor="ctr"/>
                </a:tc>
                <a:tc>
                  <a:txBody>
                    <a:bodyPr/>
                    <a:lstStyle/>
                    <a:p>
                      <a:pPr indent="0" algn="ctr" hangingPunct="0">
                        <a:lnSpc>
                          <a:spcPct val="100000"/>
                        </a:lnSpc>
                        <a:spcAft>
                          <a:spcPts val="0"/>
                        </a:spcAft>
                      </a:pPr>
                      <a:r>
                        <a:rPr lang="en-US" sz="1600" b="1" dirty="0">
                          <a:solidFill>
                            <a:srgbClr val="FFFF00"/>
                          </a:solidFill>
                          <a:effectLst/>
                        </a:rPr>
                        <a:t>64%</a:t>
                      </a:r>
                      <a:endParaRPr lang="en-US" sz="1600" b="1" dirty="0">
                        <a:solidFill>
                          <a:srgbClr val="FFFF00"/>
                        </a:solidFill>
                        <a:effectLst/>
                        <a:latin typeface="+mn-lt"/>
                        <a:ea typeface="Times New Roman"/>
                      </a:endParaRPr>
                    </a:p>
                  </a:txBody>
                  <a:tcPr marL="36195" marR="36195" marT="36195" marB="36195" anchor="ct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solidFill>
                  <a:prstClr val="white"/>
                </a:solidFill>
              </a:rPr>
              <a:pPr/>
              <a:t>20</a:t>
            </a:fld>
            <a:endParaRPr lang="en-US">
              <a:solidFill>
                <a:prstClr val="white"/>
              </a:solidFill>
            </a:endParaRPr>
          </a:p>
        </p:txBody>
      </p:sp>
      <p:sp>
        <p:nvSpPr>
          <p:cNvPr id="4" name="Title 3"/>
          <p:cNvSpPr>
            <a:spLocks noGrp="1"/>
          </p:cNvSpPr>
          <p:nvPr>
            <p:ph type="title"/>
          </p:nvPr>
        </p:nvSpPr>
        <p:spPr>
          <a:xfrm>
            <a:off x="457200" y="125760"/>
            <a:ext cx="8229600" cy="782960"/>
          </a:xfrm>
        </p:spPr>
        <p:txBody>
          <a:bodyPr/>
          <a:lstStyle/>
          <a:p>
            <a:r>
              <a:rPr lang="en-US" dirty="0" smtClean="0"/>
              <a:t>Recognition Results - Summary</a:t>
            </a:r>
            <a:endParaRPr lang="en-US" dirty="0"/>
          </a:p>
        </p:txBody>
      </p:sp>
      <p:sp>
        <p:nvSpPr>
          <p:cNvPr id="6" name="TextBox 5"/>
          <p:cNvSpPr txBox="1"/>
          <p:nvPr/>
        </p:nvSpPr>
        <p:spPr>
          <a:xfrm>
            <a:off x="2510662" y="1022505"/>
            <a:ext cx="1728192" cy="369332"/>
          </a:xfrm>
          <a:prstGeom prst="rect">
            <a:avLst/>
          </a:prstGeom>
          <a:noFill/>
        </p:spPr>
        <p:txBody>
          <a:bodyPr wrap="square" rtlCol="0">
            <a:spAutoFit/>
          </a:bodyPr>
          <a:lstStyle/>
          <a:p>
            <a:pPr algn="ctr"/>
            <a:r>
              <a:rPr lang="en-US" dirty="0" smtClean="0">
                <a:solidFill>
                  <a:prstClr val="white"/>
                </a:solidFill>
              </a:rPr>
              <a:t>Noise</a:t>
            </a:r>
            <a:endParaRPr lang="en-US" dirty="0">
              <a:solidFill>
                <a:prstClr val="white"/>
              </a:solidFill>
            </a:endParaRP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2793644303"/>
              </p:ext>
            </p:extLst>
          </p:nvPr>
        </p:nvGraphicFramePr>
        <p:xfrm>
          <a:off x="5757437" y="1388929"/>
          <a:ext cx="3279060" cy="1988370"/>
        </p:xfrm>
        <a:graphic>
          <a:graphicData uri="http://schemas.openxmlformats.org/drawingml/2006/table">
            <a:tbl>
              <a:tblPr firstRow="1" bandRow="1">
                <a:tableStyleId>{AF606853-7671-496A-8E4F-DF71F8EC918B}</a:tableStyleId>
              </a:tblPr>
              <a:tblGrid>
                <a:gridCol w="655812"/>
                <a:gridCol w="655812"/>
                <a:gridCol w="655812"/>
                <a:gridCol w="655812"/>
                <a:gridCol w="655812"/>
              </a:tblGrid>
              <a:tr h="324036">
                <a:tc>
                  <a:txBody>
                    <a:bodyPr/>
                    <a:lstStyle/>
                    <a:p>
                      <a:pPr algn="ctr"/>
                      <a:r>
                        <a:rPr lang="en-US" sz="1600" dirty="0" smtClean="0"/>
                        <a:t>0.1%</a:t>
                      </a:r>
                      <a:endParaRPr lang="en-US" sz="1600" dirty="0"/>
                    </a:p>
                  </a:txBody>
                  <a:tcPr anchor="ctr"/>
                </a:tc>
                <a:tc>
                  <a:txBody>
                    <a:bodyPr/>
                    <a:lstStyle/>
                    <a:p>
                      <a:pPr algn="ctr"/>
                      <a:r>
                        <a:rPr lang="en-US" sz="1600" dirty="0" smtClean="0"/>
                        <a:t>0.5%</a:t>
                      </a:r>
                      <a:endParaRPr lang="en-US" sz="1600" dirty="0"/>
                    </a:p>
                  </a:txBody>
                  <a:tcPr anchor="ctr"/>
                </a:tc>
                <a:tc>
                  <a:txBody>
                    <a:bodyPr/>
                    <a:lstStyle/>
                    <a:p>
                      <a:pPr algn="ctr"/>
                      <a:r>
                        <a:rPr lang="en-US" sz="1600" dirty="0" smtClean="0"/>
                        <a:t>1%</a:t>
                      </a:r>
                      <a:endParaRPr lang="en-US" sz="1600" dirty="0"/>
                    </a:p>
                  </a:txBody>
                  <a:tcPr anchor="ctr"/>
                </a:tc>
                <a:tc>
                  <a:txBody>
                    <a:bodyPr/>
                    <a:lstStyle/>
                    <a:p>
                      <a:pPr algn="ctr"/>
                      <a:r>
                        <a:rPr lang="en-US" sz="1600" dirty="0" smtClean="0"/>
                        <a:t>5%</a:t>
                      </a:r>
                      <a:endParaRPr lang="en-US" sz="1600" dirty="0"/>
                    </a:p>
                  </a:txBody>
                  <a:tcPr anchor="ctr"/>
                </a:tc>
                <a:tc>
                  <a:txBody>
                    <a:bodyPr/>
                    <a:lstStyle/>
                    <a:p>
                      <a:pPr algn="ctr"/>
                      <a:r>
                        <a:rPr lang="en-US" sz="1600" dirty="0" smtClean="0"/>
                        <a:t>10%</a:t>
                      </a:r>
                      <a:endParaRPr lang="en-US" sz="1600" dirty="0"/>
                    </a:p>
                  </a:txBody>
                  <a:tcPr anchor="ctr"/>
                </a:tc>
              </a:tr>
              <a:tr h="324036">
                <a:tc>
                  <a:txBody>
                    <a:bodyPr/>
                    <a:lstStyle/>
                    <a:p>
                      <a:pPr indent="0" algn="ctr">
                        <a:lnSpc>
                          <a:spcPct val="100000"/>
                        </a:lnSpc>
                      </a:pPr>
                      <a:r>
                        <a:rPr lang="en-US" sz="1600" u="sng" dirty="0" smtClean="0"/>
                        <a:t>63%</a:t>
                      </a:r>
                      <a:endParaRPr lang="en-US" sz="1600" u="sng" dirty="0">
                        <a:latin typeface="+mn-lt"/>
                      </a:endParaRPr>
                    </a:p>
                  </a:txBody>
                  <a:tcPr marL="0" marR="0" anchor="ctr"/>
                </a:tc>
                <a:tc>
                  <a:txBody>
                    <a:bodyPr/>
                    <a:lstStyle/>
                    <a:p>
                      <a:pPr indent="0" algn="ctr">
                        <a:lnSpc>
                          <a:spcPct val="100000"/>
                        </a:lnSpc>
                      </a:pPr>
                      <a:r>
                        <a:rPr lang="en-US" sz="1600" dirty="0" smtClean="0"/>
                        <a:t>55%</a:t>
                      </a:r>
                      <a:endParaRPr lang="en-US" sz="1600" dirty="0">
                        <a:latin typeface="+mn-lt"/>
                      </a:endParaRPr>
                    </a:p>
                  </a:txBody>
                  <a:tcPr marL="0" marR="0" anchor="ctr"/>
                </a:tc>
                <a:tc>
                  <a:txBody>
                    <a:bodyPr/>
                    <a:lstStyle/>
                    <a:p>
                      <a:pPr indent="0" algn="ctr">
                        <a:lnSpc>
                          <a:spcPct val="100000"/>
                        </a:lnSpc>
                      </a:pPr>
                      <a:r>
                        <a:rPr lang="en-US" sz="1600" dirty="0" smtClean="0"/>
                        <a:t>52%</a:t>
                      </a:r>
                      <a:endParaRPr lang="en-US" sz="1600" dirty="0">
                        <a:latin typeface="+mn-lt"/>
                      </a:endParaRPr>
                    </a:p>
                  </a:txBody>
                  <a:tcPr marL="0" marR="0" anchor="ctr"/>
                </a:tc>
                <a:tc>
                  <a:txBody>
                    <a:bodyPr/>
                    <a:lstStyle/>
                    <a:p>
                      <a:pPr indent="0" algn="ctr">
                        <a:lnSpc>
                          <a:spcPct val="100000"/>
                        </a:lnSpc>
                      </a:pPr>
                      <a:r>
                        <a:rPr lang="en-US" sz="1600" dirty="0" smtClean="0"/>
                        <a:t>50%</a:t>
                      </a:r>
                      <a:endParaRPr lang="en-US" sz="1600" dirty="0">
                        <a:latin typeface="+mn-lt"/>
                      </a:endParaRPr>
                    </a:p>
                  </a:txBody>
                  <a:tcPr marL="0" marR="0" anchor="ctr"/>
                </a:tc>
                <a:tc>
                  <a:txBody>
                    <a:bodyPr/>
                    <a:lstStyle/>
                    <a:p>
                      <a:pPr indent="0" algn="ctr">
                        <a:lnSpc>
                          <a:spcPct val="100000"/>
                        </a:lnSpc>
                      </a:pPr>
                      <a:r>
                        <a:rPr lang="en-US" sz="1600" dirty="0" smtClean="0"/>
                        <a:t>50%</a:t>
                      </a:r>
                      <a:endParaRPr lang="en-US" sz="1600" dirty="0">
                        <a:latin typeface="+mn-lt"/>
                      </a:endParaRPr>
                    </a:p>
                  </a:txBody>
                  <a:tcPr marL="0" marR="0" anchor="ctr"/>
                </a:tc>
              </a:tr>
              <a:tr h="324036">
                <a:tc>
                  <a:txBody>
                    <a:bodyPr/>
                    <a:lstStyle/>
                    <a:p>
                      <a:pPr indent="0" algn="ctr" hangingPunct="0">
                        <a:lnSpc>
                          <a:spcPct val="100000"/>
                        </a:lnSpc>
                        <a:spcAft>
                          <a:spcPts val="0"/>
                        </a:spcAft>
                      </a:pPr>
                      <a:r>
                        <a:rPr lang="en-US" sz="1600" b="1" dirty="0">
                          <a:solidFill>
                            <a:srgbClr val="FFFF00"/>
                          </a:solidFill>
                          <a:effectLst/>
                        </a:rPr>
                        <a:t>95</a:t>
                      </a:r>
                      <a:r>
                        <a:rPr lang="en-US" sz="1600" dirty="0">
                          <a:effectLst/>
                        </a:rPr>
                        <a:t>%</a:t>
                      </a:r>
                      <a:endParaRPr lang="en-US" sz="1600" b="1" dirty="0">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b="1" dirty="0">
                          <a:solidFill>
                            <a:srgbClr val="FFFF00"/>
                          </a:solidFill>
                          <a:effectLst/>
                        </a:rPr>
                        <a:t>88%</a:t>
                      </a:r>
                      <a:endParaRPr lang="en-US" sz="1600" b="1" dirty="0">
                        <a:solidFill>
                          <a:srgbClr val="FFFF00"/>
                        </a:solidFill>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b="1" dirty="0">
                          <a:solidFill>
                            <a:srgbClr val="FFFF00"/>
                          </a:solidFill>
                          <a:effectLst/>
                        </a:rPr>
                        <a:t>85%</a:t>
                      </a:r>
                      <a:endParaRPr lang="en-US" sz="1600" b="1" dirty="0">
                        <a:solidFill>
                          <a:srgbClr val="FFFF00"/>
                        </a:solidFill>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b="1" dirty="0">
                          <a:solidFill>
                            <a:srgbClr val="FFFF00"/>
                          </a:solidFill>
                          <a:effectLst/>
                        </a:rPr>
                        <a:t>76%</a:t>
                      </a:r>
                      <a:endParaRPr lang="en-US" sz="1600" b="1" dirty="0">
                        <a:solidFill>
                          <a:srgbClr val="FFFF00"/>
                        </a:solidFill>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u="sng" dirty="0">
                          <a:effectLst/>
                        </a:rPr>
                        <a:t>67%</a:t>
                      </a:r>
                      <a:endParaRPr lang="en-US" sz="1600" u="sng" dirty="0">
                        <a:effectLst/>
                        <a:latin typeface="+mn-lt"/>
                        <a:ea typeface="Times New Roman"/>
                      </a:endParaRPr>
                    </a:p>
                  </a:txBody>
                  <a:tcPr marL="0" marR="0" marT="36195" marB="36195" anchor="ctr"/>
                </a:tc>
              </a:tr>
              <a:tr h="324036">
                <a:tc>
                  <a:txBody>
                    <a:bodyPr/>
                    <a:lstStyle/>
                    <a:p>
                      <a:pPr indent="0" algn="ctr">
                        <a:lnSpc>
                          <a:spcPct val="100000"/>
                        </a:lnSpc>
                      </a:pPr>
                      <a:r>
                        <a:rPr lang="en-US" sz="1600" kern="1200" dirty="0">
                          <a:effectLst/>
                        </a:rPr>
                        <a:t>61%</a:t>
                      </a:r>
                      <a:endParaRPr lang="en-US" sz="1600" dirty="0">
                        <a:effectLst/>
                        <a:latin typeface="+mn-lt"/>
                        <a:ea typeface="Times New Roman"/>
                      </a:endParaRPr>
                    </a:p>
                  </a:txBody>
                  <a:tcPr marL="0" marR="0" marT="36195" marB="36195" anchor="ctr"/>
                </a:tc>
                <a:tc>
                  <a:txBody>
                    <a:bodyPr/>
                    <a:lstStyle/>
                    <a:p>
                      <a:pPr indent="0" algn="ctr">
                        <a:lnSpc>
                          <a:spcPct val="100000"/>
                        </a:lnSpc>
                      </a:pPr>
                      <a:r>
                        <a:rPr lang="en-US" sz="1600" kern="1200" dirty="0">
                          <a:effectLst/>
                        </a:rPr>
                        <a:t>53%</a:t>
                      </a:r>
                      <a:endParaRPr lang="en-US" sz="1600" dirty="0">
                        <a:effectLst/>
                        <a:latin typeface="+mn-lt"/>
                        <a:ea typeface="Times New Roman"/>
                      </a:endParaRPr>
                    </a:p>
                  </a:txBody>
                  <a:tcPr marL="0" marR="0" marT="36195" marB="36195" anchor="ctr"/>
                </a:tc>
                <a:tc>
                  <a:txBody>
                    <a:bodyPr/>
                    <a:lstStyle/>
                    <a:p>
                      <a:pPr indent="0" algn="ctr">
                        <a:lnSpc>
                          <a:spcPct val="100000"/>
                        </a:lnSpc>
                      </a:pPr>
                      <a:r>
                        <a:rPr lang="en-US" sz="1600" kern="1200" dirty="0">
                          <a:effectLst/>
                        </a:rPr>
                        <a:t>49%</a:t>
                      </a:r>
                      <a:endParaRPr lang="en-US" sz="1600" dirty="0">
                        <a:effectLst/>
                        <a:latin typeface="+mn-lt"/>
                        <a:ea typeface="Times New Roman"/>
                      </a:endParaRPr>
                    </a:p>
                  </a:txBody>
                  <a:tcPr marL="0" marR="0" marT="36195" marB="36195" anchor="ctr"/>
                </a:tc>
                <a:tc>
                  <a:txBody>
                    <a:bodyPr/>
                    <a:lstStyle/>
                    <a:p>
                      <a:pPr indent="0" algn="ctr">
                        <a:lnSpc>
                          <a:spcPct val="100000"/>
                        </a:lnSpc>
                      </a:pPr>
                      <a:r>
                        <a:rPr lang="en-US" sz="1600" dirty="0">
                          <a:effectLst/>
                        </a:rPr>
                        <a:t>49%</a:t>
                      </a:r>
                      <a:endParaRPr lang="en-US" sz="1600" dirty="0">
                        <a:effectLst/>
                        <a:latin typeface="+mn-lt"/>
                        <a:ea typeface="Times New Roman"/>
                      </a:endParaRPr>
                    </a:p>
                  </a:txBody>
                  <a:tcPr marL="0" marR="0" marT="36195" marB="36195" anchor="ctr"/>
                </a:tc>
                <a:tc>
                  <a:txBody>
                    <a:bodyPr/>
                    <a:lstStyle/>
                    <a:p>
                      <a:pPr indent="0" algn="ctr">
                        <a:lnSpc>
                          <a:spcPct val="100000"/>
                        </a:lnSpc>
                      </a:pPr>
                      <a:r>
                        <a:rPr lang="en-US" sz="1600" dirty="0">
                          <a:effectLst/>
                        </a:rPr>
                        <a:t>50%</a:t>
                      </a:r>
                      <a:endParaRPr lang="en-US" sz="1600" dirty="0">
                        <a:effectLst/>
                        <a:latin typeface="+mn-lt"/>
                        <a:ea typeface="Times New Roman"/>
                      </a:endParaRPr>
                    </a:p>
                  </a:txBody>
                  <a:tcPr marL="0" marR="0" marT="36195" marB="36195" anchor="ctr"/>
                </a:tc>
              </a:tr>
              <a:tr h="324036">
                <a:tc>
                  <a:txBody>
                    <a:bodyPr/>
                    <a:lstStyle/>
                    <a:p>
                      <a:pPr indent="0" algn="ctr">
                        <a:lnSpc>
                          <a:spcPct val="100000"/>
                        </a:lnSpc>
                      </a:pPr>
                      <a:r>
                        <a:rPr lang="en-US" sz="1600" dirty="0" smtClean="0"/>
                        <a:t>55%</a:t>
                      </a:r>
                      <a:endParaRPr lang="en-US" sz="1600" dirty="0">
                        <a:latin typeface="+mn-lt"/>
                      </a:endParaRPr>
                    </a:p>
                  </a:txBody>
                  <a:tcPr marL="0" marR="0" anchor="ctr"/>
                </a:tc>
                <a:tc>
                  <a:txBody>
                    <a:bodyPr/>
                    <a:lstStyle/>
                    <a:p>
                      <a:pPr indent="0" algn="ctr">
                        <a:lnSpc>
                          <a:spcPct val="100000"/>
                        </a:lnSpc>
                      </a:pPr>
                      <a:r>
                        <a:rPr lang="en-US" sz="1600" dirty="0" smtClean="0"/>
                        <a:t>51%</a:t>
                      </a:r>
                      <a:endParaRPr lang="en-US" sz="1600" dirty="0">
                        <a:latin typeface="+mn-lt"/>
                      </a:endParaRPr>
                    </a:p>
                  </a:txBody>
                  <a:tcPr marL="0" marR="0" anchor="ctr"/>
                </a:tc>
                <a:tc>
                  <a:txBody>
                    <a:bodyPr/>
                    <a:lstStyle/>
                    <a:p>
                      <a:pPr indent="0" algn="ctr">
                        <a:lnSpc>
                          <a:spcPct val="100000"/>
                        </a:lnSpc>
                      </a:pPr>
                      <a:r>
                        <a:rPr lang="en-US" sz="1600" dirty="0" smtClean="0"/>
                        <a:t>51%</a:t>
                      </a:r>
                      <a:endParaRPr lang="en-US" sz="1600" dirty="0">
                        <a:latin typeface="+mn-lt"/>
                      </a:endParaRPr>
                    </a:p>
                  </a:txBody>
                  <a:tcPr marL="0" marR="0" anchor="ctr"/>
                </a:tc>
                <a:tc>
                  <a:txBody>
                    <a:bodyPr/>
                    <a:lstStyle/>
                    <a:p>
                      <a:pPr indent="0" algn="ctr">
                        <a:lnSpc>
                          <a:spcPct val="100000"/>
                        </a:lnSpc>
                      </a:pPr>
                      <a:r>
                        <a:rPr lang="en-US" sz="1600" dirty="0" smtClean="0"/>
                        <a:t>50%</a:t>
                      </a:r>
                      <a:endParaRPr lang="en-US" sz="1600" dirty="0">
                        <a:latin typeface="+mn-lt"/>
                      </a:endParaRPr>
                    </a:p>
                  </a:txBody>
                  <a:tcPr marL="0" marR="0" anchor="ctr"/>
                </a:tc>
                <a:tc>
                  <a:txBody>
                    <a:bodyPr/>
                    <a:lstStyle/>
                    <a:p>
                      <a:pPr indent="0" algn="ctr">
                        <a:lnSpc>
                          <a:spcPct val="100000"/>
                        </a:lnSpc>
                      </a:pPr>
                      <a:r>
                        <a:rPr lang="en-US" sz="1600" dirty="0" smtClean="0"/>
                        <a:t>51%</a:t>
                      </a:r>
                      <a:endParaRPr lang="en-US" sz="1600" dirty="0">
                        <a:latin typeface="+mn-lt"/>
                      </a:endParaRPr>
                    </a:p>
                  </a:txBody>
                  <a:tcPr marL="0" marR="0" anchor="ctr"/>
                </a:tc>
              </a:tr>
              <a:tr h="334458">
                <a:tc>
                  <a:txBody>
                    <a:bodyPr/>
                    <a:lstStyle/>
                    <a:p>
                      <a:pPr indent="0" algn="ctr" hangingPunct="0">
                        <a:lnSpc>
                          <a:spcPct val="100000"/>
                        </a:lnSpc>
                        <a:spcAft>
                          <a:spcPts val="0"/>
                        </a:spcAft>
                      </a:pPr>
                      <a:r>
                        <a:rPr lang="en-US" sz="1600" b="1" dirty="0">
                          <a:solidFill>
                            <a:srgbClr val="FFFF00"/>
                          </a:solidFill>
                          <a:effectLst/>
                        </a:rPr>
                        <a:t>95</a:t>
                      </a:r>
                      <a:r>
                        <a:rPr lang="en-US" sz="1600" dirty="0">
                          <a:effectLst/>
                        </a:rPr>
                        <a:t>%</a:t>
                      </a:r>
                      <a:endParaRPr lang="en-US" sz="1600" b="1" dirty="0">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u="sng" dirty="0">
                          <a:effectLst/>
                        </a:rPr>
                        <a:t>87%</a:t>
                      </a:r>
                      <a:endParaRPr lang="en-US" sz="1600" u="sng" dirty="0">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u="sng" dirty="0">
                          <a:effectLst/>
                        </a:rPr>
                        <a:t>83%</a:t>
                      </a:r>
                      <a:endParaRPr lang="en-US" sz="1600" u="sng" dirty="0">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u="sng" dirty="0">
                          <a:effectLst/>
                        </a:rPr>
                        <a:t>74%</a:t>
                      </a:r>
                      <a:endParaRPr lang="en-US" sz="1600" u="sng" dirty="0">
                        <a:effectLst/>
                        <a:latin typeface="+mn-lt"/>
                        <a:ea typeface="Times New Roman"/>
                      </a:endParaRPr>
                    </a:p>
                  </a:txBody>
                  <a:tcPr marL="0" marR="0" marT="36195" marB="36195" anchor="ctr"/>
                </a:tc>
                <a:tc>
                  <a:txBody>
                    <a:bodyPr/>
                    <a:lstStyle/>
                    <a:p>
                      <a:pPr indent="0" algn="ctr" hangingPunct="0">
                        <a:lnSpc>
                          <a:spcPct val="100000"/>
                        </a:lnSpc>
                        <a:spcAft>
                          <a:spcPts val="0"/>
                        </a:spcAft>
                      </a:pPr>
                      <a:r>
                        <a:rPr lang="en-US" sz="1600" b="1" dirty="0">
                          <a:solidFill>
                            <a:srgbClr val="FFFF00"/>
                          </a:solidFill>
                          <a:effectLst/>
                        </a:rPr>
                        <a:t>69%</a:t>
                      </a:r>
                      <a:endParaRPr lang="en-US" sz="1600" b="1" dirty="0">
                        <a:solidFill>
                          <a:srgbClr val="FFFF00"/>
                        </a:solidFill>
                        <a:effectLst/>
                        <a:latin typeface="+mn-lt"/>
                        <a:ea typeface="Times New Roman"/>
                      </a:endParaRPr>
                    </a:p>
                  </a:txBody>
                  <a:tcPr marL="0" marR="0" marT="36195" marB="36195" anchor="ctr"/>
                </a:tc>
              </a:tr>
            </a:tbl>
          </a:graphicData>
        </a:graphic>
      </p:graphicFrame>
      <p:sp>
        <p:nvSpPr>
          <p:cNvPr id="8" name="TextBox 7"/>
          <p:cNvSpPr txBox="1"/>
          <p:nvPr/>
        </p:nvSpPr>
        <p:spPr>
          <a:xfrm>
            <a:off x="6660232" y="980728"/>
            <a:ext cx="1872208" cy="369332"/>
          </a:xfrm>
          <a:prstGeom prst="rect">
            <a:avLst/>
          </a:prstGeom>
          <a:noFill/>
        </p:spPr>
        <p:txBody>
          <a:bodyPr wrap="square" rtlCol="0">
            <a:spAutoFit/>
          </a:bodyPr>
          <a:lstStyle/>
          <a:p>
            <a:pPr algn="ctr"/>
            <a:r>
              <a:rPr lang="en-US" dirty="0" smtClean="0">
                <a:solidFill>
                  <a:prstClr val="white"/>
                </a:solidFill>
              </a:rPr>
              <a:t>Dead Neurons</a:t>
            </a:r>
            <a:endParaRPr lang="en-US" dirty="0">
              <a:solidFill>
                <a:prstClr val="white"/>
              </a:solidFill>
            </a:endParaRPr>
          </a:p>
        </p:txBody>
      </p:sp>
      <p:graphicFrame>
        <p:nvGraphicFramePr>
          <p:cNvPr id="10" name="Content Placeholder 4"/>
          <p:cNvGraphicFramePr>
            <a:graphicFrameLocks/>
          </p:cNvGraphicFramePr>
          <p:nvPr>
            <p:extLst>
              <p:ext uri="{D42A27DB-BD31-4B8C-83A1-F6EECF244321}">
                <p14:modId xmlns:p14="http://schemas.microsoft.com/office/powerpoint/2010/main" val="1370445246"/>
              </p:ext>
            </p:extLst>
          </p:nvPr>
        </p:nvGraphicFramePr>
        <p:xfrm>
          <a:off x="107504" y="4093875"/>
          <a:ext cx="5616622" cy="2225040"/>
        </p:xfrm>
        <a:graphic>
          <a:graphicData uri="http://schemas.openxmlformats.org/drawingml/2006/table">
            <a:tbl>
              <a:tblPr firstRow="1" bandRow="1">
                <a:tableStyleId>{AF606853-7671-496A-8E4F-DF71F8EC918B}</a:tableStyleId>
              </a:tblPr>
              <a:tblGrid>
                <a:gridCol w="2376264"/>
                <a:gridCol w="648072"/>
                <a:gridCol w="662275"/>
                <a:gridCol w="628892"/>
                <a:gridCol w="628892"/>
                <a:gridCol w="672227"/>
              </a:tblGrid>
              <a:tr h="370840">
                <a:tc>
                  <a:txBody>
                    <a:bodyPr/>
                    <a:lstStyle/>
                    <a:p>
                      <a:r>
                        <a:rPr lang="en-US" sz="1600" dirty="0" smtClean="0"/>
                        <a:t>Architecture</a:t>
                      </a:r>
                      <a:endParaRPr lang="en-US" sz="1600" dirty="0"/>
                    </a:p>
                  </a:txBody>
                  <a:tcPr/>
                </a:tc>
                <a:tc>
                  <a:txBody>
                    <a:bodyPr/>
                    <a:lstStyle/>
                    <a:p>
                      <a:pPr algn="ctr">
                        <a:lnSpc>
                          <a:spcPct val="100000"/>
                        </a:lnSpc>
                      </a:pPr>
                      <a:r>
                        <a:rPr lang="en-US" sz="1600" dirty="0" smtClean="0"/>
                        <a:t>0.1%</a:t>
                      </a:r>
                      <a:endParaRPr lang="en-US" sz="1600" dirty="0">
                        <a:latin typeface="+mn-lt"/>
                      </a:endParaRPr>
                    </a:p>
                  </a:txBody>
                  <a:tcPr marL="0" marR="0" marT="0" marB="0" anchor="ctr"/>
                </a:tc>
                <a:tc>
                  <a:txBody>
                    <a:bodyPr/>
                    <a:lstStyle/>
                    <a:p>
                      <a:pPr algn="ctr">
                        <a:lnSpc>
                          <a:spcPct val="100000"/>
                        </a:lnSpc>
                      </a:pPr>
                      <a:r>
                        <a:rPr lang="en-US" sz="1600" dirty="0" smtClean="0"/>
                        <a:t>0.5%</a:t>
                      </a:r>
                      <a:endParaRPr lang="en-US" sz="1600" dirty="0">
                        <a:latin typeface="+mn-lt"/>
                      </a:endParaRPr>
                    </a:p>
                  </a:txBody>
                  <a:tcPr marL="0" marR="0" marT="0" marB="0" anchor="ctr"/>
                </a:tc>
                <a:tc>
                  <a:txBody>
                    <a:bodyPr/>
                    <a:lstStyle/>
                    <a:p>
                      <a:pPr algn="ctr">
                        <a:lnSpc>
                          <a:spcPct val="100000"/>
                        </a:lnSpc>
                      </a:pPr>
                      <a:r>
                        <a:rPr lang="en-US" sz="1600" dirty="0" smtClean="0"/>
                        <a:t>1%</a:t>
                      </a:r>
                      <a:endParaRPr lang="en-US" sz="1600" dirty="0">
                        <a:latin typeface="+mn-lt"/>
                      </a:endParaRPr>
                    </a:p>
                  </a:txBody>
                  <a:tcPr marL="0" marR="0" marT="0" marB="0" anchor="ctr"/>
                </a:tc>
                <a:tc>
                  <a:txBody>
                    <a:bodyPr/>
                    <a:lstStyle/>
                    <a:p>
                      <a:pPr algn="ctr">
                        <a:lnSpc>
                          <a:spcPct val="100000"/>
                        </a:lnSpc>
                      </a:pPr>
                      <a:r>
                        <a:rPr lang="en-US" sz="1600" dirty="0" smtClean="0"/>
                        <a:t>5%</a:t>
                      </a:r>
                      <a:endParaRPr lang="en-US" sz="1600" dirty="0">
                        <a:latin typeface="+mn-lt"/>
                      </a:endParaRPr>
                    </a:p>
                  </a:txBody>
                  <a:tcPr marL="0" marR="0" marT="0" marB="0" anchor="ctr"/>
                </a:tc>
                <a:tc>
                  <a:txBody>
                    <a:bodyPr/>
                    <a:lstStyle/>
                    <a:p>
                      <a:pPr algn="ctr">
                        <a:lnSpc>
                          <a:spcPct val="100000"/>
                        </a:lnSpc>
                      </a:pPr>
                      <a:r>
                        <a:rPr lang="en-US" sz="1600" dirty="0" smtClean="0"/>
                        <a:t>10%</a:t>
                      </a:r>
                      <a:endParaRPr lang="en-US" sz="1600" dirty="0">
                        <a:latin typeface="+mn-lt"/>
                      </a:endParaRPr>
                    </a:p>
                  </a:txBody>
                  <a:tcPr marL="0" marR="0" marT="0" marB="0" anchor="ctr"/>
                </a:tc>
              </a:tr>
              <a:tr h="370840">
                <a:tc>
                  <a:txBody>
                    <a:bodyPr/>
                    <a:lstStyle/>
                    <a:p>
                      <a:r>
                        <a:rPr lang="en-US" sz="1600" dirty="0" smtClean="0"/>
                        <a:t>Random</a:t>
                      </a:r>
                      <a:endParaRPr lang="en-US" sz="1600" dirty="0"/>
                    </a:p>
                  </a:txBody>
                  <a:tcPr/>
                </a:tc>
                <a:tc>
                  <a:txBody>
                    <a:bodyPr/>
                    <a:lstStyle/>
                    <a:p>
                      <a:pPr lvl="0" indent="0" algn="ctr">
                        <a:lnSpc>
                          <a:spcPct val="100000"/>
                        </a:lnSpc>
                      </a:pPr>
                      <a:r>
                        <a:rPr lang="en-US" sz="1600" dirty="0" smtClean="0"/>
                        <a:t>68%</a:t>
                      </a:r>
                      <a:endParaRPr lang="en-US" sz="1600" dirty="0">
                        <a:latin typeface="+mn-lt"/>
                      </a:endParaRPr>
                    </a:p>
                  </a:txBody>
                  <a:tcPr marL="0" marR="0" marT="0" marB="0" anchor="ctr"/>
                </a:tc>
                <a:tc>
                  <a:txBody>
                    <a:bodyPr/>
                    <a:lstStyle/>
                    <a:p>
                      <a:pPr lvl="0" indent="0" algn="ctr">
                        <a:lnSpc>
                          <a:spcPct val="100000"/>
                        </a:lnSpc>
                      </a:pPr>
                      <a:r>
                        <a:rPr lang="en-US" sz="1600" dirty="0" smtClean="0"/>
                        <a:t>57%</a:t>
                      </a:r>
                      <a:endParaRPr lang="en-US" sz="1600" dirty="0">
                        <a:latin typeface="+mn-lt"/>
                      </a:endParaRPr>
                    </a:p>
                  </a:txBody>
                  <a:tcPr marL="0" marR="0" marT="0" marB="0" anchor="ctr"/>
                </a:tc>
                <a:tc>
                  <a:txBody>
                    <a:bodyPr/>
                    <a:lstStyle/>
                    <a:p>
                      <a:pPr lvl="0" indent="0" algn="ctr">
                        <a:lnSpc>
                          <a:spcPct val="100000"/>
                        </a:lnSpc>
                      </a:pPr>
                      <a:r>
                        <a:rPr lang="en-US" sz="1600" dirty="0" smtClean="0"/>
                        <a:t>52%</a:t>
                      </a:r>
                      <a:endParaRPr lang="en-US" sz="1600" dirty="0">
                        <a:latin typeface="+mn-lt"/>
                      </a:endParaRPr>
                    </a:p>
                  </a:txBody>
                  <a:tcPr marL="0" marR="0" marT="0" marB="0" anchor="ctr"/>
                </a:tc>
                <a:tc>
                  <a:txBody>
                    <a:bodyPr/>
                    <a:lstStyle/>
                    <a:p>
                      <a:pPr lvl="0" indent="0" algn="ctr">
                        <a:lnSpc>
                          <a:spcPct val="100000"/>
                        </a:lnSpc>
                      </a:pPr>
                      <a:r>
                        <a:rPr lang="en-US" sz="1600" dirty="0" smtClean="0"/>
                        <a:t>50%</a:t>
                      </a:r>
                      <a:endParaRPr lang="en-US" sz="1600" dirty="0">
                        <a:latin typeface="+mn-lt"/>
                      </a:endParaRPr>
                    </a:p>
                  </a:txBody>
                  <a:tcPr marL="0" marR="0" marT="0" marB="0" anchor="ctr"/>
                </a:tc>
                <a:tc>
                  <a:txBody>
                    <a:bodyPr/>
                    <a:lstStyle/>
                    <a:p>
                      <a:pPr lvl="0" indent="0" algn="ctr">
                        <a:lnSpc>
                          <a:spcPct val="100000"/>
                        </a:lnSpc>
                      </a:pPr>
                      <a:r>
                        <a:rPr lang="en-US" sz="1600" dirty="0" smtClean="0"/>
                        <a:t>49%</a:t>
                      </a:r>
                      <a:endParaRPr lang="en-US" sz="1600" dirty="0">
                        <a:latin typeface="+mn-lt"/>
                      </a:endParaRPr>
                    </a:p>
                  </a:txBody>
                  <a:tcPr marL="0" marR="0" marT="0" marB="0" anchor="ctr"/>
                </a:tc>
              </a:tr>
              <a:tr h="370840">
                <a:tc>
                  <a:txBody>
                    <a:bodyPr/>
                    <a:lstStyle/>
                    <a:p>
                      <a:r>
                        <a:rPr lang="en-US" sz="1600" dirty="0" smtClean="0">
                          <a:effectLst>
                            <a:outerShdw blurRad="38100" dist="38100" dir="2700000" algn="tl">
                              <a:srgbClr val="000000">
                                <a:alpha val="43137"/>
                              </a:srgbClr>
                            </a:outerShdw>
                          </a:effectLst>
                        </a:rPr>
                        <a:t>Hubs Topology</a:t>
                      </a:r>
                      <a:endParaRPr lang="en-US" sz="1600" dirty="0">
                        <a:effectLst>
                          <a:outerShdw blurRad="38100" dist="38100" dir="2700000" algn="tl">
                            <a:srgbClr val="000000">
                              <a:alpha val="43137"/>
                            </a:srgbClr>
                          </a:outerShdw>
                        </a:effectLst>
                      </a:endParaRPr>
                    </a:p>
                  </a:txBody>
                  <a:tcPr/>
                </a:tc>
                <a:tc>
                  <a:txBody>
                    <a:bodyPr/>
                    <a:lstStyle/>
                    <a:p>
                      <a:pPr marL="0" lvl="0" indent="0" algn="ctr" rtl="0" eaLnBrk="1" latinLnBrk="0" hangingPunct="1">
                        <a:lnSpc>
                          <a:spcPct val="100000"/>
                        </a:lnSpc>
                        <a:spcAft>
                          <a:spcPts val="0"/>
                        </a:spcAft>
                      </a:pPr>
                      <a:r>
                        <a:rPr kumimoji="0" lang="en-US" sz="1600" u="sng" kern="1200" dirty="0"/>
                        <a:t>96</a:t>
                      </a:r>
                      <a:r>
                        <a:rPr kumimoji="0" lang="en-US" sz="1600" kern="1200" dirty="0"/>
                        <a:t>%</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u="sng" kern="1200" dirty="0"/>
                        <a:t>89%</a:t>
                      </a:r>
                      <a:endParaRPr kumimoji="0" lang="en-US" sz="1600" u="sng"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b="1" kern="1200" dirty="0">
                          <a:solidFill>
                            <a:srgbClr val="FFFF00"/>
                          </a:solidFill>
                        </a:rPr>
                        <a:t>86%</a:t>
                      </a:r>
                      <a:endParaRPr kumimoji="0" lang="en-US" sz="1600" b="1" kern="1200" dirty="0">
                        <a:solidFill>
                          <a:srgbClr val="FFFF00"/>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b="1" kern="1200" dirty="0">
                          <a:solidFill>
                            <a:srgbClr val="FFFF00"/>
                          </a:solidFill>
                        </a:rPr>
                        <a:t>75%</a:t>
                      </a:r>
                      <a:endParaRPr kumimoji="0" lang="en-US" sz="1600" b="1" kern="1200" dirty="0">
                        <a:solidFill>
                          <a:srgbClr val="FFFF00"/>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b="1" kern="1200" dirty="0">
                          <a:solidFill>
                            <a:srgbClr val="FFFF00"/>
                          </a:solidFill>
                        </a:rPr>
                        <a:t>68%</a:t>
                      </a:r>
                      <a:endParaRPr kumimoji="0" lang="en-US" sz="1600" b="1" kern="1200" dirty="0">
                        <a:solidFill>
                          <a:srgbClr val="FFFF00"/>
                        </a:solidFill>
                        <a:latin typeface="+mn-lt"/>
                        <a:ea typeface="+mn-ea"/>
                        <a:cs typeface="+mn-cs"/>
                      </a:endParaRPr>
                    </a:p>
                  </a:txBody>
                  <a:tcPr marL="0" marR="0" marT="0" marB="0" anchor="ctr"/>
                </a:tc>
              </a:tr>
              <a:tr h="370840">
                <a:tc>
                  <a:txBody>
                    <a:bodyPr/>
                    <a:lstStyle/>
                    <a:p>
                      <a:r>
                        <a:rPr lang="en-US" sz="1600" dirty="0" err="1" smtClean="0"/>
                        <a:t>Maass</a:t>
                      </a:r>
                      <a:r>
                        <a:rPr lang="en-US" sz="1600" dirty="0" smtClean="0"/>
                        <a:t> et al</a:t>
                      </a:r>
                      <a:endParaRPr lang="en-US" sz="1600" dirty="0"/>
                    </a:p>
                  </a:txBody>
                  <a:tcPr/>
                </a:tc>
                <a:tc>
                  <a:txBody>
                    <a:bodyPr/>
                    <a:lstStyle/>
                    <a:p>
                      <a:pPr marL="0" lvl="0" indent="0" algn="ctr" rtl="0" eaLnBrk="1" latinLnBrk="0" hangingPunct="1">
                        <a:lnSpc>
                          <a:spcPct val="100000"/>
                        </a:lnSpc>
                      </a:pPr>
                      <a:r>
                        <a:rPr kumimoji="0" lang="en-US" sz="1600" kern="1200" dirty="0"/>
                        <a:t>64%</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a:t>55%</a:t>
                      </a:r>
                      <a:endParaRPr kumimoji="0" lang="en-US" sz="1600" kern="120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dirty="0"/>
                        <a:t>52%</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dirty="0"/>
                        <a:t>51%</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dirty="0"/>
                        <a:t>52%</a:t>
                      </a:r>
                      <a:endParaRPr kumimoji="0" lang="en-US" sz="1600" kern="1200" dirty="0">
                        <a:solidFill>
                          <a:schemeClr val="dk1"/>
                        </a:solidFill>
                        <a:latin typeface="+mn-lt"/>
                        <a:ea typeface="+mn-ea"/>
                        <a:cs typeface="+mn-cs"/>
                      </a:endParaRPr>
                    </a:p>
                  </a:txBody>
                  <a:tcPr marL="0" marR="0" marT="0" marB="0" anchor="ctr"/>
                </a:tc>
              </a:tr>
              <a:tr h="370840">
                <a:tc>
                  <a:txBody>
                    <a:bodyPr/>
                    <a:lstStyle/>
                    <a:p>
                      <a:r>
                        <a:rPr lang="en-US" sz="1600" dirty="0" smtClean="0"/>
                        <a:t>Power Law</a:t>
                      </a:r>
                      <a:endParaRPr lang="en-US" sz="1600" dirty="0"/>
                    </a:p>
                  </a:txBody>
                  <a:tcPr/>
                </a:tc>
                <a:tc>
                  <a:txBody>
                    <a:bodyPr/>
                    <a:lstStyle/>
                    <a:p>
                      <a:pPr marL="0" lvl="0" indent="0" algn="ctr" rtl="0" eaLnBrk="1" latinLnBrk="0" hangingPunct="1">
                        <a:lnSpc>
                          <a:spcPct val="100000"/>
                        </a:lnSpc>
                      </a:pPr>
                      <a:r>
                        <a:rPr kumimoji="0" lang="en-US" sz="1600" kern="1200" dirty="0" smtClean="0"/>
                        <a:t>58%</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dirty="0" smtClean="0"/>
                        <a:t>51%</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dirty="0" smtClean="0"/>
                        <a:t>50%</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dirty="0" smtClean="0"/>
                        <a:t>48%</a:t>
                      </a:r>
                      <a:endParaRPr kumimoji="0" lang="en-US" sz="1600"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pPr>
                      <a:r>
                        <a:rPr kumimoji="0" lang="en-US" sz="1600" kern="1200" dirty="0" smtClean="0"/>
                        <a:t>50%</a:t>
                      </a:r>
                      <a:endParaRPr kumimoji="0" lang="en-US" sz="1600" kern="1200" dirty="0">
                        <a:solidFill>
                          <a:schemeClr val="dk1"/>
                        </a:solidFill>
                        <a:latin typeface="+mn-lt"/>
                        <a:ea typeface="+mn-ea"/>
                        <a:cs typeface="+mn-cs"/>
                      </a:endParaRPr>
                    </a:p>
                  </a:txBody>
                  <a:tcPr marL="0" marR="0" marT="0" marB="0" anchor="ctr"/>
                </a:tc>
              </a:tr>
              <a:tr h="370840">
                <a:tc>
                  <a:txBody>
                    <a:bodyPr/>
                    <a:lstStyle/>
                    <a:p>
                      <a:r>
                        <a:rPr lang="en-US" sz="1600" dirty="0" smtClean="0">
                          <a:effectLst>
                            <a:outerShdw blurRad="38100" dist="38100" dir="2700000" algn="tl">
                              <a:srgbClr val="000000">
                                <a:alpha val="43137"/>
                              </a:srgbClr>
                            </a:outerShdw>
                          </a:effectLst>
                        </a:rPr>
                        <a:t>Two</a:t>
                      </a:r>
                      <a:r>
                        <a:rPr lang="en-US" sz="1600" baseline="0" dirty="0" smtClean="0">
                          <a:effectLst>
                            <a:outerShdw blurRad="38100" dist="38100" dir="2700000" algn="tl">
                              <a:srgbClr val="000000">
                                <a:alpha val="43137"/>
                              </a:srgbClr>
                            </a:outerShdw>
                          </a:effectLst>
                        </a:rPr>
                        <a:t> Ways Power Law</a:t>
                      </a:r>
                      <a:endParaRPr lang="en-US" sz="1600" dirty="0">
                        <a:effectLst>
                          <a:outerShdw blurRad="38100" dist="38100" dir="2700000" algn="tl">
                            <a:srgbClr val="000000">
                              <a:alpha val="43137"/>
                            </a:srgbClr>
                          </a:outerShdw>
                        </a:effectLst>
                      </a:endParaRPr>
                    </a:p>
                  </a:txBody>
                  <a:tcPr/>
                </a:tc>
                <a:tc>
                  <a:txBody>
                    <a:bodyPr/>
                    <a:lstStyle/>
                    <a:p>
                      <a:pPr marL="0" lvl="0" indent="0" algn="ctr" rtl="0" eaLnBrk="1" latinLnBrk="0" hangingPunct="1">
                        <a:lnSpc>
                          <a:spcPct val="100000"/>
                        </a:lnSpc>
                        <a:spcAft>
                          <a:spcPts val="0"/>
                        </a:spcAft>
                      </a:pPr>
                      <a:r>
                        <a:rPr kumimoji="0" lang="en-US" sz="1600" b="1" kern="1200" dirty="0">
                          <a:solidFill>
                            <a:srgbClr val="FFFF00"/>
                          </a:solidFill>
                        </a:rPr>
                        <a:t>97%</a:t>
                      </a:r>
                      <a:endParaRPr kumimoji="0" lang="en-US" sz="1600" b="1" kern="1200" dirty="0">
                        <a:solidFill>
                          <a:srgbClr val="FFFF00"/>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b="1" kern="1200" dirty="0">
                          <a:solidFill>
                            <a:srgbClr val="FFFF00"/>
                          </a:solidFill>
                        </a:rPr>
                        <a:t>89%</a:t>
                      </a:r>
                      <a:endParaRPr kumimoji="0" lang="en-US" sz="1600" b="1" kern="1200" dirty="0">
                        <a:solidFill>
                          <a:srgbClr val="FFFF00"/>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u="sng" kern="1200" dirty="0"/>
                        <a:t>84%</a:t>
                      </a:r>
                      <a:endParaRPr kumimoji="0" lang="en-US" sz="1600" u="sng"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u="sng" kern="1200" dirty="0"/>
                        <a:t>70%</a:t>
                      </a:r>
                      <a:endParaRPr kumimoji="0" lang="en-US" sz="1600" u="sng" kern="1200" dirty="0">
                        <a:solidFill>
                          <a:schemeClr val="dk1"/>
                        </a:solidFill>
                        <a:latin typeface="+mn-lt"/>
                        <a:ea typeface="+mn-ea"/>
                        <a:cs typeface="+mn-cs"/>
                      </a:endParaRPr>
                    </a:p>
                  </a:txBody>
                  <a:tcPr marL="0" marR="0" marT="0" marB="0" anchor="ctr"/>
                </a:tc>
                <a:tc>
                  <a:txBody>
                    <a:bodyPr/>
                    <a:lstStyle/>
                    <a:p>
                      <a:pPr marL="0" lvl="0" indent="0" algn="ctr" rtl="0" eaLnBrk="1" latinLnBrk="0" hangingPunct="1">
                        <a:lnSpc>
                          <a:spcPct val="100000"/>
                        </a:lnSpc>
                        <a:spcAft>
                          <a:spcPts val="0"/>
                        </a:spcAft>
                      </a:pPr>
                      <a:r>
                        <a:rPr kumimoji="0" lang="en-US" sz="1600" u="sng" kern="1200" dirty="0"/>
                        <a:t>66%</a:t>
                      </a:r>
                      <a:endParaRPr kumimoji="0" lang="en-US" sz="1600" u="sng" kern="1200" dirty="0">
                        <a:solidFill>
                          <a:schemeClr val="dk1"/>
                        </a:solidFill>
                        <a:latin typeface="+mn-lt"/>
                        <a:ea typeface="+mn-ea"/>
                        <a:cs typeface="+mn-cs"/>
                      </a:endParaRPr>
                    </a:p>
                  </a:txBody>
                  <a:tcPr marL="0" marR="0" marT="0" marB="0" anchor="ctr"/>
                </a:tc>
              </a:tr>
            </a:tbl>
          </a:graphicData>
        </a:graphic>
      </p:graphicFrame>
      <p:sp>
        <p:nvSpPr>
          <p:cNvPr id="11" name="TextBox 10"/>
          <p:cNvSpPr txBox="1"/>
          <p:nvPr/>
        </p:nvSpPr>
        <p:spPr>
          <a:xfrm>
            <a:off x="1790582" y="3724543"/>
            <a:ext cx="3168352" cy="369332"/>
          </a:xfrm>
          <a:prstGeom prst="rect">
            <a:avLst/>
          </a:prstGeom>
          <a:noFill/>
        </p:spPr>
        <p:txBody>
          <a:bodyPr wrap="square" rtlCol="0">
            <a:spAutoFit/>
          </a:bodyPr>
          <a:lstStyle/>
          <a:p>
            <a:pPr algn="ctr"/>
            <a:r>
              <a:rPr lang="en-US" dirty="0" smtClean="0">
                <a:solidFill>
                  <a:prstClr val="white"/>
                </a:solidFill>
              </a:rPr>
              <a:t>Noise and Dead Neurons</a:t>
            </a:r>
            <a:endParaRPr lang="en-US" dirty="0">
              <a:solidFill>
                <a:prstClr val="white"/>
              </a:solidFill>
            </a:endParaRPr>
          </a:p>
        </p:txBody>
      </p:sp>
      <p:graphicFrame>
        <p:nvGraphicFramePr>
          <p:cNvPr id="12" name="Content Placeholder 4"/>
          <p:cNvGraphicFramePr>
            <a:graphicFrameLocks/>
          </p:cNvGraphicFramePr>
          <p:nvPr>
            <p:extLst>
              <p:ext uri="{D42A27DB-BD31-4B8C-83A1-F6EECF244321}">
                <p14:modId xmlns:p14="http://schemas.microsoft.com/office/powerpoint/2010/main" val="2972732430"/>
              </p:ext>
            </p:extLst>
          </p:nvPr>
        </p:nvGraphicFramePr>
        <p:xfrm>
          <a:off x="5777916" y="4093875"/>
          <a:ext cx="3279375" cy="2225040"/>
        </p:xfrm>
        <a:graphic>
          <a:graphicData uri="http://schemas.openxmlformats.org/drawingml/2006/table">
            <a:tbl>
              <a:tblPr firstRow="1" bandRow="1">
                <a:tableStyleId>{AF606853-7671-496A-8E4F-DF71F8EC918B}</a:tableStyleId>
              </a:tblPr>
              <a:tblGrid>
                <a:gridCol w="655875"/>
                <a:gridCol w="655875"/>
                <a:gridCol w="655875"/>
                <a:gridCol w="655875"/>
                <a:gridCol w="655875"/>
              </a:tblGrid>
              <a:tr h="370840">
                <a:tc>
                  <a:txBody>
                    <a:bodyPr/>
                    <a:lstStyle/>
                    <a:p>
                      <a:pPr algn="ctr"/>
                      <a:r>
                        <a:rPr lang="en-US" sz="1600" dirty="0" smtClean="0"/>
                        <a:t>0.1%</a:t>
                      </a:r>
                      <a:endParaRPr lang="en-US" sz="1600" dirty="0"/>
                    </a:p>
                  </a:txBody>
                  <a:tcPr anchor="ctr"/>
                </a:tc>
                <a:tc>
                  <a:txBody>
                    <a:bodyPr/>
                    <a:lstStyle/>
                    <a:p>
                      <a:pPr algn="ctr"/>
                      <a:r>
                        <a:rPr lang="en-US" sz="1600" dirty="0" smtClean="0"/>
                        <a:t>0.5%</a:t>
                      </a:r>
                      <a:endParaRPr lang="en-US" sz="1600" dirty="0"/>
                    </a:p>
                  </a:txBody>
                  <a:tcPr anchor="ctr"/>
                </a:tc>
                <a:tc>
                  <a:txBody>
                    <a:bodyPr/>
                    <a:lstStyle/>
                    <a:p>
                      <a:pPr algn="ctr"/>
                      <a:r>
                        <a:rPr lang="en-US" sz="1600" dirty="0" smtClean="0"/>
                        <a:t>1%</a:t>
                      </a:r>
                      <a:endParaRPr lang="en-US" sz="1600" dirty="0"/>
                    </a:p>
                  </a:txBody>
                  <a:tcPr anchor="ctr"/>
                </a:tc>
                <a:tc>
                  <a:txBody>
                    <a:bodyPr/>
                    <a:lstStyle/>
                    <a:p>
                      <a:pPr algn="ctr"/>
                      <a:r>
                        <a:rPr lang="en-US" sz="1600" dirty="0" smtClean="0"/>
                        <a:t>5%</a:t>
                      </a:r>
                      <a:endParaRPr lang="en-US" sz="1600" dirty="0"/>
                    </a:p>
                  </a:txBody>
                  <a:tcPr anchor="ctr"/>
                </a:tc>
                <a:tc>
                  <a:txBody>
                    <a:bodyPr/>
                    <a:lstStyle/>
                    <a:p>
                      <a:pPr algn="ctr"/>
                      <a:r>
                        <a:rPr lang="en-US" sz="1600" dirty="0" smtClean="0"/>
                        <a:t>10%</a:t>
                      </a:r>
                      <a:endParaRPr lang="en-US" sz="1600" dirty="0"/>
                    </a:p>
                  </a:txBody>
                  <a:tcPr anchor="ctr"/>
                </a:tc>
              </a:tr>
              <a:tr h="370840">
                <a:tc>
                  <a:txBody>
                    <a:bodyPr/>
                    <a:lstStyle/>
                    <a:p>
                      <a:pPr indent="0" algn="ctr">
                        <a:lnSpc>
                          <a:spcPct val="100000"/>
                        </a:lnSpc>
                      </a:pPr>
                      <a:r>
                        <a:rPr lang="en-US" sz="1600" dirty="0" smtClean="0"/>
                        <a:t>98%</a:t>
                      </a:r>
                      <a:endParaRPr lang="en-US" sz="1600" dirty="0">
                        <a:latin typeface="+mn-lt"/>
                      </a:endParaRPr>
                    </a:p>
                  </a:txBody>
                  <a:tcPr marL="0" marR="0" marT="0" marB="0" anchor="ctr"/>
                </a:tc>
                <a:tc>
                  <a:txBody>
                    <a:bodyPr/>
                    <a:lstStyle/>
                    <a:p>
                      <a:pPr indent="0" algn="ctr">
                        <a:lnSpc>
                          <a:spcPct val="100000"/>
                        </a:lnSpc>
                      </a:pPr>
                      <a:r>
                        <a:rPr lang="en-US" sz="1600" u="sng" dirty="0" smtClean="0"/>
                        <a:t>97%</a:t>
                      </a:r>
                      <a:endParaRPr lang="en-US" sz="1600" u="sng" dirty="0">
                        <a:latin typeface="+mn-lt"/>
                      </a:endParaRPr>
                    </a:p>
                  </a:txBody>
                  <a:tcPr marL="0" marR="0" marT="0" marB="0" anchor="ctr"/>
                </a:tc>
                <a:tc>
                  <a:txBody>
                    <a:bodyPr/>
                    <a:lstStyle/>
                    <a:p>
                      <a:pPr indent="0" algn="ctr">
                        <a:lnSpc>
                          <a:spcPct val="100000"/>
                        </a:lnSpc>
                      </a:pPr>
                      <a:r>
                        <a:rPr lang="en-US" sz="1600" dirty="0" smtClean="0"/>
                        <a:t>95%</a:t>
                      </a:r>
                      <a:endParaRPr lang="en-US" sz="1600" dirty="0">
                        <a:latin typeface="+mn-lt"/>
                      </a:endParaRPr>
                    </a:p>
                  </a:txBody>
                  <a:tcPr marL="0" marR="0" marT="0" marB="0" anchor="ctr"/>
                </a:tc>
                <a:tc>
                  <a:txBody>
                    <a:bodyPr/>
                    <a:lstStyle/>
                    <a:p>
                      <a:pPr indent="0" algn="ctr">
                        <a:lnSpc>
                          <a:spcPct val="100000"/>
                        </a:lnSpc>
                      </a:pPr>
                      <a:r>
                        <a:rPr lang="en-US" sz="1600" dirty="0" smtClean="0"/>
                        <a:t>89%</a:t>
                      </a:r>
                      <a:endParaRPr lang="en-US" sz="1600" dirty="0">
                        <a:latin typeface="+mn-lt"/>
                      </a:endParaRPr>
                    </a:p>
                  </a:txBody>
                  <a:tcPr marL="0" marR="0" marT="0" marB="0" anchor="ctr"/>
                </a:tc>
                <a:tc>
                  <a:txBody>
                    <a:bodyPr/>
                    <a:lstStyle/>
                    <a:p>
                      <a:pPr indent="0" algn="ctr">
                        <a:lnSpc>
                          <a:spcPct val="100000"/>
                        </a:lnSpc>
                      </a:pPr>
                      <a:r>
                        <a:rPr lang="en-US" sz="1600" dirty="0" smtClean="0"/>
                        <a:t>86%</a:t>
                      </a:r>
                      <a:endParaRPr lang="en-US" sz="1600" dirty="0">
                        <a:latin typeface="+mn-lt"/>
                      </a:endParaRPr>
                    </a:p>
                  </a:txBody>
                  <a:tcPr marL="0" marR="0" marT="0" marB="0" anchor="ctr"/>
                </a:tc>
              </a:tr>
              <a:tr h="370840">
                <a:tc>
                  <a:txBody>
                    <a:bodyPr/>
                    <a:lstStyle/>
                    <a:p>
                      <a:pPr indent="0" algn="ctr" hangingPunct="0">
                        <a:lnSpc>
                          <a:spcPct val="100000"/>
                        </a:lnSpc>
                        <a:spcAft>
                          <a:spcPts val="0"/>
                        </a:spcAft>
                      </a:pPr>
                      <a:r>
                        <a:rPr lang="en-US" sz="1600" b="1" dirty="0">
                          <a:solidFill>
                            <a:srgbClr val="FFFF00"/>
                          </a:solidFill>
                          <a:effectLst/>
                        </a:rPr>
                        <a:t>100</a:t>
                      </a:r>
                      <a:r>
                        <a:rPr lang="en-US" sz="1600" b="1" dirty="0">
                          <a:effectLst/>
                        </a:rPr>
                        <a:t>%</a:t>
                      </a:r>
                      <a:endParaRPr lang="en-US" sz="1600" b="1"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u="sng" dirty="0">
                          <a:effectLst/>
                        </a:rPr>
                        <a:t>97%</a:t>
                      </a:r>
                      <a:endParaRPr lang="en-US" sz="1600" u="sng"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u="sng" dirty="0">
                          <a:effectLst/>
                        </a:rPr>
                        <a:t>97%</a:t>
                      </a:r>
                      <a:endParaRPr lang="en-US" sz="1600" u="sng"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u="sng" dirty="0">
                          <a:effectLst/>
                        </a:rPr>
                        <a:t>96%</a:t>
                      </a:r>
                      <a:endParaRPr lang="en-US" sz="1600" u="sng"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u="sng" dirty="0">
                          <a:effectLst/>
                        </a:rPr>
                        <a:t>95%</a:t>
                      </a:r>
                      <a:endParaRPr lang="en-US" sz="1600" u="sng" dirty="0">
                        <a:effectLst/>
                        <a:latin typeface="+mn-lt"/>
                        <a:ea typeface="Times New Roman"/>
                      </a:endParaRPr>
                    </a:p>
                  </a:txBody>
                  <a:tcPr marL="0" marR="0" marT="0" marB="0" anchor="ctr"/>
                </a:tc>
              </a:tr>
              <a:tr h="370840">
                <a:tc>
                  <a:txBody>
                    <a:bodyPr/>
                    <a:lstStyle/>
                    <a:p>
                      <a:pPr indent="0" algn="ctr">
                        <a:lnSpc>
                          <a:spcPct val="100000"/>
                        </a:lnSpc>
                      </a:pPr>
                      <a:r>
                        <a:rPr lang="en-US" sz="1600" b="1" dirty="0">
                          <a:solidFill>
                            <a:srgbClr val="FFFF00"/>
                          </a:solidFill>
                          <a:effectLst/>
                        </a:rPr>
                        <a:t>100</a:t>
                      </a:r>
                      <a:r>
                        <a:rPr lang="en-US" sz="1600" dirty="0">
                          <a:effectLst/>
                        </a:rPr>
                        <a:t>%</a:t>
                      </a:r>
                      <a:endParaRPr lang="en-US" sz="1600" b="1" dirty="0">
                        <a:effectLst/>
                        <a:latin typeface="+mn-lt"/>
                        <a:ea typeface="Times New Roman"/>
                      </a:endParaRPr>
                    </a:p>
                  </a:txBody>
                  <a:tcPr marL="0" marR="0" marT="0" marB="0" anchor="ctr"/>
                </a:tc>
                <a:tc>
                  <a:txBody>
                    <a:bodyPr/>
                    <a:lstStyle/>
                    <a:p>
                      <a:pPr indent="0" algn="ctr">
                        <a:lnSpc>
                          <a:spcPct val="100000"/>
                        </a:lnSpc>
                      </a:pPr>
                      <a:r>
                        <a:rPr lang="en-US" sz="1600">
                          <a:effectLst/>
                        </a:rPr>
                        <a:t>96%</a:t>
                      </a:r>
                      <a:endParaRPr lang="en-US" sz="1600">
                        <a:effectLst/>
                        <a:latin typeface="+mn-lt"/>
                        <a:ea typeface="Times New Roman"/>
                      </a:endParaRPr>
                    </a:p>
                  </a:txBody>
                  <a:tcPr marL="0" marR="0" marT="0" marB="0" anchor="ctr"/>
                </a:tc>
                <a:tc>
                  <a:txBody>
                    <a:bodyPr/>
                    <a:lstStyle/>
                    <a:p>
                      <a:pPr indent="0" algn="ctr">
                        <a:lnSpc>
                          <a:spcPct val="100000"/>
                        </a:lnSpc>
                      </a:pPr>
                      <a:r>
                        <a:rPr lang="en-US" sz="1600" dirty="0">
                          <a:effectLst/>
                        </a:rPr>
                        <a:t>93%</a:t>
                      </a:r>
                      <a:endParaRPr lang="en-US" sz="1600" dirty="0">
                        <a:effectLst/>
                        <a:latin typeface="+mn-lt"/>
                        <a:ea typeface="Times New Roman"/>
                      </a:endParaRPr>
                    </a:p>
                  </a:txBody>
                  <a:tcPr marL="0" marR="0" marT="0" marB="0" anchor="ctr"/>
                </a:tc>
                <a:tc>
                  <a:txBody>
                    <a:bodyPr/>
                    <a:lstStyle/>
                    <a:p>
                      <a:pPr indent="0" algn="ctr">
                        <a:lnSpc>
                          <a:spcPct val="100000"/>
                        </a:lnSpc>
                      </a:pPr>
                      <a:r>
                        <a:rPr lang="en-US" sz="1600" dirty="0">
                          <a:effectLst/>
                        </a:rPr>
                        <a:t>84%</a:t>
                      </a:r>
                      <a:endParaRPr lang="en-US" sz="1600" dirty="0">
                        <a:effectLst/>
                        <a:latin typeface="+mn-lt"/>
                        <a:ea typeface="Times New Roman"/>
                      </a:endParaRPr>
                    </a:p>
                  </a:txBody>
                  <a:tcPr marL="0" marR="0" marT="0" marB="0" anchor="ctr"/>
                </a:tc>
                <a:tc>
                  <a:txBody>
                    <a:bodyPr/>
                    <a:lstStyle/>
                    <a:p>
                      <a:pPr indent="0" algn="ctr">
                        <a:lnSpc>
                          <a:spcPct val="100000"/>
                        </a:lnSpc>
                      </a:pPr>
                      <a:r>
                        <a:rPr lang="en-US" sz="1600" dirty="0">
                          <a:effectLst/>
                        </a:rPr>
                        <a:t>85%</a:t>
                      </a:r>
                      <a:endParaRPr lang="en-US" sz="1600" dirty="0">
                        <a:effectLst/>
                        <a:latin typeface="+mn-lt"/>
                        <a:ea typeface="Times New Roman"/>
                      </a:endParaRPr>
                    </a:p>
                  </a:txBody>
                  <a:tcPr marL="0" marR="0" marT="0" marB="0" anchor="ctr"/>
                </a:tc>
              </a:tr>
              <a:tr h="370840">
                <a:tc>
                  <a:txBody>
                    <a:bodyPr/>
                    <a:lstStyle/>
                    <a:p>
                      <a:pPr indent="0" algn="ctr" hangingPunct="0">
                        <a:lnSpc>
                          <a:spcPct val="100000"/>
                        </a:lnSpc>
                        <a:spcAft>
                          <a:spcPts val="0"/>
                        </a:spcAft>
                      </a:pPr>
                      <a:r>
                        <a:rPr lang="en-US" sz="1600" b="1" dirty="0" smtClean="0">
                          <a:solidFill>
                            <a:srgbClr val="FFFF00"/>
                          </a:solidFill>
                          <a:effectLst/>
                        </a:rPr>
                        <a:t>100</a:t>
                      </a:r>
                      <a:r>
                        <a:rPr lang="en-US" sz="1600" dirty="0" smtClean="0">
                          <a:effectLst/>
                        </a:rPr>
                        <a:t>%</a:t>
                      </a:r>
                      <a:endParaRPr lang="en-US" sz="1600" b="1"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u="sng" dirty="0" smtClean="0">
                          <a:effectLst/>
                        </a:rPr>
                        <a:t>97%</a:t>
                      </a:r>
                      <a:endParaRPr lang="en-US" sz="1600" u="sng"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dirty="0" smtClean="0">
                          <a:effectLst/>
                        </a:rPr>
                        <a:t>93%</a:t>
                      </a:r>
                      <a:endParaRPr lang="en-US" sz="1600"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dirty="0" smtClean="0">
                          <a:effectLst/>
                        </a:rPr>
                        <a:t>90%</a:t>
                      </a:r>
                      <a:endParaRPr lang="en-US" sz="1600"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dirty="0" smtClean="0">
                          <a:effectLst/>
                        </a:rPr>
                        <a:t>89%</a:t>
                      </a:r>
                      <a:endParaRPr lang="en-US" sz="1600" dirty="0">
                        <a:effectLst/>
                        <a:latin typeface="+mn-lt"/>
                        <a:ea typeface="Times New Roman"/>
                      </a:endParaRPr>
                    </a:p>
                  </a:txBody>
                  <a:tcPr marL="0" marR="0" marT="0" marB="0" anchor="ctr"/>
                </a:tc>
              </a:tr>
              <a:tr h="370840">
                <a:tc>
                  <a:txBody>
                    <a:bodyPr/>
                    <a:lstStyle/>
                    <a:p>
                      <a:pPr indent="0" algn="ctr" hangingPunct="0">
                        <a:lnSpc>
                          <a:spcPct val="100000"/>
                        </a:lnSpc>
                        <a:spcAft>
                          <a:spcPts val="0"/>
                        </a:spcAft>
                      </a:pPr>
                      <a:r>
                        <a:rPr lang="en-US" sz="1600" u="sng" dirty="0">
                          <a:effectLst/>
                        </a:rPr>
                        <a:t>99%</a:t>
                      </a:r>
                      <a:endParaRPr lang="en-US" sz="1600" u="sng" dirty="0">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b="1" dirty="0">
                          <a:solidFill>
                            <a:srgbClr val="FFFF00"/>
                          </a:solidFill>
                          <a:effectLst/>
                        </a:rPr>
                        <a:t>99%</a:t>
                      </a:r>
                      <a:endParaRPr lang="en-US" sz="1600" b="1" dirty="0">
                        <a:solidFill>
                          <a:srgbClr val="FFFF00"/>
                        </a:solidFill>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b="1" dirty="0">
                          <a:solidFill>
                            <a:srgbClr val="FFFF00"/>
                          </a:solidFill>
                          <a:effectLst/>
                        </a:rPr>
                        <a:t>98%</a:t>
                      </a:r>
                      <a:endParaRPr lang="en-US" sz="1600" b="1" dirty="0">
                        <a:solidFill>
                          <a:srgbClr val="FFFF00"/>
                        </a:solidFill>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b="1" dirty="0">
                          <a:solidFill>
                            <a:srgbClr val="FFFF00"/>
                          </a:solidFill>
                          <a:effectLst/>
                        </a:rPr>
                        <a:t>97%</a:t>
                      </a:r>
                      <a:endParaRPr lang="en-US" sz="1600" b="1" dirty="0">
                        <a:solidFill>
                          <a:srgbClr val="FFFF00"/>
                        </a:solidFill>
                        <a:effectLst/>
                        <a:latin typeface="+mn-lt"/>
                        <a:ea typeface="Times New Roman"/>
                      </a:endParaRPr>
                    </a:p>
                  </a:txBody>
                  <a:tcPr marL="0" marR="0" marT="0" marB="0" anchor="ctr"/>
                </a:tc>
                <a:tc>
                  <a:txBody>
                    <a:bodyPr/>
                    <a:lstStyle/>
                    <a:p>
                      <a:pPr indent="0" algn="ctr" hangingPunct="0">
                        <a:lnSpc>
                          <a:spcPct val="100000"/>
                        </a:lnSpc>
                        <a:spcAft>
                          <a:spcPts val="0"/>
                        </a:spcAft>
                      </a:pPr>
                      <a:r>
                        <a:rPr lang="en-US" sz="1600" b="1" dirty="0">
                          <a:solidFill>
                            <a:srgbClr val="FFFF00"/>
                          </a:solidFill>
                          <a:effectLst/>
                        </a:rPr>
                        <a:t>97%</a:t>
                      </a:r>
                      <a:endParaRPr lang="en-US" sz="1600" b="1" dirty="0">
                        <a:solidFill>
                          <a:srgbClr val="FFFF00"/>
                        </a:solidFill>
                        <a:effectLst/>
                        <a:latin typeface="+mn-lt"/>
                        <a:ea typeface="Times New Roman"/>
                      </a:endParaRPr>
                    </a:p>
                  </a:txBody>
                  <a:tcPr marL="0" marR="0" marT="0" marB="0" anchor="ctr"/>
                </a:tc>
              </a:tr>
            </a:tbl>
          </a:graphicData>
        </a:graphic>
      </p:graphicFrame>
      <p:sp>
        <p:nvSpPr>
          <p:cNvPr id="13" name="TextBox 12"/>
          <p:cNvSpPr txBox="1"/>
          <p:nvPr/>
        </p:nvSpPr>
        <p:spPr>
          <a:xfrm>
            <a:off x="6156176" y="3724543"/>
            <a:ext cx="2592288" cy="369332"/>
          </a:xfrm>
          <a:prstGeom prst="rect">
            <a:avLst/>
          </a:prstGeom>
          <a:noFill/>
        </p:spPr>
        <p:txBody>
          <a:bodyPr wrap="square" rtlCol="0">
            <a:spAutoFit/>
          </a:bodyPr>
          <a:lstStyle/>
          <a:p>
            <a:pPr algn="ctr"/>
            <a:r>
              <a:rPr lang="en-US" dirty="0">
                <a:solidFill>
                  <a:prstClr val="white"/>
                </a:solidFill>
              </a:rPr>
              <a:t>Generalization Test</a:t>
            </a:r>
          </a:p>
        </p:txBody>
      </p:sp>
    </p:spTree>
    <p:extLst>
      <p:ext uri="{BB962C8B-B14F-4D97-AF65-F5344CB8AC3E}">
        <p14:creationId xmlns:p14="http://schemas.microsoft.com/office/powerpoint/2010/main" val="245930350"/>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1328"/>
            <a:ext cx="8229600" cy="4755984"/>
          </a:xfrm>
        </p:spPr>
        <p:txBody>
          <a:bodyPr>
            <a:normAutofit lnSpcReduction="10000"/>
          </a:bodyPr>
          <a:lstStyle/>
          <a:p>
            <a:r>
              <a:rPr lang="en-US" dirty="0" smtClean="0"/>
              <a:t>The “standard” LSM framework turns out not to be robust to damage in the liquid itself and hence </a:t>
            </a:r>
            <a:r>
              <a:rPr lang="en-US" u="sng" dirty="0" smtClean="0"/>
              <a:t>not a good </a:t>
            </a:r>
            <a:r>
              <a:rPr lang="en-US" dirty="0" smtClean="0"/>
              <a:t>model of </a:t>
            </a:r>
            <a:r>
              <a:rPr lang="en-US" u="sng" dirty="0" smtClean="0"/>
              <a:t>biological</a:t>
            </a:r>
            <a:r>
              <a:rPr lang="en-US" dirty="0" smtClean="0"/>
              <a:t> </a:t>
            </a:r>
            <a:r>
              <a:rPr lang="en-US" dirty="0"/>
              <a:t> </a:t>
            </a:r>
            <a:r>
              <a:rPr lang="en-US" dirty="0" smtClean="0"/>
              <a:t>function.</a:t>
            </a:r>
          </a:p>
          <a:p>
            <a:endParaRPr lang="en-US" dirty="0" smtClean="0"/>
          </a:p>
          <a:p>
            <a:r>
              <a:rPr lang="en-US" dirty="0" smtClean="0"/>
              <a:t>However, </a:t>
            </a:r>
            <a:r>
              <a:rPr lang="en-US" dirty="0"/>
              <a:t> </a:t>
            </a:r>
            <a:r>
              <a:rPr lang="en-US" dirty="0" smtClean="0"/>
              <a:t>choosing appropriate </a:t>
            </a:r>
            <a:r>
              <a:rPr lang="en-US" u="sng" dirty="0" smtClean="0"/>
              <a:t>architectures</a:t>
            </a:r>
            <a:r>
              <a:rPr lang="en-US" dirty="0" smtClean="0"/>
              <a:t> can maintain the generalizability for </a:t>
            </a:r>
            <a:r>
              <a:rPr lang="en-US" dirty="0" err="1" smtClean="0"/>
              <a:t>spatio</a:t>
            </a:r>
            <a:r>
              <a:rPr lang="en-US" dirty="0" smtClean="0"/>
              <a:t>-temporal patterns and yet be </a:t>
            </a:r>
            <a:r>
              <a:rPr lang="en-US" u="sng" dirty="0" smtClean="0"/>
              <a:t>robust</a:t>
            </a:r>
            <a:r>
              <a:rPr lang="en-US" dirty="0" smtClean="0"/>
              <a:t>.</a:t>
            </a:r>
          </a:p>
          <a:p>
            <a:endParaRPr lang="en-US" dirty="0" smtClean="0"/>
          </a:p>
          <a:p>
            <a:r>
              <a:rPr lang="en-US" dirty="0" smtClean="0"/>
              <a:t>Some of these architectures (e.g. small world) do seem to be </a:t>
            </a:r>
            <a:r>
              <a:rPr lang="en-US" u="sng" dirty="0" smtClean="0"/>
              <a:t>biologically plausible</a:t>
            </a:r>
            <a:r>
              <a:rPr lang="en-US" dirty="0" smtClean="0"/>
              <a:t>.</a:t>
            </a:r>
          </a:p>
        </p:txBody>
      </p:sp>
      <p:sp>
        <p:nvSpPr>
          <p:cNvPr id="2" name="Title 1"/>
          <p:cNvSpPr>
            <a:spLocks noGrp="1"/>
          </p:cNvSpPr>
          <p:nvPr>
            <p:ph type="title"/>
          </p:nvPr>
        </p:nvSpPr>
        <p:spPr>
          <a:xfrm>
            <a:off x="467544" y="116632"/>
            <a:ext cx="8229600" cy="1143000"/>
          </a:xfrm>
        </p:spPr>
        <p:txBody>
          <a:bodyPr>
            <a:normAutofit/>
          </a:bodyPr>
          <a:lstStyle/>
          <a:p>
            <a:r>
              <a:rPr lang="en-US" dirty="0" smtClean="0"/>
              <a:t>Summary of Test 1</a:t>
            </a: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21</a:t>
            </a:fld>
            <a:endParaRPr lang="en-US"/>
          </a:p>
        </p:txBody>
      </p:sp>
    </p:spTree>
    <p:extLst>
      <p:ext uri="{BB962C8B-B14F-4D97-AF65-F5344CB8AC3E}">
        <p14:creationId xmlns:p14="http://schemas.microsoft.com/office/powerpoint/2010/main" val="874274130"/>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3717032"/>
            <a:ext cx="8229600" cy="2016224"/>
          </a:xfrm>
        </p:spPr>
        <p:txBody>
          <a:bodyPr>
            <a:noAutofit/>
          </a:bodyPr>
          <a:lstStyle/>
          <a:p>
            <a:r>
              <a:rPr lang="en-US" sz="3600" dirty="0" smtClean="0"/>
              <a:t>What will happen if we give a stimuli, wait a while, then try to identify the pattern?</a:t>
            </a:r>
          </a:p>
          <a:p>
            <a:endParaRPr lang="en-US" sz="3600"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22</a:t>
            </a:fld>
            <a:endParaRPr lang="en-US"/>
          </a:p>
        </p:txBody>
      </p:sp>
      <p:sp>
        <p:nvSpPr>
          <p:cNvPr id="4" name="Title 3"/>
          <p:cNvSpPr>
            <a:spLocks noGrp="1"/>
          </p:cNvSpPr>
          <p:nvPr>
            <p:ph type="title"/>
          </p:nvPr>
        </p:nvSpPr>
        <p:spPr>
          <a:xfrm>
            <a:off x="467544" y="188640"/>
            <a:ext cx="8229600" cy="1728192"/>
          </a:xfrm>
        </p:spPr>
        <p:txBody>
          <a:bodyPr>
            <a:normAutofit/>
          </a:bodyPr>
          <a:lstStyle/>
          <a:p>
            <a:r>
              <a:rPr lang="en-US" dirty="0" smtClean="0"/>
              <a:t>Test 2	</a:t>
            </a:r>
            <a:endParaRPr lang="en-US" dirty="0"/>
          </a:p>
        </p:txBody>
      </p:sp>
      <p:sp>
        <p:nvSpPr>
          <p:cNvPr id="5" name="Right Arrow 4"/>
          <p:cNvSpPr/>
          <p:nvPr/>
        </p:nvSpPr>
        <p:spPr>
          <a:xfrm rot="8182902">
            <a:off x="3454120" y="2116056"/>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677789">
            <a:off x="4961045" y="2115863"/>
            <a:ext cx="64781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57663" y="2492733"/>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555776" y="2560095"/>
            <a:ext cx="1440160" cy="369332"/>
          </a:xfrm>
          <a:prstGeom prst="rect">
            <a:avLst/>
          </a:prstGeom>
          <a:noFill/>
        </p:spPr>
        <p:txBody>
          <a:bodyPr wrap="square" rtlCol="0" anchor="ctr">
            <a:spAutoFit/>
          </a:bodyPr>
          <a:lstStyle/>
          <a:p>
            <a:pPr algn="ctr"/>
            <a:r>
              <a:rPr lang="en-US" dirty="0" smtClean="0">
                <a:solidFill>
                  <a:prstClr val="white"/>
                </a:solidFill>
              </a:rPr>
              <a:t> Wait &amp; ID</a:t>
            </a:r>
            <a:endParaRPr lang="en-US" dirty="0"/>
          </a:p>
        </p:txBody>
      </p:sp>
      <p:sp>
        <p:nvSpPr>
          <p:cNvPr id="9" name="Rectangle 8"/>
          <p:cNvSpPr/>
          <p:nvPr/>
        </p:nvSpPr>
        <p:spPr>
          <a:xfrm>
            <a:off x="4902237" y="2492733"/>
            <a:ext cx="161209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56413" y="2606261"/>
            <a:ext cx="1559803" cy="276999"/>
          </a:xfrm>
          <a:prstGeom prst="rect">
            <a:avLst/>
          </a:prstGeom>
          <a:noFill/>
        </p:spPr>
        <p:txBody>
          <a:bodyPr wrap="square" lIns="0" tIns="0" rIns="0" bIns="0" rtlCol="0" anchor="ctr">
            <a:spAutoFit/>
          </a:bodyPr>
          <a:lstStyle/>
          <a:p>
            <a:pPr algn="ctr"/>
            <a:r>
              <a:rPr lang="en-US" dirty="0" smtClean="0">
                <a:solidFill>
                  <a:prstClr val="white"/>
                </a:solidFill>
              </a:rPr>
              <a:t>ID On The Fly</a:t>
            </a:r>
            <a:endParaRPr lang="en-US" dirty="0"/>
          </a:p>
        </p:txBody>
      </p:sp>
      <p:sp>
        <p:nvSpPr>
          <p:cNvPr id="11" name="Rectangle 10"/>
          <p:cNvSpPr/>
          <p:nvPr/>
        </p:nvSpPr>
        <p:spPr>
          <a:xfrm>
            <a:off x="3822116" y="1556629"/>
            <a:ext cx="1438273"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20229" y="1623991"/>
            <a:ext cx="1440160" cy="369332"/>
          </a:xfrm>
          <a:prstGeom prst="rect">
            <a:avLst/>
          </a:prstGeom>
          <a:noFill/>
        </p:spPr>
        <p:txBody>
          <a:bodyPr wrap="square" rtlCol="0" anchor="ctr">
            <a:spAutoFit/>
          </a:bodyPr>
          <a:lstStyle/>
          <a:p>
            <a:pPr algn="ctr"/>
            <a:r>
              <a:rPr lang="en-US" dirty="0" smtClean="0">
                <a:solidFill>
                  <a:prstClr val="white"/>
                </a:solidFill>
              </a:rPr>
              <a:t>Categories</a:t>
            </a:r>
            <a:endParaRPr lang="en-US" dirty="0"/>
          </a:p>
        </p:txBody>
      </p:sp>
      <p:sp>
        <p:nvSpPr>
          <p:cNvPr id="13" name="TextBox 12"/>
          <p:cNvSpPr txBox="1"/>
          <p:nvPr/>
        </p:nvSpPr>
        <p:spPr>
          <a:xfrm>
            <a:off x="6660232" y="2132856"/>
            <a:ext cx="432048" cy="769441"/>
          </a:xfrm>
          <a:prstGeom prst="rect">
            <a:avLst/>
          </a:prstGeom>
          <a:noFill/>
        </p:spPr>
        <p:txBody>
          <a:bodyPr wrap="square" rtlCol="0">
            <a:spAutoFit/>
          </a:bodyPr>
          <a:lstStyle/>
          <a:p>
            <a:r>
              <a:rPr lang="en-US" sz="4400" dirty="0" smtClean="0">
                <a:solidFill>
                  <a:schemeClr val="accent5">
                    <a:lumMod val="60000"/>
                    <a:lumOff val="40000"/>
                  </a:schemeClr>
                </a:solidFill>
              </a:rPr>
              <a:t>1</a:t>
            </a:r>
            <a:endParaRPr lang="en-US" sz="4400" dirty="0">
              <a:solidFill>
                <a:schemeClr val="accent5">
                  <a:lumMod val="60000"/>
                  <a:lumOff val="40000"/>
                </a:schemeClr>
              </a:solidFill>
            </a:endParaRPr>
          </a:p>
        </p:txBody>
      </p:sp>
      <p:sp>
        <p:nvSpPr>
          <p:cNvPr id="14" name="TextBox 13"/>
          <p:cNvSpPr txBox="1"/>
          <p:nvPr/>
        </p:nvSpPr>
        <p:spPr>
          <a:xfrm>
            <a:off x="1979712" y="2176964"/>
            <a:ext cx="432048" cy="769441"/>
          </a:xfrm>
          <a:prstGeom prst="rect">
            <a:avLst/>
          </a:prstGeom>
          <a:noFill/>
        </p:spPr>
        <p:txBody>
          <a:bodyPr wrap="square" rtlCol="0">
            <a:spAutoFit/>
          </a:bodyPr>
          <a:lstStyle/>
          <a:p>
            <a:r>
              <a:rPr lang="en-US" sz="4400" dirty="0" smtClean="0">
                <a:solidFill>
                  <a:schemeClr val="accent5">
                    <a:lumMod val="60000"/>
                    <a:lumOff val="40000"/>
                  </a:schemeClr>
                </a:solidFill>
              </a:rPr>
              <a:t>2</a:t>
            </a:r>
            <a:endParaRPr lang="en-US" sz="4400" dirty="0">
              <a:solidFill>
                <a:schemeClr val="accent5">
                  <a:lumMod val="60000"/>
                  <a:lumOff val="40000"/>
                </a:schemeClr>
              </a:solidFill>
            </a:endParaRPr>
          </a:p>
        </p:txBody>
      </p:sp>
      <p:sp>
        <p:nvSpPr>
          <p:cNvPr id="15" name="Bent-Up Arrow 14"/>
          <p:cNvSpPr/>
          <p:nvPr/>
        </p:nvSpPr>
        <p:spPr>
          <a:xfrm rot="13356905" flipH="1" flipV="1">
            <a:off x="5513093" y="2696075"/>
            <a:ext cx="390376" cy="1086987"/>
          </a:xfrm>
          <a:prstGeom prst="bentUpArrow">
            <a:avLst>
              <a:gd name="adj1" fmla="val 17721"/>
              <a:gd name="adj2" fmla="val 0"/>
              <a:gd name="adj3"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08308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1814414152"/>
              </p:ext>
            </p:extLst>
          </p:nvPr>
        </p:nvGraphicFramePr>
        <p:xfrm>
          <a:off x="426059" y="2316984"/>
          <a:ext cx="8136904" cy="2432160"/>
        </p:xfrm>
        <a:graphic>
          <a:graphicData uri="http://schemas.openxmlformats.org/drawingml/2006/table">
            <a:tbl>
              <a:tblPr firstRow="1" firstCol="1" bandRow="1">
                <a:tableStyleId>{AF606853-7671-496A-8E4F-DF71F8EC918B}</a:tableStyleId>
              </a:tblPr>
              <a:tblGrid>
                <a:gridCol w="1872208"/>
                <a:gridCol w="632919"/>
                <a:gridCol w="591217"/>
                <a:gridCol w="648072"/>
                <a:gridCol w="648072"/>
                <a:gridCol w="648072"/>
                <a:gridCol w="662877"/>
                <a:gridCol w="633267"/>
                <a:gridCol w="583466"/>
                <a:gridCol w="608367"/>
                <a:gridCol w="608367"/>
              </a:tblGrid>
              <a:tr h="331805">
                <a:tc rowSpan="3">
                  <a:txBody>
                    <a:bodyPr/>
                    <a:lstStyle/>
                    <a:p>
                      <a:pPr algn="ctr">
                        <a:spcAft>
                          <a:spcPts val="0"/>
                        </a:spcAft>
                      </a:pPr>
                      <a:r>
                        <a:rPr lang="en-US" sz="1800" dirty="0">
                          <a:effectLst/>
                        </a:rPr>
                        <a:t>Topology</a:t>
                      </a:r>
                      <a:endParaRPr lang="en-US" sz="1800" dirty="0">
                        <a:effectLst/>
                        <a:latin typeface="+mn-lt"/>
                        <a:ea typeface="Times New Roman"/>
                      </a:endParaRPr>
                    </a:p>
                  </a:txBody>
                  <a:tcPr marL="17780" marR="17780" marT="0" marB="0" anchor="ctr">
                    <a:lnB w="28575" cap="flat" cmpd="sng" algn="ctr">
                      <a:solidFill>
                        <a:schemeClr val="tx1"/>
                      </a:solidFill>
                      <a:prstDash val="solid"/>
                      <a:round/>
                      <a:headEnd type="none" w="med" len="med"/>
                      <a:tailEnd type="none" w="med" len="med"/>
                    </a:lnB>
                  </a:tcPr>
                </a:tc>
                <a:tc gridSpan="5">
                  <a:txBody>
                    <a:bodyPr/>
                    <a:lstStyle/>
                    <a:p>
                      <a:pPr algn="ctr">
                        <a:spcAft>
                          <a:spcPts val="0"/>
                        </a:spcAft>
                      </a:pPr>
                      <a:r>
                        <a:rPr lang="en-US" sz="1800" dirty="0">
                          <a:effectLst/>
                        </a:rPr>
                        <a:t>Recognition Ability </a:t>
                      </a:r>
                      <a:r>
                        <a:rPr lang="en-US" sz="1800" dirty="0" smtClean="0">
                          <a:effectLst/>
                        </a:rPr>
                        <a:t> with</a:t>
                      </a:r>
                      <a:r>
                        <a:rPr lang="en-US" sz="1800" baseline="0" dirty="0" smtClean="0">
                          <a:effectLst/>
                        </a:rPr>
                        <a:t> noisy neurons</a:t>
                      </a:r>
                      <a:endParaRPr lang="en-US" sz="1800" dirty="0">
                        <a:effectLst/>
                        <a:latin typeface="+mn-lt"/>
                        <a:ea typeface="Times New Roman"/>
                      </a:endParaRPr>
                    </a:p>
                  </a:txBody>
                  <a:tcPr marL="17780" marR="17780" marT="0" marB="0" anchor="ctr">
                    <a:lnR w="28575"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800" dirty="0" smtClean="0">
                          <a:effectLst/>
                        </a:rPr>
                        <a:t>Generalization Recognition </a:t>
                      </a:r>
                      <a:r>
                        <a:rPr lang="en-US" sz="1800" dirty="0">
                          <a:effectLst/>
                        </a:rPr>
                        <a:t>Ability Versus Topology</a:t>
                      </a:r>
                      <a:endParaRPr lang="en-US" sz="1800" dirty="0">
                        <a:effectLst/>
                        <a:latin typeface="+mn-lt"/>
                        <a:ea typeface="Times New Roman"/>
                      </a:endParaRPr>
                    </a:p>
                  </a:txBody>
                  <a:tcPr marL="17780" marR="17780" marT="0" marB="0" anchor="ct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859">
                <a:tc vMerge="1">
                  <a:txBody>
                    <a:bodyPr/>
                    <a:lstStyle/>
                    <a:p>
                      <a:endParaRPr lang="en-US"/>
                    </a:p>
                  </a:txBody>
                  <a:tcPr/>
                </a:tc>
                <a:tc gridSpan="5">
                  <a:txBody>
                    <a:bodyPr/>
                    <a:lstStyle/>
                    <a:p>
                      <a:pPr algn="ctr">
                        <a:spcAft>
                          <a:spcPts val="0"/>
                        </a:spcAft>
                      </a:pPr>
                      <a:r>
                        <a:rPr lang="en-US" sz="1800" b="1" dirty="0" smtClean="0">
                          <a:effectLst/>
                        </a:rPr>
                        <a:t>Noise</a:t>
                      </a:r>
                      <a:r>
                        <a:rPr lang="en-US" sz="1800" b="1" baseline="0" dirty="0" smtClean="0">
                          <a:effectLst/>
                        </a:rPr>
                        <a:t> Damage</a:t>
                      </a:r>
                      <a:endParaRPr lang="en-US" sz="1800" b="1" dirty="0">
                        <a:effectLst/>
                        <a:latin typeface="+mn-lt"/>
                        <a:ea typeface="Times New Roman"/>
                      </a:endParaRPr>
                    </a:p>
                  </a:txBody>
                  <a:tcPr marL="17780" marR="17780" marT="0" marB="0" anchor="ctr">
                    <a:lnR w="28575"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800" b="1" dirty="0">
                          <a:effectLst/>
                        </a:rPr>
                        <a:t>Variability / Differences</a:t>
                      </a:r>
                      <a:endParaRPr lang="en-US" sz="1800" b="1" dirty="0">
                        <a:effectLst/>
                        <a:latin typeface="+mn-lt"/>
                        <a:ea typeface="Times New Roman"/>
                      </a:endParaRPr>
                    </a:p>
                  </a:txBody>
                  <a:tcPr marL="17780" marR="17780" marT="0" marB="0" anchor="ct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859">
                <a:tc vMerge="1">
                  <a:txBody>
                    <a:bodyPr/>
                    <a:lstStyle/>
                    <a:p>
                      <a:endParaRPr lang="en-US"/>
                    </a:p>
                  </a:txBody>
                  <a:tcPr/>
                </a:tc>
                <a:tc>
                  <a:txBody>
                    <a:bodyPr/>
                    <a:lstStyle/>
                    <a:p>
                      <a:pPr algn="ctr">
                        <a:spcAft>
                          <a:spcPts val="0"/>
                        </a:spcAft>
                      </a:pPr>
                      <a:r>
                        <a:rPr lang="en-US" sz="1800" b="0" dirty="0">
                          <a:effectLst/>
                        </a:rPr>
                        <a:t>1%</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3%</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5%</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7%</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10%</a:t>
                      </a:r>
                      <a:endParaRPr lang="en-US" sz="1800" b="0" dirty="0">
                        <a:effectLst/>
                        <a:latin typeface="+mn-lt"/>
                        <a:ea typeface="Times New Roman"/>
                      </a:endParaRPr>
                    </a:p>
                  </a:txBody>
                  <a:tcPr marL="17780" marR="17780" marT="18000" marB="1800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1%</a:t>
                      </a:r>
                      <a:endParaRPr lang="en-US" sz="1800" b="0" dirty="0">
                        <a:effectLst/>
                        <a:latin typeface="+mn-lt"/>
                        <a:ea typeface="Times New Roman"/>
                      </a:endParaRPr>
                    </a:p>
                  </a:txBody>
                  <a:tcPr marL="17780" marR="17780" marT="18000" marB="180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3%</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5%</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7%</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0" dirty="0">
                          <a:effectLst/>
                        </a:rPr>
                        <a:t>10%</a:t>
                      </a:r>
                      <a:endParaRPr lang="en-US" sz="1800" b="0"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r>
              <a:tr h="230051">
                <a:tc>
                  <a:txBody>
                    <a:bodyPr/>
                    <a:lstStyle/>
                    <a:p>
                      <a:pPr algn="ctr">
                        <a:spcAft>
                          <a:spcPts val="0"/>
                        </a:spcAft>
                      </a:pPr>
                      <a:r>
                        <a:rPr lang="en-US" sz="1800" dirty="0">
                          <a:effectLst/>
                        </a:rPr>
                        <a:t>Random</a:t>
                      </a:r>
                      <a:endParaRPr lang="en-US" sz="1800" dirty="0">
                        <a:effectLst/>
                        <a:latin typeface="+mn-lt"/>
                        <a:ea typeface="Times New Roman"/>
                      </a:endParaRPr>
                    </a:p>
                  </a:txBody>
                  <a:tcPr marL="17780" marR="17780" marT="0" marB="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0.53</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0.54</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a:effectLst/>
                        </a:rPr>
                        <a:t>0.53</a:t>
                      </a:r>
                      <a:endParaRPr lang="en-US" sz="180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smtClean="0">
                          <a:effectLst/>
                        </a:rPr>
                        <a:t>0.50</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smtClean="0">
                          <a:effectLst/>
                        </a:rPr>
                        <a:t>0.51</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smtClean="0">
                          <a:effectLst/>
                        </a:rPr>
                        <a:t>0.70</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0.58</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0.57</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a:effectLst/>
                        </a:rPr>
                        <a:t>0.58</a:t>
                      </a:r>
                      <a:endParaRPr lang="en-US" sz="180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r>
              <a:tr h="239648">
                <a:tc>
                  <a:txBody>
                    <a:bodyPr/>
                    <a:lstStyle/>
                    <a:p>
                      <a:r>
                        <a:rPr lang="en-US" sz="1800" dirty="0" smtClean="0">
                          <a:effectLst>
                            <a:outerShdw blurRad="38100" dist="38100" dir="2700000" algn="tl">
                              <a:srgbClr val="000000">
                                <a:alpha val="43137"/>
                              </a:srgbClr>
                            </a:outerShdw>
                          </a:effectLst>
                        </a:rPr>
                        <a:t>Hubs Topology</a:t>
                      </a:r>
                      <a:endParaRPr lang="en-US" sz="1800" dirty="0">
                        <a:effectLst>
                          <a:outerShdw blurRad="38100" dist="38100" dir="2700000" algn="tl">
                            <a:srgbClr val="000000">
                              <a:alpha val="43137"/>
                            </a:srgbClr>
                          </a:outerShdw>
                        </a:effectLst>
                      </a:endParaRPr>
                    </a:p>
                  </a:txBody>
                  <a:tcPr marL="17780" marR="17780" marT="0" marB="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smtClean="0">
                          <a:effectLst/>
                        </a:rPr>
                        <a:t>0.50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smtClean="0">
                          <a:effectLst/>
                        </a:rPr>
                        <a:t>0.50</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0.79</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a:effectLst/>
                        </a:rPr>
                        <a:t>0.72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0.68</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smtClean="0">
                          <a:effectLst/>
                        </a:rPr>
                        <a:t>0.70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a:effectLst/>
                        </a:rPr>
                        <a:t>0.71</a:t>
                      </a:r>
                      <a:endParaRPr lang="en-US" sz="1800">
                        <a:effectLst/>
                        <a:latin typeface="+mn-lt"/>
                        <a:ea typeface="Times New Roman"/>
                      </a:endParaRPr>
                    </a:p>
                  </a:txBody>
                  <a:tcPr marL="25200" marR="25200" marT="25200" marB="25200" anchor="ctr"/>
                </a:tc>
              </a:tr>
              <a:tr h="216024">
                <a:tc>
                  <a:txBody>
                    <a:bodyPr/>
                    <a:lstStyle/>
                    <a:p>
                      <a:pPr algn="ctr">
                        <a:spcAft>
                          <a:spcPts val="0"/>
                        </a:spcAft>
                      </a:pPr>
                      <a:r>
                        <a:rPr lang="en-US" sz="1800" dirty="0" err="1">
                          <a:effectLst/>
                        </a:rPr>
                        <a:t>Maass</a:t>
                      </a:r>
                      <a:endParaRPr lang="en-US" sz="1800" dirty="0">
                        <a:effectLst/>
                        <a:latin typeface="+mn-lt"/>
                        <a:ea typeface="Times New Roman"/>
                      </a:endParaRPr>
                    </a:p>
                  </a:txBody>
                  <a:tcPr marL="17780" marR="17780" marT="0" marB="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a:effectLst/>
                        </a:rPr>
                        <a:t>0.51</a:t>
                      </a:r>
                      <a:endParaRPr lang="en-US" sz="1800">
                        <a:effectLst/>
                        <a:latin typeface="+mn-lt"/>
                        <a:ea typeface="Times New Roman"/>
                      </a:endParaRPr>
                    </a:p>
                  </a:txBody>
                  <a:tcPr marL="25200" marR="25200" marT="25200" marB="25200" anchor="ctr"/>
                </a:tc>
                <a:tc>
                  <a:txBody>
                    <a:bodyPr/>
                    <a:lstStyle/>
                    <a:p>
                      <a:pPr algn="ctr">
                        <a:spcAft>
                          <a:spcPts val="0"/>
                        </a:spcAft>
                      </a:pPr>
                      <a:r>
                        <a:rPr lang="en-US" sz="1800" dirty="0">
                          <a:effectLst/>
                        </a:rPr>
                        <a:t>0.53</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0.74</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a:effectLst/>
                        </a:rPr>
                        <a:t>0.63</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0.63</a:t>
                      </a:r>
                      <a:endParaRPr lang="en-US" sz="1800" dirty="0">
                        <a:effectLst/>
                        <a:latin typeface="+mn-lt"/>
                        <a:ea typeface="Times New Roman"/>
                      </a:endParaRPr>
                    </a:p>
                  </a:txBody>
                  <a:tcPr marL="25200" marR="25200" marT="25200" marB="25200" anchor="ctr"/>
                </a:tc>
              </a:tr>
              <a:tr h="239648">
                <a:tc>
                  <a:txBody>
                    <a:bodyPr/>
                    <a:lstStyle/>
                    <a:p>
                      <a:pPr algn="ctr">
                        <a:spcAft>
                          <a:spcPts val="0"/>
                        </a:spcAft>
                      </a:pPr>
                      <a:r>
                        <a:rPr lang="en-US" sz="1800" dirty="0">
                          <a:effectLst/>
                        </a:rPr>
                        <a:t>Small worlds </a:t>
                      </a:r>
                      <a:endParaRPr lang="en-US" sz="1800" dirty="0">
                        <a:effectLst/>
                        <a:latin typeface="+mn-lt"/>
                        <a:ea typeface="Times New Roman"/>
                      </a:endParaRPr>
                    </a:p>
                  </a:txBody>
                  <a:tcPr marL="17780" marR="17780" marT="0" marB="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0.53</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0.72</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smtClean="0">
                          <a:effectLst/>
                        </a:rPr>
                        <a:t>0.60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0.62</a:t>
                      </a:r>
                      <a:endParaRPr lang="en-US" sz="1800" dirty="0">
                        <a:effectLst/>
                        <a:latin typeface="+mn-lt"/>
                        <a:ea typeface="Times New Roman"/>
                      </a:endParaRPr>
                    </a:p>
                  </a:txBody>
                  <a:tcPr marL="25200" marR="25200" marT="25200" marB="25200" anchor="ct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23</a:t>
            </a:fld>
            <a:endParaRPr lang="en-US"/>
          </a:p>
        </p:txBody>
      </p:sp>
      <p:sp>
        <p:nvSpPr>
          <p:cNvPr id="4" name="Title 3"/>
          <p:cNvSpPr>
            <a:spLocks noGrp="1"/>
          </p:cNvSpPr>
          <p:nvPr>
            <p:ph type="title"/>
          </p:nvPr>
        </p:nvSpPr>
        <p:spPr>
          <a:xfrm>
            <a:off x="395536" y="288032"/>
            <a:ext cx="8229600" cy="764704"/>
          </a:xfrm>
        </p:spPr>
        <p:txBody>
          <a:bodyPr>
            <a:normAutofit fontScale="90000"/>
          </a:bodyPr>
          <a:lstStyle/>
          <a:p>
            <a:pPr algn="ctr"/>
            <a:r>
              <a:rPr lang="en-US" dirty="0" smtClean="0"/>
              <a:t>Difficult Case: Non – Cyclic input</a:t>
            </a:r>
            <a:endParaRPr lang="en-US" dirty="0"/>
          </a:p>
        </p:txBody>
      </p:sp>
      <p:sp>
        <p:nvSpPr>
          <p:cNvPr id="2" name="TextBox 1"/>
          <p:cNvSpPr txBox="1"/>
          <p:nvPr/>
        </p:nvSpPr>
        <p:spPr>
          <a:xfrm>
            <a:off x="3203848" y="5385410"/>
            <a:ext cx="2736304" cy="707886"/>
          </a:xfrm>
          <a:prstGeom prst="rect">
            <a:avLst/>
          </a:prstGeom>
          <a:noFill/>
        </p:spPr>
        <p:txBody>
          <a:bodyPr wrap="square" rtlCol="0">
            <a:spAutoFit/>
          </a:bodyPr>
          <a:lstStyle/>
          <a:p>
            <a:r>
              <a:rPr lang="en-US" sz="4000" dirty="0" smtClean="0">
                <a:solidFill>
                  <a:srgbClr val="FFFF00"/>
                </a:solidFill>
              </a:rPr>
              <a:t>Why?</a:t>
            </a:r>
            <a:endParaRPr lang="en-US" sz="4000" dirty="0">
              <a:solidFill>
                <a:srgbClr val="FFFF00"/>
              </a:solidFill>
            </a:endParaRPr>
          </a:p>
        </p:txBody>
      </p:sp>
    </p:spTree>
    <p:extLst>
      <p:ext uri="{BB962C8B-B14F-4D97-AF65-F5344CB8AC3E}">
        <p14:creationId xmlns:p14="http://schemas.microsoft.com/office/powerpoint/2010/main" val="2112683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95600" y="1111651"/>
            <a:ext cx="62484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Freeform 25"/>
          <p:cNvSpPr/>
          <p:nvPr/>
        </p:nvSpPr>
        <p:spPr>
          <a:xfrm rot="12003987">
            <a:off x="5198538" y="2570161"/>
            <a:ext cx="3531481" cy="1152059"/>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30216 h 930216"/>
              <a:gd name="connsiteX1" fmla="*/ 314325 w 4429125"/>
              <a:gd name="connsiteY1" fmla="*/ 915928 h 930216"/>
              <a:gd name="connsiteX2" fmla="*/ 400050 w 4429125"/>
              <a:gd name="connsiteY2" fmla="*/ 873066 h 930216"/>
              <a:gd name="connsiteX3" fmla="*/ 442912 w 4429125"/>
              <a:gd name="connsiteY3" fmla="*/ 830203 h 930216"/>
              <a:gd name="connsiteX4" fmla="*/ 485775 w 4429125"/>
              <a:gd name="connsiteY4" fmla="*/ 815916 h 930216"/>
              <a:gd name="connsiteX5" fmla="*/ 557212 w 4429125"/>
              <a:gd name="connsiteY5" fmla="*/ 730191 h 930216"/>
              <a:gd name="connsiteX6" fmla="*/ 614362 w 4429125"/>
              <a:gd name="connsiteY6" fmla="*/ 644466 h 930216"/>
              <a:gd name="connsiteX7" fmla="*/ 700087 w 4429125"/>
              <a:gd name="connsiteY7" fmla="*/ 601603 h 930216"/>
              <a:gd name="connsiteX8" fmla="*/ 785812 w 4429125"/>
              <a:gd name="connsiteY8" fmla="*/ 558741 h 930216"/>
              <a:gd name="connsiteX9" fmla="*/ 914400 w 4429125"/>
              <a:gd name="connsiteY9" fmla="*/ 501591 h 930216"/>
              <a:gd name="connsiteX10" fmla="*/ 1000125 w 4429125"/>
              <a:gd name="connsiteY10" fmla="*/ 473016 h 930216"/>
              <a:gd name="connsiteX11" fmla="*/ 1042987 w 4429125"/>
              <a:gd name="connsiteY11" fmla="*/ 458728 h 930216"/>
              <a:gd name="connsiteX12" fmla="*/ 1114425 w 4429125"/>
              <a:gd name="connsiteY12" fmla="*/ 444441 h 930216"/>
              <a:gd name="connsiteX13" fmla="*/ 1414462 w 4429125"/>
              <a:gd name="connsiteY13" fmla="*/ 458728 h 930216"/>
              <a:gd name="connsiteX14" fmla="*/ 1325638 w 4429125"/>
              <a:gd name="connsiteY14" fmla="*/ 603284 h 930216"/>
              <a:gd name="connsiteX15" fmla="*/ 1557337 w 4429125"/>
              <a:gd name="connsiteY15" fmla="*/ 644466 h 930216"/>
              <a:gd name="connsiteX16" fmla="*/ 1571625 w 4429125"/>
              <a:gd name="connsiteY16" fmla="*/ 687328 h 930216"/>
              <a:gd name="connsiteX17" fmla="*/ 1600200 w 4429125"/>
              <a:gd name="connsiteY17" fmla="*/ 730191 h 930216"/>
              <a:gd name="connsiteX18" fmla="*/ 1614487 w 4429125"/>
              <a:gd name="connsiteY18" fmla="*/ 773053 h 930216"/>
              <a:gd name="connsiteX19" fmla="*/ 1657350 w 4429125"/>
              <a:gd name="connsiteY19" fmla="*/ 801628 h 930216"/>
              <a:gd name="connsiteX20" fmla="*/ 1743075 w 4429125"/>
              <a:gd name="connsiteY20" fmla="*/ 830203 h 930216"/>
              <a:gd name="connsiteX21" fmla="*/ 1871662 w 4429125"/>
              <a:gd name="connsiteY21" fmla="*/ 858778 h 930216"/>
              <a:gd name="connsiteX22" fmla="*/ 2243137 w 4429125"/>
              <a:gd name="connsiteY22" fmla="*/ 844491 h 930216"/>
              <a:gd name="connsiteX23" fmla="*/ 2314575 w 4429125"/>
              <a:gd name="connsiteY23" fmla="*/ 830203 h 930216"/>
              <a:gd name="connsiteX24" fmla="*/ 2400300 w 4429125"/>
              <a:gd name="connsiteY24" fmla="*/ 801628 h 930216"/>
              <a:gd name="connsiteX25" fmla="*/ 2486025 w 4429125"/>
              <a:gd name="connsiteY25" fmla="*/ 715903 h 930216"/>
              <a:gd name="connsiteX26" fmla="*/ 2528887 w 4429125"/>
              <a:gd name="connsiteY26" fmla="*/ 673041 h 930216"/>
              <a:gd name="connsiteX27" fmla="*/ 2543175 w 4429125"/>
              <a:gd name="connsiteY27" fmla="*/ 630178 h 930216"/>
              <a:gd name="connsiteX28" fmla="*/ 2557462 w 4429125"/>
              <a:gd name="connsiteY28" fmla="*/ 158691 h 930216"/>
              <a:gd name="connsiteX29" fmla="*/ 2643187 w 4429125"/>
              <a:gd name="connsiteY29" fmla="*/ 101541 h 930216"/>
              <a:gd name="connsiteX30" fmla="*/ 2686050 w 4429125"/>
              <a:gd name="connsiteY30" fmla="*/ 72966 h 930216"/>
              <a:gd name="connsiteX31" fmla="*/ 2771775 w 4429125"/>
              <a:gd name="connsiteY31" fmla="*/ 44391 h 930216"/>
              <a:gd name="connsiteX32" fmla="*/ 2814637 w 4429125"/>
              <a:gd name="connsiteY32" fmla="*/ 15816 h 930216"/>
              <a:gd name="connsiteX33" fmla="*/ 3200678 w 4429125"/>
              <a:gd name="connsiteY33" fmla="*/ 125353 h 930216"/>
              <a:gd name="connsiteX34" fmla="*/ 3643312 w 4429125"/>
              <a:gd name="connsiteY34" fmla="*/ 1528 h 930216"/>
              <a:gd name="connsiteX35" fmla="*/ 3700462 w 4429125"/>
              <a:gd name="connsiteY35" fmla="*/ 87253 h 930216"/>
              <a:gd name="connsiteX36" fmla="*/ 3743325 w 4429125"/>
              <a:gd name="connsiteY36" fmla="*/ 130116 h 930216"/>
              <a:gd name="connsiteX37" fmla="*/ 3843337 w 4429125"/>
              <a:gd name="connsiteY37" fmla="*/ 258703 h 930216"/>
              <a:gd name="connsiteX38" fmla="*/ 3943350 w 4429125"/>
              <a:gd name="connsiteY38" fmla="*/ 272991 h 930216"/>
              <a:gd name="connsiteX39" fmla="*/ 4129087 w 4429125"/>
              <a:gd name="connsiteY39" fmla="*/ 315853 h 930216"/>
              <a:gd name="connsiteX40" fmla="*/ 4214812 w 4429125"/>
              <a:gd name="connsiteY40" fmla="*/ 272991 h 930216"/>
              <a:gd name="connsiteX41" fmla="*/ 4257675 w 4429125"/>
              <a:gd name="connsiteY41" fmla="*/ 258703 h 930216"/>
              <a:gd name="connsiteX42" fmla="*/ 4300537 w 4429125"/>
              <a:gd name="connsiteY42" fmla="*/ 230128 h 930216"/>
              <a:gd name="connsiteX43" fmla="*/ 4386262 w 4429125"/>
              <a:gd name="connsiteY43" fmla="*/ 201553 h 930216"/>
              <a:gd name="connsiteX44" fmla="*/ 4429125 w 4429125"/>
              <a:gd name="connsiteY44" fmla="*/ 172978 h 930216"/>
              <a:gd name="connsiteX0" fmla="*/ 0 w 4429125"/>
              <a:gd name="connsiteY0" fmla="*/ 930216 h 930216"/>
              <a:gd name="connsiteX1" fmla="*/ 314325 w 4429125"/>
              <a:gd name="connsiteY1" fmla="*/ 915928 h 930216"/>
              <a:gd name="connsiteX2" fmla="*/ 400050 w 4429125"/>
              <a:gd name="connsiteY2" fmla="*/ 873066 h 930216"/>
              <a:gd name="connsiteX3" fmla="*/ 442912 w 4429125"/>
              <a:gd name="connsiteY3" fmla="*/ 830203 h 930216"/>
              <a:gd name="connsiteX4" fmla="*/ 485775 w 4429125"/>
              <a:gd name="connsiteY4" fmla="*/ 815916 h 930216"/>
              <a:gd name="connsiteX5" fmla="*/ 557212 w 4429125"/>
              <a:gd name="connsiteY5" fmla="*/ 730191 h 930216"/>
              <a:gd name="connsiteX6" fmla="*/ 614362 w 4429125"/>
              <a:gd name="connsiteY6" fmla="*/ 644466 h 930216"/>
              <a:gd name="connsiteX7" fmla="*/ 700087 w 4429125"/>
              <a:gd name="connsiteY7" fmla="*/ 601603 h 930216"/>
              <a:gd name="connsiteX8" fmla="*/ 785812 w 4429125"/>
              <a:gd name="connsiteY8" fmla="*/ 558741 h 930216"/>
              <a:gd name="connsiteX9" fmla="*/ 914400 w 4429125"/>
              <a:gd name="connsiteY9" fmla="*/ 501591 h 930216"/>
              <a:gd name="connsiteX10" fmla="*/ 1000125 w 4429125"/>
              <a:gd name="connsiteY10" fmla="*/ 473016 h 930216"/>
              <a:gd name="connsiteX11" fmla="*/ 1042987 w 4429125"/>
              <a:gd name="connsiteY11" fmla="*/ 458728 h 930216"/>
              <a:gd name="connsiteX12" fmla="*/ 1114425 w 4429125"/>
              <a:gd name="connsiteY12" fmla="*/ 444441 h 930216"/>
              <a:gd name="connsiteX13" fmla="*/ 1206662 w 4429125"/>
              <a:gd name="connsiteY13" fmla="*/ 577240 h 930216"/>
              <a:gd name="connsiteX14" fmla="*/ 1325638 w 4429125"/>
              <a:gd name="connsiteY14" fmla="*/ 603284 h 930216"/>
              <a:gd name="connsiteX15" fmla="*/ 1557337 w 4429125"/>
              <a:gd name="connsiteY15" fmla="*/ 644466 h 930216"/>
              <a:gd name="connsiteX16" fmla="*/ 1571625 w 4429125"/>
              <a:gd name="connsiteY16" fmla="*/ 687328 h 930216"/>
              <a:gd name="connsiteX17" fmla="*/ 1600200 w 4429125"/>
              <a:gd name="connsiteY17" fmla="*/ 730191 h 930216"/>
              <a:gd name="connsiteX18" fmla="*/ 1614487 w 4429125"/>
              <a:gd name="connsiteY18" fmla="*/ 773053 h 930216"/>
              <a:gd name="connsiteX19" fmla="*/ 1657350 w 4429125"/>
              <a:gd name="connsiteY19" fmla="*/ 801628 h 930216"/>
              <a:gd name="connsiteX20" fmla="*/ 1743075 w 4429125"/>
              <a:gd name="connsiteY20" fmla="*/ 830203 h 930216"/>
              <a:gd name="connsiteX21" fmla="*/ 1871662 w 4429125"/>
              <a:gd name="connsiteY21" fmla="*/ 858778 h 930216"/>
              <a:gd name="connsiteX22" fmla="*/ 2243137 w 4429125"/>
              <a:gd name="connsiteY22" fmla="*/ 844491 h 930216"/>
              <a:gd name="connsiteX23" fmla="*/ 2314575 w 4429125"/>
              <a:gd name="connsiteY23" fmla="*/ 830203 h 930216"/>
              <a:gd name="connsiteX24" fmla="*/ 2400300 w 4429125"/>
              <a:gd name="connsiteY24" fmla="*/ 801628 h 930216"/>
              <a:gd name="connsiteX25" fmla="*/ 2486025 w 4429125"/>
              <a:gd name="connsiteY25" fmla="*/ 715903 h 930216"/>
              <a:gd name="connsiteX26" fmla="*/ 2528887 w 4429125"/>
              <a:gd name="connsiteY26" fmla="*/ 673041 h 930216"/>
              <a:gd name="connsiteX27" fmla="*/ 2543175 w 4429125"/>
              <a:gd name="connsiteY27" fmla="*/ 630178 h 930216"/>
              <a:gd name="connsiteX28" fmla="*/ 2557462 w 4429125"/>
              <a:gd name="connsiteY28" fmla="*/ 158691 h 930216"/>
              <a:gd name="connsiteX29" fmla="*/ 2643187 w 4429125"/>
              <a:gd name="connsiteY29" fmla="*/ 101541 h 930216"/>
              <a:gd name="connsiteX30" fmla="*/ 2686050 w 4429125"/>
              <a:gd name="connsiteY30" fmla="*/ 72966 h 930216"/>
              <a:gd name="connsiteX31" fmla="*/ 2771775 w 4429125"/>
              <a:gd name="connsiteY31" fmla="*/ 44391 h 930216"/>
              <a:gd name="connsiteX32" fmla="*/ 2814637 w 4429125"/>
              <a:gd name="connsiteY32" fmla="*/ 15816 h 930216"/>
              <a:gd name="connsiteX33" fmla="*/ 3200678 w 4429125"/>
              <a:gd name="connsiteY33" fmla="*/ 125353 h 930216"/>
              <a:gd name="connsiteX34" fmla="*/ 3643312 w 4429125"/>
              <a:gd name="connsiteY34" fmla="*/ 1528 h 930216"/>
              <a:gd name="connsiteX35" fmla="*/ 3700462 w 4429125"/>
              <a:gd name="connsiteY35" fmla="*/ 87253 h 930216"/>
              <a:gd name="connsiteX36" fmla="*/ 3743325 w 4429125"/>
              <a:gd name="connsiteY36" fmla="*/ 130116 h 930216"/>
              <a:gd name="connsiteX37" fmla="*/ 3843337 w 4429125"/>
              <a:gd name="connsiteY37" fmla="*/ 258703 h 930216"/>
              <a:gd name="connsiteX38" fmla="*/ 3943350 w 4429125"/>
              <a:gd name="connsiteY38" fmla="*/ 272991 h 930216"/>
              <a:gd name="connsiteX39" fmla="*/ 4129087 w 4429125"/>
              <a:gd name="connsiteY39" fmla="*/ 315853 h 930216"/>
              <a:gd name="connsiteX40" fmla="*/ 4214812 w 4429125"/>
              <a:gd name="connsiteY40" fmla="*/ 272991 h 930216"/>
              <a:gd name="connsiteX41" fmla="*/ 4257675 w 4429125"/>
              <a:gd name="connsiteY41" fmla="*/ 258703 h 930216"/>
              <a:gd name="connsiteX42" fmla="*/ 4300537 w 4429125"/>
              <a:gd name="connsiteY42" fmla="*/ 230128 h 930216"/>
              <a:gd name="connsiteX43" fmla="*/ 4386262 w 4429125"/>
              <a:gd name="connsiteY43" fmla="*/ 201553 h 930216"/>
              <a:gd name="connsiteX44" fmla="*/ 4429125 w 4429125"/>
              <a:gd name="connsiteY44" fmla="*/ 172978 h 930216"/>
              <a:gd name="connsiteX0" fmla="*/ 0 w 4429125"/>
              <a:gd name="connsiteY0" fmla="*/ 1130833 h 1130833"/>
              <a:gd name="connsiteX1" fmla="*/ 314325 w 4429125"/>
              <a:gd name="connsiteY1" fmla="*/ 1116545 h 1130833"/>
              <a:gd name="connsiteX2" fmla="*/ 400050 w 4429125"/>
              <a:gd name="connsiteY2" fmla="*/ 1073683 h 1130833"/>
              <a:gd name="connsiteX3" fmla="*/ 442912 w 4429125"/>
              <a:gd name="connsiteY3" fmla="*/ 1030820 h 1130833"/>
              <a:gd name="connsiteX4" fmla="*/ 485775 w 4429125"/>
              <a:gd name="connsiteY4" fmla="*/ 1016533 h 1130833"/>
              <a:gd name="connsiteX5" fmla="*/ 557212 w 4429125"/>
              <a:gd name="connsiteY5" fmla="*/ 930808 h 1130833"/>
              <a:gd name="connsiteX6" fmla="*/ 614362 w 4429125"/>
              <a:gd name="connsiteY6" fmla="*/ 845083 h 1130833"/>
              <a:gd name="connsiteX7" fmla="*/ 700087 w 4429125"/>
              <a:gd name="connsiteY7" fmla="*/ 802220 h 1130833"/>
              <a:gd name="connsiteX8" fmla="*/ 785812 w 4429125"/>
              <a:gd name="connsiteY8" fmla="*/ 759358 h 1130833"/>
              <a:gd name="connsiteX9" fmla="*/ 914400 w 4429125"/>
              <a:gd name="connsiteY9" fmla="*/ 702208 h 1130833"/>
              <a:gd name="connsiteX10" fmla="*/ 1000125 w 4429125"/>
              <a:gd name="connsiteY10" fmla="*/ 673633 h 1130833"/>
              <a:gd name="connsiteX11" fmla="*/ 1042987 w 4429125"/>
              <a:gd name="connsiteY11" fmla="*/ 659345 h 1130833"/>
              <a:gd name="connsiteX12" fmla="*/ 1114425 w 4429125"/>
              <a:gd name="connsiteY12" fmla="*/ 645058 h 1130833"/>
              <a:gd name="connsiteX13" fmla="*/ 1206662 w 4429125"/>
              <a:gd name="connsiteY13" fmla="*/ 777857 h 1130833"/>
              <a:gd name="connsiteX14" fmla="*/ 1325638 w 4429125"/>
              <a:gd name="connsiteY14" fmla="*/ 803901 h 1130833"/>
              <a:gd name="connsiteX15" fmla="*/ 1557337 w 4429125"/>
              <a:gd name="connsiteY15" fmla="*/ 845083 h 1130833"/>
              <a:gd name="connsiteX16" fmla="*/ 1571625 w 4429125"/>
              <a:gd name="connsiteY16" fmla="*/ 887945 h 1130833"/>
              <a:gd name="connsiteX17" fmla="*/ 1600200 w 4429125"/>
              <a:gd name="connsiteY17" fmla="*/ 930808 h 1130833"/>
              <a:gd name="connsiteX18" fmla="*/ 1614487 w 4429125"/>
              <a:gd name="connsiteY18" fmla="*/ 973670 h 1130833"/>
              <a:gd name="connsiteX19" fmla="*/ 1657350 w 4429125"/>
              <a:gd name="connsiteY19" fmla="*/ 1002245 h 1130833"/>
              <a:gd name="connsiteX20" fmla="*/ 1743075 w 4429125"/>
              <a:gd name="connsiteY20" fmla="*/ 1030820 h 1130833"/>
              <a:gd name="connsiteX21" fmla="*/ 1871662 w 4429125"/>
              <a:gd name="connsiteY21" fmla="*/ 1059395 h 1130833"/>
              <a:gd name="connsiteX22" fmla="*/ 2243137 w 4429125"/>
              <a:gd name="connsiteY22" fmla="*/ 1045108 h 1130833"/>
              <a:gd name="connsiteX23" fmla="*/ 2314575 w 4429125"/>
              <a:gd name="connsiteY23" fmla="*/ 1030820 h 1130833"/>
              <a:gd name="connsiteX24" fmla="*/ 2400300 w 4429125"/>
              <a:gd name="connsiteY24" fmla="*/ 1002245 h 1130833"/>
              <a:gd name="connsiteX25" fmla="*/ 2486025 w 4429125"/>
              <a:gd name="connsiteY25" fmla="*/ 916520 h 1130833"/>
              <a:gd name="connsiteX26" fmla="*/ 2528887 w 4429125"/>
              <a:gd name="connsiteY26" fmla="*/ 873658 h 1130833"/>
              <a:gd name="connsiteX27" fmla="*/ 2543175 w 4429125"/>
              <a:gd name="connsiteY27" fmla="*/ 830795 h 1130833"/>
              <a:gd name="connsiteX28" fmla="*/ 2557462 w 4429125"/>
              <a:gd name="connsiteY28" fmla="*/ 359308 h 1130833"/>
              <a:gd name="connsiteX29" fmla="*/ 2643187 w 4429125"/>
              <a:gd name="connsiteY29" fmla="*/ 302158 h 1130833"/>
              <a:gd name="connsiteX30" fmla="*/ 2686050 w 4429125"/>
              <a:gd name="connsiteY30" fmla="*/ 273583 h 1130833"/>
              <a:gd name="connsiteX31" fmla="*/ 2771775 w 4429125"/>
              <a:gd name="connsiteY31" fmla="*/ 245008 h 1130833"/>
              <a:gd name="connsiteX32" fmla="*/ 2814637 w 4429125"/>
              <a:gd name="connsiteY32" fmla="*/ 216433 h 1130833"/>
              <a:gd name="connsiteX33" fmla="*/ 3268462 w 4429125"/>
              <a:gd name="connsiteY33" fmla="*/ 1215 h 1130833"/>
              <a:gd name="connsiteX34" fmla="*/ 3200678 w 4429125"/>
              <a:gd name="connsiteY34" fmla="*/ 325970 h 1130833"/>
              <a:gd name="connsiteX35" fmla="*/ 3643312 w 4429125"/>
              <a:gd name="connsiteY35" fmla="*/ 202145 h 1130833"/>
              <a:gd name="connsiteX36" fmla="*/ 3700462 w 4429125"/>
              <a:gd name="connsiteY36" fmla="*/ 287870 h 1130833"/>
              <a:gd name="connsiteX37" fmla="*/ 3743325 w 4429125"/>
              <a:gd name="connsiteY37" fmla="*/ 330733 h 1130833"/>
              <a:gd name="connsiteX38" fmla="*/ 3843337 w 4429125"/>
              <a:gd name="connsiteY38" fmla="*/ 459320 h 1130833"/>
              <a:gd name="connsiteX39" fmla="*/ 3943350 w 4429125"/>
              <a:gd name="connsiteY39" fmla="*/ 473608 h 1130833"/>
              <a:gd name="connsiteX40" fmla="*/ 4129087 w 4429125"/>
              <a:gd name="connsiteY40" fmla="*/ 516470 h 1130833"/>
              <a:gd name="connsiteX41" fmla="*/ 4214812 w 4429125"/>
              <a:gd name="connsiteY41" fmla="*/ 473608 h 1130833"/>
              <a:gd name="connsiteX42" fmla="*/ 4257675 w 4429125"/>
              <a:gd name="connsiteY42" fmla="*/ 459320 h 1130833"/>
              <a:gd name="connsiteX43" fmla="*/ 4300537 w 4429125"/>
              <a:gd name="connsiteY43" fmla="*/ 430745 h 1130833"/>
              <a:gd name="connsiteX44" fmla="*/ 4386262 w 4429125"/>
              <a:gd name="connsiteY44" fmla="*/ 402170 h 1130833"/>
              <a:gd name="connsiteX45" fmla="*/ 4429125 w 4429125"/>
              <a:gd name="connsiteY45" fmla="*/ 373595 h 1130833"/>
              <a:gd name="connsiteX0" fmla="*/ 0 w 4429125"/>
              <a:gd name="connsiteY0" fmla="*/ 1130833 h 1130833"/>
              <a:gd name="connsiteX1" fmla="*/ 314325 w 4429125"/>
              <a:gd name="connsiteY1" fmla="*/ 1116545 h 1130833"/>
              <a:gd name="connsiteX2" fmla="*/ 400050 w 4429125"/>
              <a:gd name="connsiteY2" fmla="*/ 1073683 h 1130833"/>
              <a:gd name="connsiteX3" fmla="*/ 442912 w 4429125"/>
              <a:gd name="connsiteY3" fmla="*/ 1030820 h 1130833"/>
              <a:gd name="connsiteX4" fmla="*/ 485775 w 4429125"/>
              <a:gd name="connsiteY4" fmla="*/ 1016533 h 1130833"/>
              <a:gd name="connsiteX5" fmla="*/ 557212 w 4429125"/>
              <a:gd name="connsiteY5" fmla="*/ 930808 h 1130833"/>
              <a:gd name="connsiteX6" fmla="*/ 614362 w 4429125"/>
              <a:gd name="connsiteY6" fmla="*/ 845083 h 1130833"/>
              <a:gd name="connsiteX7" fmla="*/ 700087 w 4429125"/>
              <a:gd name="connsiteY7" fmla="*/ 802220 h 1130833"/>
              <a:gd name="connsiteX8" fmla="*/ 785812 w 4429125"/>
              <a:gd name="connsiteY8" fmla="*/ 759358 h 1130833"/>
              <a:gd name="connsiteX9" fmla="*/ 914400 w 4429125"/>
              <a:gd name="connsiteY9" fmla="*/ 702208 h 1130833"/>
              <a:gd name="connsiteX10" fmla="*/ 1000125 w 4429125"/>
              <a:gd name="connsiteY10" fmla="*/ 673633 h 1130833"/>
              <a:gd name="connsiteX11" fmla="*/ 1042987 w 4429125"/>
              <a:gd name="connsiteY11" fmla="*/ 659345 h 1130833"/>
              <a:gd name="connsiteX12" fmla="*/ 1114425 w 4429125"/>
              <a:gd name="connsiteY12" fmla="*/ 645058 h 1130833"/>
              <a:gd name="connsiteX13" fmla="*/ 1206662 w 4429125"/>
              <a:gd name="connsiteY13" fmla="*/ 777857 h 1130833"/>
              <a:gd name="connsiteX14" fmla="*/ 1325638 w 4429125"/>
              <a:gd name="connsiteY14" fmla="*/ 803901 h 1130833"/>
              <a:gd name="connsiteX15" fmla="*/ 1557337 w 4429125"/>
              <a:gd name="connsiteY15" fmla="*/ 845083 h 1130833"/>
              <a:gd name="connsiteX16" fmla="*/ 1571625 w 4429125"/>
              <a:gd name="connsiteY16" fmla="*/ 887945 h 1130833"/>
              <a:gd name="connsiteX17" fmla="*/ 1600200 w 4429125"/>
              <a:gd name="connsiteY17" fmla="*/ 930808 h 1130833"/>
              <a:gd name="connsiteX18" fmla="*/ 1614487 w 4429125"/>
              <a:gd name="connsiteY18" fmla="*/ 973670 h 1130833"/>
              <a:gd name="connsiteX19" fmla="*/ 1657350 w 4429125"/>
              <a:gd name="connsiteY19" fmla="*/ 1002245 h 1130833"/>
              <a:gd name="connsiteX20" fmla="*/ 1743075 w 4429125"/>
              <a:gd name="connsiteY20" fmla="*/ 1030820 h 1130833"/>
              <a:gd name="connsiteX21" fmla="*/ 1871662 w 4429125"/>
              <a:gd name="connsiteY21" fmla="*/ 1059395 h 1130833"/>
              <a:gd name="connsiteX22" fmla="*/ 2243137 w 4429125"/>
              <a:gd name="connsiteY22" fmla="*/ 1045108 h 1130833"/>
              <a:gd name="connsiteX23" fmla="*/ 2314575 w 4429125"/>
              <a:gd name="connsiteY23" fmla="*/ 1030820 h 1130833"/>
              <a:gd name="connsiteX24" fmla="*/ 2400300 w 4429125"/>
              <a:gd name="connsiteY24" fmla="*/ 1002245 h 1130833"/>
              <a:gd name="connsiteX25" fmla="*/ 2486025 w 4429125"/>
              <a:gd name="connsiteY25" fmla="*/ 916520 h 1130833"/>
              <a:gd name="connsiteX26" fmla="*/ 2528887 w 4429125"/>
              <a:gd name="connsiteY26" fmla="*/ 873658 h 1130833"/>
              <a:gd name="connsiteX27" fmla="*/ 2543175 w 4429125"/>
              <a:gd name="connsiteY27" fmla="*/ 830795 h 1130833"/>
              <a:gd name="connsiteX28" fmla="*/ 2557462 w 4429125"/>
              <a:gd name="connsiteY28" fmla="*/ 359308 h 1130833"/>
              <a:gd name="connsiteX29" fmla="*/ 2643187 w 4429125"/>
              <a:gd name="connsiteY29" fmla="*/ 302158 h 1130833"/>
              <a:gd name="connsiteX30" fmla="*/ 2625513 w 4429125"/>
              <a:gd name="connsiteY30" fmla="*/ 143550 h 1130833"/>
              <a:gd name="connsiteX31" fmla="*/ 2771775 w 4429125"/>
              <a:gd name="connsiteY31" fmla="*/ 245008 h 1130833"/>
              <a:gd name="connsiteX32" fmla="*/ 2814637 w 4429125"/>
              <a:gd name="connsiteY32" fmla="*/ 216433 h 1130833"/>
              <a:gd name="connsiteX33" fmla="*/ 3268462 w 4429125"/>
              <a:gd name="connsiteY33" fmla="*/ 1215 h 1130833"/>
              <a:gd name="connsiteX34" fmla="*/ 3200678 w 4429125"/>
              <a:gd name="connsiteY34" fmla="*/ 325970 h 1130833"/>
              <a:gd name="connsiteX35" fmla="*/ 3643312 w 4429125"/>
              <a:gd name="connsiteY35" fmla="*/ 202145 h 1130833"/>
              <a:gd name="connsiteX36" fmla="*/ 3700462 w 4429125"/>
              <a:gd name="connsiteY36" fmla="*/ 287870 h 1130833"/>
              <a:gd name="connsiteX37" fmla="*/ 3743325 w 4429125"/>
              <a:gd name="connsiteY37" fmla="*/ 330733 h 1130833"/>
              <a:gd name="connsiteX38" fmla="*/ 3843337 w 4429125"/>
              <a:gd name="connsiteY38" fmla="*/ 459320 h 1130833"/>
              <a:gd name="connsiteX39" fmla="*/ 3943350 w 4429125"/>
              <a:gd name="connsiteY39" fmla="*/ 473608 h 1130833"/>
              <a:gd name="connsiteX40" fmla="*/ 4129087 w 4429125"/>
              <a:gd name="connsiteY40" fmla="*/ 516470 h 1130833"/>
              <a:gd name="connsiteX41" fmla="*/ 4214812 w 4429125"/>
              <a:gd name="connsiteY41" fmla="*/ 473608 h 1130833"/>
              <a:gd name="connsiteX42" fmla="*/ 4257675 w 4429125"/>
              <a:gd name="connsiteY42" fmla="*/ 459320 h 1130833"/>
              <a:gd name="connsiteX43" fmla="*/ 4300537 w 4429125"/>
              <a:gd name="connsiteY43" fmla="*/ 430745 h 1130833"/>
              <a:gd name="connsiteX44" fmla="*/ 4386262 w 4429125"/>
              <a:gd name="connsiteY44" fmla="*/ 402170 h 1130833"/>
              <a:gd name="connsiteX45" fmla="*/ 4429125 w 4429125"/>
              <a:gd name="connsiteY45" fmla="*/ 373595 h 1130833"/>
              <a:gd name="connsiteX0" fmla="*/ 0 w 4429125"/>
              <a:gd name="connsiteY0" fmla="*/ 1133715 h 1133715"/>
              <a:gd name="connsiteX1" fmla="*/ 314325 w 4429125"/>
              <a:gd name="connsiteY1" fmla="*/ 1119427 h 1133715"/>
              <a:gd name="connsiteX2" fmla="*/ 400050 w 4429125"/>
              <a:gd name="connsiteY2" fmla="*/ 1076565 h 1133715"/>
              <a:gd name="connsiteX3" fmla="*/ 442912 w 4429125"/>
              <a:gd name="connsiteY3" fmla="*/ 1033702 h 1133715"/>
              <a:gd name="connsiteX4" fmla="*/ 485775 w 4429125"/>
              <a:gd name="connsiteY4" fmla="*/ 1019415 h 1133715"/>
              <a:gd name="connsiteX5" fmla="*/ 557212 w 4429125"/>
              <a:gd name="connsiteY5" fmla="*/ 933690 h 1133715"/>
              <a:gd name="connsiteX6" fmla="*/ 614362 w 4429125"/>
              <a:gd name="connsiteY6" fmla="*/ 847965 h 1133715"/>
              <a:gd name="connsiteX7" fmla="*/ 700087 w 4429125"/>
              <a:gd name="connsiteY7" fmla="*/ 805102 h 1133715"/>
              <a:gd name="connsiteX8" fmla="*/ 785812 w 4429125"/>
              <a:gd name="connsiteY8" fmla="*/ 762240 h 1133715"/>
              <a:gd name="connsiteX9" fmla="*/ 914400 w 4429125"/>
              <a:gd name="connsiteY9" fmla="*/ 705090 h 1133715"/>
              <a:gd name="connsiteX10" fmla="*/ 1000125 w 4429125"/>
              <a:gd name="connsiteY10" fmla="*/ 676515 h 1133715"/>
              <a:gd name="connsiteX11" fmla="*/ 1042987 w 4429125"/>
              <a:gd name="connsiteY11" fmla="*/ 662227 h 1133715"/>
              <a:gd name="connsiteX12" fmla="*/ 1114425 w 4429125"/>
              <a:gd name="connsiteY12" fmla="*/ 647940 h 1133715"/>
              <a:gd name="connsiteX13" fmla="*/ 1206662 w 4429125"/>
              <a:gd name="connsiteY13" fmla="*/ 780739 h 1133715"/>
              <a:gd name="connsiteX14" fmla="*/ 1325638 w 4429125"/>
              <a:gd name="connsiteY14" fmla="*/ 806783 h 1133715"/>
              <a:gd name="connsiteX15" fmla="*/ 1557337 w 4429125"/>
              <a:gd name="connsiteY15" fmla="*/ 847965 h 1133715"/>
              <a:gd name="connsiteX16" fmla="*/ 1571625 w 4429125"/>
              <a:gd name="connsiteY16" fmla="*/ 890827 h 1133715"/>
              <a:gd name="connsiteX17" fmla="*/ 1600200 w 4429125"/>
              <a:gd name="connsiteY17" fmla="*/ 933690 h 1133715"/>
              <a:gd name="connsiteX18" fmla="*/ 1614487 w 4429125"/>
              <a:gd name="connsiteY18" fmla="*/ 976552 h 1133715"/>
              <a:gd name="connsiteX19" fmla="*/ 1657350 w 4429125"/>
              <a:gd name="connsiteY19" fmla="*/ 1005127 h 1133715"/>
              <a:gd name="connsiteX20" fmla="*/ 1743075 w 4429125"/>
              <a:gd name="connsiteY20" fmla="*/ 1033702 h 1133715"/>
              <a:gd name="connsiteX21" fmla="*/ 1871662 w 4429125"/>
              <a:gd name="connsiteY21" fmla="*/ 1062277 h 1133715"/>
              <a:gd name="connsiteX22" fmla="*/ 2243137 w 4429125"/>
              <a:gd name="connsiteY22" fmla="*/ 1047990 h 1133715"/>
              <a:gd name="connsiteX23" fmla="*/ 2314575 w 4429125"/>
              <a:gd name="connsiteY23" fmla="*/ 1033702 h 1133715"/>
              <a:gd name="connsiteX24" fmla="*/ 2400300 w 4429125"/>
              <a:gd name="connsiteY24" fmla="*/ 1005127 h 1133715"/>
              <a:gd name="connsiteX25" fmla="*/ 2486025 w 4429125"/>
              <a:gd name="connsiteY25" fmla="*/ 919402 h 1133715"/>
              <a:gd name="connsiteX26" fmla="*/ 2528887 w 4429125"/>
              <a:gd name="connsiteY26" fmla="*/ 876540 h 1133715"/>
              <a:gd name="connsiteX27" fmla="*/ 2543175 w 4429125"/>
              <a:gd name="connsiteY27" fmla="*/ 833677 h 1133715"/>
              <a:gd name="connsiteX28" fmla="*/ 2557462 w 4429125"/>
              <a:gd name="connsiteY28" fmla="*/ 362190 h 1133715"/>
              <a:gd name="connsiteX29" fmla="*/ 2643187 w 4429125"/>
              <a:gd name="connsiteY29" fmla="*/ 305040 h 1133715"/>
              <a:gd name="connsiteX30" fmla="*/ 2625513 w 4429125"/>
              <a:gd name="connsiteY30" fmla="*/ 146432 h 1133715"/>
              <a:gd name="connsiteX31" fmla="*/ 2771775 w 4429125"/>
              <a:gd name="connsiteY31" fmla="*/ 247890 h 1133715"/>
              <a:gd name="connsiteX32" fmla="*/ 2708850 w 4429125"/>
              <a:gd name="connsiteY32" fmla="*/ 72775 h 1133715"/>
              <a:gd name="connsiteX33" fmla="*/ 3268462 w 4429125"/>
              <a:gd name="connsiteY33" fmla="*/ 4097 h 1133715"/>
              <a:gd name="connsiteX34" fmla="*/ 3200678 w 4429125"/>
              <a:gd name="connsiteY34" fmla="*/ 328852 h 1133715"/>
              <a:gd name="connsiteX35" fmla="*/ 3643312 w 4429125"/>
              <a:gd name="connsiteY35" fmla="*/ 205027 h 1133715"/>
              <a:gd name="connsiteX36" fmla="*/ 3700462 w 4429125"/>
              <a:gd name="connsiteY36" fmla="*/ 290752 h 1133715"/>
              <a:gd name="connsiteX37" fmla="*/ 3743325 w 4429125"/>
              <a:gd name="connsiteY37" fmla="*/ 333615 h 1133715"/>
              <a:gd name="connsiteX38" fmla="*/ 3843337 w 4429125"/>
              <a:gd name="connsiteY38" fmla="*/ 462202 h 1133715"/>
              <a:gd name="connsiteX39" fmla="*/ 3943350 w 4429125"/>
              <a:gd name="connsiteY39" fmla="*/ 476490 h 1133715"/>
              <a:gd name="connsiteX40" fmla="*/ 4129087 w 4429125"/>
              <a:gd name="connsiteY40" fmla="*/ 519352 h 1133715"/>
              <a:gd name="connsiteX41" fmla="*/ 4214812 w 4429125"/>
              <a:gd name="connsiteY41" fmla="*/ 476490 h 1133715"/>
              <a:gd name="connsiteX42" fmla="*/ 4257675 w 4429125"/>
              <a:gd name="connsiteY42" fmla="*/ 462202 h 1133715"/>
              <a:gd name="connsiteX43" fmla="*/ 4300537 w 4429125"/>
              <a:gd name="connsiteY43" fmla="*/ 433627 h 1133715"/>
              <a:gd name="connsiteX44" fmla="*/ 4386262 w 4429125"/>
              <a:gd name="connsiteY44" fmla="*/ 405052 h 1133715"/>
              <a:gd name="connsiteX45" fmla="*/ 4429125 w 4429125"/>
              <a:gd name="connsiteY45" fmla="*/ 376477 h 1133715"/>
              <a:gd name="connsiteX0" fmla="*/ 0 w 4429125"/>
              <a:gd name="connsiteY0" fmla="*/ 1133715 h 1133715"/>
              <a:gd name="connsiteX1" fmla="*/ 314325 w 4429125"/>
              <a:gd name="connsiteY1" fmla="*/ 1119427 h 1133715"/>
              <a:gd name="connsiteX2" fmla="*/ 400050 w 4429125"/>
              <a:gd name="connsiteY2" fmla="*/ 1076565 h 1133715"/>
              <a:gd name="connsiteX3" fmla="*/ 442912 w 4429125"/>
              <a:gd name="connsiteY3" fmla="*/ 1033702 h 1133715"/>
              <a:gd name="connsiteX4" fmla="*/ 485775 w 4429125"/>
              <a:gd name="connsiteY4" fmla="*/ 1019415 h 1133715"/>
              <a:gd name="connsiteX5" fmla="*/ 557212 w 4429125"/>
              <a:gd name="connsiteY5" fmla="*/ 933690 h 1133715"/>
              <a:gd name="connsiteX6" fmla="*/ 614362 w 4429125"/>
              <a:gd name="connsiteY6" fmla="*/ 847965 h 1133715"/>
              <a:gd name="connsiteX7" fmla="*/ 700087 w 4429125"/>
              <a:gd name="connsiteY7" fmla="*/ 805102 h 1133715"/>
              <a:gd name="connsiteX8" fmla="*/ 785812 w 4429125"/>
              <a:gd name="connsiteY8" fmla="*/ 762240 h 1133715"/>
              <a:gd name="connsiteX9" fmla="*/ 914400 w 4429125"/>
              <a:gd name="connsiteY9" fmla="*/ 705090 h 1133715"/>
              <a:gd name="connsiteX10" fmla="*/ 1000125 w 4429125"/>
              <a:gd name="connsiteY10" fmla="*/ 676515 h 1133715"/>
              <a:gd name="connsiteX11" fmla="*/ 1042987 w 4429125"/>
              <a:gd name="connsiteY11" fmla="*/ 662227 h 1133715"/>
              <a:gd name="connsiteX12" fmla="*/ 1114425 w 4429125"/>
              <a:gd name="connsiteY12" fmla="*/ 647940 h 1133715"/>
              <a:gd name="connsiteX13" fmla="*/ 1206662 w 4429125"/>
              <a:gd name="connsiteY13" fmla="*/ 780739 h 1133715"/>
              <a:gd name="connsiteX14" fmla="*/ 1325638 w 4429125"/>
              <a:gd name="connsiteY14" fmla="*/ 806783 h 1133715"/>
              <a:gd name="connsiteX15" fmla="*/ 1557337 w 4429125"/>
              <a:gd name="connsiteY15" fmla="*/ 847965 h 1133715"/>
              <a:gd name="connsiteX16" fmla="*/ 1571625 w 4429125"/>
              <a:gd name="connsiteY16" fmla="*/ 890827 h 1133715"/>
              <a:gd name="connsiteX17" fmla="*/ 1600200 w 4429125"/>
              <a:gd name="connsiteY17" fmla="*/ 933690 h 1133715"/>
              <a:gd name="connsiteX18" fmla="*/ 1614487 w 4429125"/>
              <a:gd name="connsiteY18" fmla="*/ 976552 h 1133715"/>
              <a:gd name="connsiteX19" fmla="*/ 1657350 w 4429125"/>
              <a:gd name="connsiteY19" fmla="*/ 1005127 h 1133715"/>
              <a:gd name="connsiteX20" fmla="*/ 1743075 w 4429125"/>
              <a:gd name="connsiteY20" fmla="*/ 1033702 h 1133715"/>
              <a:gd name="connsiteX21" fmla="*/ 1871662 w 4429125"/>
              <a:gd name="connsiteY21" fmla="*/ 1062277 h 1133715"/>
              <a:gd name="connsiteX22" fmla="*/ 2243137 w 4429125"/>
              <a:gd name="connsiteY22" fmla="*/ 1047990 h 1133715"/>
              <a:gd name="connsiteX23" fmla="*/ 2314575 w 4429125"/>
              <a:gd name="connsiteY23" fmla="*/ 1033702 h 1133715"/>
              <a:gd name="connsiteX24" fmla="*/ 2400300 w 4429125"/>
              <a:gd name="connsiteY24" fmla="*/ 1005127 h 1133715"/>
              <a:gd name="connsiteX25" fmla="*/ 2486025 w 4429125"/>
              <a:gd name="connsiteY25" fmla="*/ 919402 h 1133715"/>
              <a:gd name="connsiteX26" fmla="*/ 2528887 w 4429125"/>
              <a:gd name="connsiteY26" fmla="*/ 876540 h 1133715"/>
              <a:gd name="connsiteX27" fmla="*/ 2543175 w 4429125"/>
              <a:gd name="connsiteY27" fmla="*/ 833677 h 1133715"/>
              <a:gd name="connsiteX28" fmla="*/ 2415653 w 4429125"/>
              <a:gd name="connsiteY28" fmla="*/ 299666 h 1133715"/>
              <a:gd name="connsiteX29" fmla="*/ 2643187 w 4429125"/>
              <a:gd name="connsiteY29" fmla="*/ 305040 h 1133715"/>
              <a:gd name="connsiteX30" fmla="*/ 2625513 w 4429125"/>
              <a:gd name="connsiteY30" fmla="*/ 146432 h 1133715"/>
              <a:gd name="connsiteX31" fmla="*/ 2771775 w 4429125"/>
              <a:gd name="connsiteY31" fmla="*/ 247890 h 1133715"/>
              <a:gd name="connsiteX32" fmla="*/ 2708850 w 4429125"/>
              <a:gd name="connsiteY32" fmla="*/ 72775 h 1133715"/>
              <a:gd name="connsiteX33" fmla="*/ 3268462 w 4429125"/>
              <a:gd name="connsiteY33" fmla="*/ 4097 h 1133715"/>
              <a:gd name="connsiteX34" fmla="*/ 3200678 w 4429125"/>
              <a:gd name="connsiteY34" fmla="*/ 328852 h 1133715"/>
              <a:gd name="connsiteX35" fmla="*/ 3643312 w 4429125"/>
              <a:gd name="connsiteY35" fmla="*/ 205027 h 1133715"/>
              <a:gd name="connsiteX36" fmla="*/ 3700462 w 4429125"/>
              <a:gd name="connsiteY36" fmla="*/ 290752 h 1133715"/>
              <a:gd name="connsiteX37" fmla="*/ 3743325 w 4429125"/>
              <a:gd name="connsiteY37" fmla="*/ 333615 h 1133715"/>
              <a:gd name="connsiteX38" fmla="*/ 3843337 w 4429125"/>
              <a:gd name="connsiteY38" fmla="*/ 462202 h 1133715"/>
              <a:gd name="connsiteX39" fmla="*/ 3943350 w 4429125"/>
              <a:gd name="connsiteY39" fmla="*/ 476490 h 1133715"/>
              <a:gd name="connsiteX40" fmla="*/ 4129087 w 4429125"/>
              <a:gd name="connsiteY40" fmla="*/ 519352 h 1133715"/>
              <a:gd name="connsiteX41" fmla="*/ 4214812 w 4429125"/>
              <a:gd name="connsiteY41" fmla="*/ 476490 h 1133715"/>
              <a:gd name="connsiteX42" fmla="*/ 4257675 w 4429125"/>
              <a:gd name="connsiteY42" fmla="*/ 462202 h 1133715"/>
              <a:gd name="connsiteX43" fmla="*/ 4300537 w 4429125"/>
              <a:gd name="connsiteY43" fmla="*/ 433627 h 1133715"/>
              <a:gd name="connsiteX44" fmla="*/ 4386262 w 4429125"/>
              <a:gd name="connsiteY44" fmla="*/ 405052 h 1133715"/>
              <a:gd name="connsiteX45" fmla="*/ 4429125 w 4429125"/>
              <a:gd name="connsiteY45" fmla="*/ 376477 h 1133715"/>
              <a:gd name="connsiteX0" fmla="*/ 0 w 4429125"/>
              <a:gd name="connsiteY0" fmla="*/ 1133715 h 1133715"/>
              <a:gd name="connsiteX1" fmla="*/ 314325 w 4429125"/>
              <a:gd name="connsiteY1" fmla="*/ 1119427 h 1133715"/>
              <a:gd name="connsiteX2" fmla="*/ 400050 w 4429125"/>
              <a:gd name="connsiteY2" fmla="*/ 1076565 h 1133715"/>
              <a:gd name="connsiteX3" fmla="*/ 442912 w 4429125"/>
              <a:gd name="connsiteY3" fmla="*/ 1033702 h 1133715"/>
              <a:gd name="connsiteX4" fmla="*/ 485775 w 4429125"/>
              <a:gd name="connsiteY4" fmla="*/ 1019415 h 1133715"/>
              <a:gd name="connsiteX5" fmla="*/ 557212 w 4429125"/>
              <a:gd name="connsiteY5" fmla="*/ 933690 h 1133715"/>
              <a:gd name="connsiteX6" fmla="*/ 614362 w 4429125"/>
              <a:gd name="connsiteY6" fmla="*/ 847965 h 1133715"/>
              <a:gd name="connsiteX7" fmla="*/ 700087 w 4429125"/>
              <a:gd name="connsiteY7" fmla="*/ 805102 h 1133715"/>
              <a:gd name="connsiteX8" fmla="*/ 785812 w 4429125"/>
              <a:gd name="connsiteY8" fmla="*/ 762240 h 1133715"/>
              <a:gd name="connsiteX9" fmla="*/ 914400 w 4429125"/>
              <a:gd name="connsiteY9" fmla="*/ 705090 h 1133715"/>
              <a:gd name="connsiteX10" fmla="*/ 1000125 w 4429125"/>
              <a:gd name="connsiteY10" fmla="*/ 676515 h 1133715"/>
              <a:gd name="connsiteX11" fmla="*/ 1042987 w 4429125"/>
              <a:gd name="connsiteY11" fmla="*/ 662227 h 1133715"/>
              <a:gd name="connsiteX12" fmla="*/ 1114425 w 4429125"/>
              <a:gd name="connsiteY12" fmla="*/ 647940 h 1133715"/>
              <a:gd name="connsiteX13" fmla="*/ 1206662 w 4429125"/>
              <a:gd name="connsiteY13" fmla="*/ 780739 h 1133715"/>
              <a:gd name="connsiteX14" fmla="*/ 1325638 w 4429125"/>
              <a:gd name="connsiteY14" fmla="*/ 806783 h 1133715"/>
              <a:gd name="connsiteX15" fmla="*/ 1557337 w 4429125"/>
              <a:gd name="connsiteY15" fmla="*/ 847965 h 1133715"/>
              <a:gd name="connsiteX16" fmla="*/ 1571625 w 4429125"/>
              <a:gd name="connsiteY16" fmla="*/ 890827 h 1133715"/>
              <a:gd name="connsiteX17" fmla="*/ 1600200 w 4429125"/>
              <a:gd name="connsiteY17" fmla="*/ 933690 h 1133715"/>
              <a:gd name="connsiteX18" fmla="*/ 1614487 w 4429125"/>
              <a:gd name="connsiteY18" fmla="*/ 976552 h 1133715"/>
              <a:gd name="connsiteX19" fmla="*/ 1657350 w 4429125"/>
              <a:gd name="connsiteY19" fmla="*/ 1005127 h 1133715"/>
              <a:gd name="connsiteX20" fmla="*/ 1743075 w 4429125"/>
              <a:gd name="connsiteY20" fmla="*/ 1033702 h 1133715"/>
              <a:gd name="connsiteX21" fmla="*/ 1871662 w 4429125"/>
              <a:gd name="connsiteY21" fmla="*/ 1062277 h 1133715"/>
              <a:gd name="connsiteX22" fmla="*/ 2243137 w 4429125"/>
              <a:gd name="connsiteY22" fmla="*/ 1047990 h 1133715"/>
              <a:gd name="connsiteX23" fmla="*/ 2314575 w 4429125"/>
              <a:gd name="connsiteY23" fmla="*/ 1033702 h 1133715"/>
              <a:gd name="connsiteX24" fmla="*/ 2400300 w 4429125"/>
              <a:gd name="connsiteY24" fmla="*/ 1005127 h 1133715"/>
              <a:gd name="connsiteX25" fmla="*/ 2486025 w 4429125"/>
              <a:gd name="connsiteY25" fmla="*/ 919402 h 1133715"/>
              <a:gd name="connsiteX26" fmla="*/ 2528887 w 4429125"/>
              <a:gd name="connsiteY26" fmla="*/ 876540 h 1133715"/>
              <a:gd name="connsiteX27" fmla="*/ 2543175 w 4429125"/>
              <a:gd name="connsiteY27" fmla="*/ 833677 h 1133715"/>
              <a:gd name="connsiteX28" fmla="*/ 2415653 w 4429125"/>
              <a:gd name="connsiteY28" fmla="*/ 299666 h 1133715"/>
              <a:gd name="connsiteX29" fmla="*/ 2459001 w 4429125"/>
              <a:gd name="connsiteY29" fmla="*/ 151494 h 1133715"/>
              <a:gd name="connsiteX30" fmla="*/ 2625513 w 4429125"/>
              <a:gd name="connsiteY30" fmla="*/ 146432 h 1133715"/>
              <a:gd name="connsiteX31" fmla="*/ 2771775 w 4429125"/>
              <a:gd name="connsiteY31" fmla="*/ 247890 h 1133715"/>
              <a:gd name="connsiteX32" fmla="*/ 2708850 w 4429125"/>
              <a:gd name="connsiteY32" fmla="*/ 72775 h 1133715"/>
              <a:gd name="connsiteX33" fmla="*/ 3268462 w 4429125"/>
              <a:gd name="connsiteY33" fmla="*/ 4097 h 1133715"/>
              <a:gd name="connsiteX34" fmla="*/ 3200678 w 4429125"/>
              <a:gd name="connsiteY34" fmla="*/ 328852 h 1133715"/>
              <a:gd name="connsiteX35" fmla="*/ 3643312 w 4429125"/>
              <a:gd name="connsiteY35" fmla="*/ 205027 h 1133715"/>
              <a:gd name="connsiteX36" fmla="*/ 3700462 w 4429125"/>
              <a:gd name="connsiteY36" fmla="*/ 290752 h 1133715"/>
              <a:gd name="connsiteX37" fmla="*/ 3743325 w 4429125"/>
              <a:gd name="connsiteY37" fmla="*/ 333615 h 1133715"/>
              <a:gd name="connsiteX38" fmla="*/ 3843337 w 4429125"/>
              <a:gd name="connsiteY38" fmla="*/ 462202 h 1133715"/>
              <a:gd name="connsiteX39" fmla="*/ 3943350 w 4429125"/>
              <a:gd name="connsiteY39" fmla="*/ 476490 h 1133715"/>
              <a:gd name="connsiteX40" fmla="*/ 4129087 w 4429125"/>
              <a:gd name="connsiteY40" fmla="*/ 519352 h 1133715"/>
              <a:gd name="connsiteX41" fmla="*/ 4214812 w 4429125"/>
              <a:gd name="connsiteY41" fmla="*/ 476490 h 1133715"/>
              <a:gd name="connsiteX42" fmla="*/ 4257675 w 4429125"/>
              <a:gd name="connsiteY42" fmla="*/ 462202 h 1133715"/>
              <a:gd name="connsiteX43" fmla="*/ 4300537 w 4429125"/>
              <a:gd name="connsiteY43" fmla="*/ 433627 h 1133715"/>
              <a:gd name="connsiteX44" fmla="*/ 4386262 w 4429125"/>
              <a:gd name="connsiteY44" fmla="*/ 405052 h 1133715"/>
              <a:gd name="connsiteX45" fmla="*/ 4429125 w 4429125"/>
              <a:gd name="connsiteY45" fmla="*/ 376477 h 1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9125" h="1133715">
                <a:moveTo>
                  <a:pt x="0" y="1133715"/>
                </a:moveTo>
                <a:cubicBezTo>
                  <a:pt x="104775" y="1128952"/>
                  <a:pt x="209776" y="1127791"/>
                  <a:pt x="314325" y="1119427"/>
                </a:cubicBezTo>
                <a:cubicBezTo>
                  <a:pt x="342837" y="1117146"/>
                  <a:pt x="379592" y="1093613"/>
                  <a:pt x="400050" y="1076565"/>
                </a:cubicBezTo>
                <a:cubicBezTo>
                  <a:pt x="415572" y="1063630"/>
                  <a:pt x="426100" y="1044910"/>
                  <a:pt x="442912" y="1033702"/>
                </a:cubicBezTo>
                <a:cubicBezTo>
                  <a:pt x="455443" y="1025348"/>
                  <a:pt x="471487" y="1024177"/>
                  <a:pt x="485775" y="1019415"/>
                </a:cubicBezTo>
                <a:cubicBezTo>
                  <a:pt x="587881" y="866255"/>
                  <a:pt x="428874" y="1098696"/>
                  <a:pt x="557212" y="933690"/>
                </a:cubicBezTo>
                <a:cubicBezTo>
                  <a:pt x="578296" y="906581"/>
                  <a:pt x="585787" y="867015"/>
                  <a:pt x="614362" y="847965"/>
                </a:cubicBezTo>
                <a:cubicBezTo>
                  <a:pt x="737203" y="766072"/>
                  <a:pt x="581781" y="864256"/>
                  <a:pt x="700087" y="805102"/>
                </a:cubicBezTo>
                <a:cubicBezTo>
                  <a:pt x="810866" y="749712"/>
                  <a:pt x="678085" y="798148"/>
                  <a:pt x="785812" y="762240"/>
                </a:cubicBezTo>
                <a:cubicBezTo>
                  <a:pt x="853738" y="716957"/>
                  <a:pt x="812383" y="739096"/>
                  <a:pt x="914400" y="705090"/>
                </a:cubicBezTo>
                <a:lnTo>
                  <a:pt x="1000125" y="676515"/>
                </a:lnTo>
                <a:cubicBezTo>
                  <a:pt x="1014412" y="671753"/>
                  <a:pt x="1028219" y="665180"/>
                  <a:pt x="1042987" y="662227"/>
                </a:cubicBezTo>
                <a:lnTo>
                  <a:pt x="1114425" y="647940"/>
                </a:lnTo>
                <a:lnTo>
                  <a:pt x="1206662" y="780739"/>
                </a:lnTo>
                <a:cubicBezTo>
                  <a:pt x="1241864" y="807213"/>
                  <a:pt x="1267192" y="795579"/>
                  <a:pt x="1325638" y="806783"/>
                </a:cubicBezTo>
                <a:cubicBezTo>
                  <a:pt x="1384084" y="817987"/>
                  <a:pt x="1516339" y="833958"/>
                  <a:pt x="1557337" y="847965"/>
                </a:cubicBezTo>
                <a:cubicBezTo>
                  <a:pt x="1598335" y="861972"/>
                  <a:pt x="1563271" y="878296"/>
                  <a:pt x="1571625" y="890827"/>
                </a:cubicBezTo>
                <a:lnTo>
                  <a:pt x="1600200" y="933690"/>
                </a:lnTo>
                <a:cubicBezTo>
                  <a:pt x="1604962" y="947977"/>
                  <a:pt x="1605079" y="964792"/>
                  <a:pt x="1614487" y="976552"/>
                </a:cubicBezTo>
                <a:cubicBezTo>
                  <a:pt x="1625214" y="989961"/>
                  <a:pt x="1641658" y="998153"/>
                  <a:pt x="1657350" y="1005127"/>
                </a:cubicBezTo>
                <a:cubicBezTo>
                  <a:pt x="1684875" y="1017360"/>
                  <a:pt x="1714500" y="1024177"/>
                  <a:pt x="1743075" y="1033702"/>
                </a:cubicBezTo>
                <a:cubicBezTo>
                  <a:pt x="1813424" y="1057152"/>
                  <a:pt x="1771073" y="1045513"/>
                  <a:pt x="1871662" y="1062277"/>
                </a:cubicBezTo>
                <a:cubicBezTo>
                  <a:pt x="1995487" y="1057515"/>
                  <a:pt x="2119478" y="1055968"/>
                  <a:pt x="2243137" y="1047990"/>
                </a:cubicBezTo>
                <a:cubicBezTo>
                  <a:pt x="2267371" y="1046427"/>
                  <a:pt x="2291146" y="1040092"/>
                  <a:pt x="2314575" y="1033702"/>
                </a:cubicBezTo>
                <a:cubicBezTo>
                  <a:pt x="2343634" y="1025777"/>
                  <a:pt x="2400300" y="1005127"/>
                  <a:pt x="2400300" y="1005127"/>
                </a:cubicBezTo>
                <a:lnTo>
                  <a:pt x="2486025" y="919402"/>
                </a:lnTo>
                <a:lnTo>
                  <a:pt x="2528887" y="876540"/>
                </a:lnTo>
                <a:cubicBezTo>
                  <a:pt x="2533650" y="862252"/>
                  <a:pt x="2562047" y="929823"/>
                  <a:pt x="2543175" y="833677"/>
                </a:cubicBezTo>
                <a:cubicBezTo>
                  <a:pt x="2524303" y="737531"/>
                  <a:pt x="2429682" y="413363"/>
                  <a:pt x="2415653" y="299666"/>
                </a:cubicBezTo>
                <a:cubicBezTo>
                  <a:pt x="2401624" y="185969"/>
                  <a:pt x="2424024" y="177033"/>
                  <a:pt x="2459001" y="151494"/>
                </a:cubicBezTo>
                <a:cubicBezTo>
                  <a:pt x="2493978" y="125955"/>
                  <a:pt x="2609223" y="151862"/>
                  <a:pt x="2625513" y="146432"/>
                </a:cubicBezTo>
                <a:lnTo>
                  <a:pt x="2771775" y="247890"/>
                </a:lnTo>
                <a:cubicBezTo>
                  <a:pt x="2786062" y="238365"/>
                  <a:pt x="2626069" y="113407"/>
                  <a:pt x="2708850" y="72775"/>
                </a:cubicBezTo>
                <a:cubicBezTo>
                  <a:pt x="2791631" y="32143"/>
                  <a:pt x="3204122" y="-14159"/>
                  <a:pt x="3268462" y="4097"/>
                </a:cubicBezTo>
                <a:cubicBezTo>
                  <a:pt x="3332802" y="22353"/>
                  <a:pt x="3138203" y="295364"/>
                  <a:pt x="3200678" y="328852"/>
                </a:cubicBezTo>
                <a:cubicBezTo>
                  <a:pt x="3263153" y="362340"/>
                  <a:pt x="3396269" y="187060"/>
                  <a:pt x="3643312" y="205027"/>
                </a:cubicBezTo>
                <a:cubicBezTo>
                  <a:pt x="3691214" y="208511"/>
                  <a:pt x="3683967" y="266009"/>
                  <a:pt x="3700462" y="290752"/>
                </a:cubicBezTo>
                <a:cubicBezTo>
                  <a:pt x="3711670" y="307564"/>
                  <a:pt x="3730920" y="317666"/>
                  <a:pt x="3743325" y="333615"/>
                </a:cubicBezTo>
                <a:cubicBezTo>
                  <a:pt x="3750909" y="343366"/>
                  <a:pt x="3811947" y="449646"/>
                  <a:pt x="3843337" y="462202"/>
                </a:cubicBezTo>
                <a:cubicBezTo>
                  <a:pt x="3874605" y="474709"/>
                  <a:pt x="3910012" y="471727"/>
                  <a:pt x="3943350" y="476490"/>
                </a:cubicBezTo>
                <a:cubicBezTo>
                  <a:pt x="4057095" y="552320"/>
                  <a:pt x="3995077" y="538497"/>
                  <a:pt x="4129087" y="519352"/>
                </a:cubicBezTo>
                <a:cubicBezTo>
                  <a:pt x="4236818" y="483443"/>
                  <a:pt x="4104032" y="531880"/>
                  <a:pt x="4214812" y="476490"/>
                </a:cubicBezTo>
                <a:cubicBezTo>
                  <a:pt x="4228283" y="469755"/>
                  <a:pt x="4244204" y="468937"/>
                  <a:pt x="4257675" y="462202"/>
                </a:cubicBezTo>
                <a:cubicBezTo>
                  <a:pt x="4273033" y="454523"/>
                  <a:pt x="4284846" y="440601"/>
                  <a:pt x="4300537" y="433627"/>
                </a:cubicBezTo>
                <a:cubicBezTo>
                  <a:pt x="4328062" y="421394"/>
                  <a:pt x="4361200" y="421760"/>
                  <a:pt x="4386262" y="405052"/>
                </a:cubicBezTo>
                <a:lnTo>
                  <a:pt x="4429125" y="376477"/>
                </a:lnTo>
              </a:path>
            </a:pathLst>
          </a:cu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ysDash"/>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Slide Number Placeholder 20"/>
          <p:cNvSpPr>
            <a:spLocks noGrp="1"/>
          </p:cNvSpPr>
          <p:nvPr>
            <p:ph type="sldNum" sz="quarter" idx="12"/>
          </p:nvPr>
        </p:nvSpPr>
        <p:spPr>
          <a:xfrm>
            <a:off x="8676456" y="6407944"/>
            <a:ext cx="365760" cy="365125"/>
          </a:xfrm>
        </p:spPr>
        <p:txBody>
          <a:bodyPr/>
          <a:lstStyle/>
          <a:p>
            <a:fld id="{B6F15528-21DE-4FAA-801E-634DDDAF4B2B}" type="slidenum">
              <a:rPr lang="en-US" smtClean="0"/>
              <a:pPr/>
              <a:t>24</a:t>
            </a:fld>
            <a:endParaRPr lang="en-US" dirty="0"/>
          </a:p>
        </p:txBody>
      </p:sp>
      <p:sp>
        <p:nvSpPr>
          <p:cNvPr id="2" name="Title 1"/>
          <p:cNvSpPr>
            <a:spLocks noGrp="1"/>
          </p:cNvSpPr>
          <p:nvPr>
            <p:ph type="title"/>
          </p:nvPr>
        </p:nvSpPr>
        <p:spPr>
          <a:xfrm>
            <a:off x="457200" y="134143"/>
            <a:ext cx="8579296" cy="990601"/>
          </a:xfrm>
        </p:spPr>
        <p:txBody>
          <a:bodyPr>
            <a:normAutofit fontScale="90000"/>
          </a:bodyPr>
          <a:lstStyle/>
          <a:p>
            <a:r>
              <a:rPr lang="en-US" dirty="0" smtClean="0"/>
              <a:t>What Happen After The Signal Ends?</a:t>
            </a:r>
            <a:r>
              <a:rPr lang="en-US" sz="4400" dirty="0" smtClean="0"/>
              <a:t> </a:t>
            </a:r>
            <a:endParaRPr lang="en-US" dirty="0"/>
          </a:p>
        </p:txBody>
      </p:sp>
      <p:cxnSp>
        <p:nvCxnSpPr>
          <p:cNvPr id="5" name="Straight Arrow Connector 4"/>
          <p:cNvCxnSpPr/>
          <p:nvPr/>
        </p:nvCxnSpPr>
        <p:spPr>
          <a:xfrm rot="5400000">
            <a:off x="1524794" y="3834358"/>
            <a:ext cx="609600" cy="158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295400" y="2996952"/>
            <a:ext cx="1066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3073152"/>
            <a:ext cx="914400" cy="646331"/>
          </a:xfrm>
          <a:prstGeom prst="rect">
            <a:avLst/>
          </a:prstGeom>
          <a:noFill/>
        </p:spPr>
        <p:txBody>
          <a:bodyPr wrap="square" rtlCol="0">
            <a:spAutoFit/>
          </a:bodyPr>
          <a:lstStyle/>
          <a:p>
            <a:pPr algn="ctr"/>
            <a:r>
              <a:rPr lang="en-US" dirty="0" smtClean="0">
                <a:solidFill>
                  <a:schemeClr val="bg1"/>
                </a:solidFill>
              </a:rPr>
              <a:t>LSM</a:t>
            </a:r>
          </a:p>
          <a:p>
            <a:pPr algn="ctr"/>
            <a:r>
              <a:rPr lang="en-US" dirty="0" smtClean="0">
                <a:solidFill>
                  <a:schemeClr val="bg1"/>
                </a:solidFill>
              </a:rPr>
              <a:t>A</a:t>
            </a:r>
            <a:endParaRPr lang="en-US" dirty="0">
              <a:solidFill>
                <a:schemeClr val="bg1"/>
              </a:solidFill>
            </a:endParaRPr>
          </a:p>
        </p:txBody>
      </p:sp>
      <p:cxnSp>
        <p:nvCxnSpPr>
          <p:cNvPr id="9" name="Straight Arrow Connector 8"/>
          <p:cNvCxnSpPr/>
          <p:nvPr/>
        </p:nvCxnSpPr>
        <p:spPr>
          <a:xfrm rot="16200000">
            <a:off x="1524794" y="5550227"/>
            <a:ext cx="609600" cy="1588"/>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10800000">
            <a:off x="1295400" y="5855821"/>
            <a:ext cx="1066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09700" y="5854774"/>
            <a:ext cx="838200" cy="646331"/>
          </a:xfrm>
          <a:prstGeom prst="rect">
            <a:avLst/>
          </a:prstGeom>
          <a:noFill/>
        </p:spPr>
        <p:txBody>
          <a:bodyPr wrap="square" rtlCol="0">
            <a:spAutoFit/>
          </a:bodyPr>
          <a:lstStyle/>
          <a:p>
            <a:pPr algn="ctr"/>
            <a:r>
              <a:rPr lang="en-US" dirty="0" smtClean="0">
                <a:solidFill>
                  <a:schemeClr val="bg1"/>
                </a:solidFill>
              </a:rPr>
              <a:t>LSM</a:t>
            </a:r>
          </a:p>
          <a:p>
            <a:pPr algn="ctr"/>
            <a:r>
              <a:rPr lang="en-US" dirty="0" smtClean="0">
                <a:solidFill>
                  <a:schemeClr val="bg1"/>
                </a:solidFill>
              </a:rPr>
              <a:t>B</a:t>
            </a:r>
            <a:endParaRPr lang="en-US" dirty="0">
              <a:solidFill>
                <a:schemeClr val="bg1"/>
              </a:solidFill>
            </a:endParaRPr>
          </a:p>
        </p:txBody>
      </p:sp>
      <p:sp>
        <p:nvSpPr>
          <p:cNvPr id="14" name="Rectangle 13"/>
          <p:cNvSpPr/>
          <p:nvPr/>
        </p:nvSpPr>
        <p:spPr>
          <a:xfrm>
            <a:off x="-7924800" y="4749552"/>
            <a:ext cx="9906000" cy="523220"/>
          </a:xfrm>
          <a:prstGeom prst="rect">
            <a:avLst/>
          </a:prstGeom>
        </p:spPr>
        <p:txBody>
          <a:bodyPr wrap="square">
            <a:spAutoFit/>
          </a:bodyPr>
          <a:lstStyle/>
          <a:p>
            <a:r>
              <a:rPr lang="en-US" sz="2800" dirty="0" smtClean="0"/>
              <a:t>010110110101110</a:t>
            </a:r>
            <a:r>
              <a:rPr lang="en-US" sz="2800" dirty="0" smtClean="0">
                <a:solidFill>
                  <a:srgbClr val="FF0000"/>
                </a:solidFill>
              </a:rPr>
              <a:t>1</a:t>
            </a:r>
            <a:r>
              <a:rPr lang="en-US" sz="2800" dirty="0" smtClean="0"/>
              <a:t>100101001010110111011000100</a:t>
            </a:r>
          </a:p>
        </p:txBody>
      </p:sp>
      <p:sp>
        <p:nvSpPr>
          <p:cNvPr id="15" name="Rectangle 14"/>
          <p:cNvSpPr/>
          <p:nvPr/>
        </p:nvSpPr>
        <p:spPr>
          <a:xfrm>
            <a:off x="-7924800" y="4139952"/>
            <a:ext cx="9906000" cy="523220"/>
          </a:xfrm>
          <a:prstGeom prst="rect">
            <a:avLst/>
          </a:prstGeom>
        </p:spPr>
        <p:txBody>
          <a:bodyPr wrap="square">
            <a:spAutoFit/>
          </a:bodyPr>
          <a:lstStyle/>
          <a:p>
            <a:r>
              <a:rPr lang="en-US" sz="2800" dirty="0" smtClean="0"/>
              <a:t>010110110101110</a:t>
            </a:r>
            <a:r>
              <a:rPr lang="en-US" sz="2800" dirty="0" smtClean="0">
                <a:solidFill>
                  <a:srgbClr val="FF0000"/>
                </a:solidFill>
              </a:rPr>
              <a:t>0</a:t>
            </a:r>
            <a:r>
              <a:rPr lang="en-US" sz="2800" dirty="0" smtClean="0"/>
              <a:t>100101001010110111011000100</a:t>
            </a:r>
          </a:p>
        </p:txBody>
      </p:sp>
      <p:sp>
        <p:nvSpPr>
          <p:cNvPr id="18" name="Freeform 17"/>
          <p:cNvSpPr/>
          <p:nvPr/>
        </p:nvSpPr>
        <p:spPr>
          <a:xfrm>
            <a:off x="3154483" y="2316434"/>
            <a:ext cx="2209605" cy="1190953"/>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9" name="Freeform 18"/>
          <p:cNvSpPr/>
          <p:nvPr/>
        </p:nvSpPr>
        <p:spPr>
          <a:xfrm>
            <a:off x="3123206" y="2273571"/>
            <a:ext cx="2240882" cy="1190953"/>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2900362" y="3680"/>
                  <a:pt x="2900362" y="3680"/>
                </a:cubicBezTo>
                <a:cubicBezTo>
                  <a:pt x="3148012" y="8442"/>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5" name="Freeform 24"/>
          <p:cNvSpPr/>
          <p:nvPr/>
        </p:nvSpPr>
        <p:spPr>
          <a:xfrm rot="11579722">
            <a:off x="5492378" y="1197175"/>
            <a:ext cx="3128702" cy="2129721"/>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rgbClr val="7030A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Freeform 30"/>
          <p:cNvSpPr/>
          <p:nvPr/>
        </p:nvSpPr>
        <p:spPr>
          <a:xfrm rot="11579722">
            <a:off x="5418823" y="1553427"/>
            <a:ext cx="3287307" cy="1766724"/>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4" name="Rectangle 23"/>
          <p:cNvSpPr/>
          <p:nvPr/>
        </p:nvSpPr>
        <p:spPr>
          <a:xfrm>
            <a:off x="3059832" y="1347147"/>
            <a:ext cx="5824182" cy="237788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TextBox 21"/>
          <p:cNvSpPr txBox="1"/>
          <p:nvPr/>
        </p:nvSpPr>
        <p:spPr>
          <a:xfrm>
            <a:off x="2895600" y="1111650"/>
            <a:ext cx="3541594" cy="369332"/>
          </a:xfrm>
          <a:prstGeom prst="rect">
            <a:avLst/>
          </a:prstGeom>
          <a:noFill/>
        </p:spPr>
        <p:txBody>
          <a:bodyPr wrap="square" rtlCol="0">
            <a:spAutoFit/>
          </a:bodyPr>
          <a:lstStyle/>
          <a:p>
            <a:r>
              <a:rPr lang="en-US" b="1" dirty="0" smtClean="0">
                <a:solidFill>
                  <a:schemeClr val="bg1"/>
                </a:solidFill>
              </a:rPr>
              <a:t>Normal Behavioral of LSM</a:t>
            </a:r>
            <a:endParaRPr lang="en-US" b="1" dirty="0">
              <a:solidFill>
                <a:schemeClr val="bg1"/>
              </a:solidFill>
            </a:endParaRPr>
          </a:p>
        </p:txBody>
      </p:sp>
      <p:sp>
        <p:nvSpPr>
          <p:cNvPr id="17" name="TextBox 16"/>
          <p:cNvSpPr txBox="1"/>
          <p:nvPr/>
        </p:nvSpPr>
        <p:spPr>
          <a:xfrm>
            <a:off x="7372066" y="3437120"/>
            <a:ext cx="1771934" cy="646331"/>
          </a:xfrm>
          <a:prstGeom prst="rect">
            <a:avLst/>
          </a:prstGeom>
          <a:noFill/>
        </p:spPr>
        <p:txBody>
          <a:bodyPr wrap="square" rtlCol="0">
            <a:spAutoFit/>
          </a:bodyPr>
          <a:lstStyle/>
          <a:p>
            <a:r>
              <a:rPr lang="en-US" dirty="0" smtClean="0">
                <a:solidFill>
                  <a:schemeClr val="bg1"/>
                </a:solidFill>
              </a:rPr>
              <a:t>LSM A</a:t>
            </a:r>
          </a:p>
          <a:p>
            <a:r>
              <a:rPr lang="en-US" dirty="0" smtClean="0">
                <a:solidFill>
                  <a:schemeClr val="bg1"/>
                </a:solidFill>
              </a:rPr>
              <a:t>LSM B</a:t>
            </a:r>
            <a:endParaRPr lang="en-US" dirty="0">
              <a:solidFill>
                <a:schemeClr val="bg1"/>
              </a:solidFill>
            </a:endParaRPr>
          </a:p>
        </p:txBody>
      </p:sp>
      <p:sp>
        <p:nvSpPr>
          <p:cNvPr id="20" name="Freeform 19"/>
          <p:cNvSpPr/>
          <p:nvPr/>
        </p:nvSpPr>
        <p:spPr>
          <a:xfrm>
            <a:off x="8229600" y="3778651"/>
            <a:ext cx="373039" cy="191729"/>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2900362" y="3680"/>
                  <a:pt x="2900362" y="3680"/>
                </a:cubicBezTo>
                <a:cubicBezTo>
                  <a:pt x="3148012" y="8442"/>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Freeform 22"/>
          <p:cNvSpPr/>
          <p:nvPr/>
        </p:nvSpPr>
        <p:spPr>
          <a:xfrm>
            <a:off x="8229600" y="3473851"/>
            <a:ext cx="304800" cy="200353"/>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2" name="Freeform 31"/>
          <p:cNvSpPr/>
          <p:nvPr/>
        </p:nvSpPr>
        <p:spPr>
          <a:xfrm rot="11579722">
            <a:off x="8557552" y="3419302"/>
            <a:ext cx="455790" cy="257836"/>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Freeform 32"/>
          <p:cNvSpPr/>
          <p:nvPr/>
        </p:nvSpPr>
        <p:spPr>
          <a:xfrm rot="11579722">
            <a:off x="8630551" y="3732415"/>
            <a:ext cx="378030" cy="291331"/>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rgbClr val="7030A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Freeform 29"/>
          <p:cNvSpPr/>
          <p:nvPr/>
        </p:nvSpPr>
        <p:spPr>
          <a:xfrm rot="11579722">
            <a:off x="3638620" y="5334944"/>
            <a:ext cx="455790" cy="257836"/>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4" name="Freeform 33"/>
          <p:cNvSpPr/>
          <p:nvPr/>
        </p:nvSpPr>
        <p:spPr>
          <a:xfrm rot="11579722">
            <a:off x="3711619" y="5733377"/>
            <a:ext cx="378030" cy="291331"/>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29125" h="946655">
                <a:moveTo>
                  <a:pt x="0" y="946655"/>
                </a:moveTo>
                <a:cubicBezTo>
                  <a:pt x="104775" y="941892"/>
                  <a:pt x="209776" y="940731"/>
                  <a:pt x="314325" y="932367"/>
                </a:cubicBezTo>
                <a:cubicBezTo>
                  <a:pt x="342837" y="930086"/>
                  <a:pt x="379592" y="906553"/>
                  <a:pt x="400050" y="889505"/>
                </a:cubicBezTo>
                <a:cubicBezTo>
                  <a:pt x="415572" y="876570"/>
                  <a:pt x="426100" y="857850"/>
                  <a:pt x="442912" y="846642"/>
                </a:cubicBezTo>
                <a:cubicBezTo>
                  <a:pt x="455443" y="838288"/>
                  <a:pt x="471487" y="837117"/>
                  <a:pt x="485775" y="832355"/>
                </a:cubicBezTo>
                <a:cubicBezTo>
                  <a:pt x="587881" y="679195"/>
                  <a:pt x="428874" y="911636"/>
                  <a:pt x="557212" y="746630"/>
                </a:cubicBezTo>
                <a:cubicBezTo>
                  <a:pt x="578296" y="719521"/>
                  <a:pt x="585787" y="679955"/>
                  <a:pt x="614362" y="660905"/>
                </a:cubicBezTo>
                <a:cubicBezTo>
                  <a:pt x="737203" y="579012"/>
                  <a:pt x="581781" y="677196"/>
                  <a:pt x="700087" y="618042"/>
                </a:cubicBezTo>
                <a:cubicBezTo>
                  <a:pt x="810866" y="562652"/>
                  <a:pt x="678085" y="611088"/>
                  <a:pt x="785812" y="575180"/>
                </a:cubicBezTo>
                <a:cubicBezTo>
                  <a:pt x="853738" y="529897"/>
                  <a:pt x="812383" y="552036"/>
                  <a:pt x="914400" y="518030"/>
                </a:cubicBezTo>
                <a:lnTo>
                  <a:pt x="1000125" y="489455"/>
                </a:lnTo>
                <a:cubicBezTo>
                  <a:pt x="1014412" y="484693"/>
                  <a:pt x="1028219" y="478120"/>
                  <a:pt x="1042987" y="475167"/>
                </a:cubicBezTo>
                <a:lnTo>
                  <a:pt x="1114425" y="460880"/>
                </a:lnTo>
                <a:cubicBezTo>
                  <a:pt x="1214437" y="465642"/>
                  <a:pt x="1314655" y="467182"/>
                  <a:pt x="1414462" y="475167"/>
                </a:cubicBezTo>
                <a:cubicBezTo>
                  <a:pt x="1434036" y="476733"/>
                  <a:pt x="1456834" y="476524"/>
                  <a:pt x="1471612" y="489455"/>
                </a:cubicBezTo>
                <a:cubicBezTo>
                  <a:pt x="1523748" y="535074"/>
                  <a:pt x="1536954" y="599756"/>
                  <a:pt x="1557337" y="660905"/>
                </a:cubicBezTo>
                <a:cubicBezTo>
                  <a:pt x="1562100" y="675192"/>
                  <a:pt x="1563271" y="691236"/>
                  <a:pt x="1571625" y="703767"/>
                </a:cubicBezTo>
                <a:lnTo>
                  <a:pt x="1600200" y="746630"/>
                </a:lnTo>
                <a:cubicBezTo>
                  <a:pt x="1604962" y="760917"/>
                  <a:pt x="1605079" y="777732"/>
                  <a:pt x="1614487" y="789492"/>
                </a:cubicBezTo>
                <a:cubicBezTo>
                  <a:pt x="1625214" y="802901"/>
                  <a:pt x="1641658" y="811093"/>
                  <a:pt x="1657350" y="818067"/>
                </a:cubicBezTo>
                <a:cubicBezTo>
                  <a:pt x="1684875" y="830300"/>
                  <a:pt x="1714500" y="837117"/>
                  <a:pt x="1743075" y="846642"/>
                </a:cubicBezTo>
                <a:cubicBezTo>
                  <a:pt x="1813424" y="870092"/>
                  <a:pt x="1771073" y="858453"/>
                  <a:pt x="1871662" y="875217"/>
                </a:cubicBezTo>
                <a:cubicBezTo>
                  <a:pt x="1995487" y="870455"/>
                  <a:pt x="2119478" y="868908"/>
                  <a:pt x="2243137" y="860930"/>
                </a:cubicBezTo>
                <a:cubicBezTo>
                  <a:pt x="2267371" y="859367"/>
                  <a:pt x="2291146" y="853032"/>
                  <a:pt x="2314575" y="846642"/>
                </a:cubicBezTo>
                <a:cubicBezTo>
                  <a:pt x="2343634" y="838717"/>
                  <a:pt x="2400300" y="818067"/>
                  <a:pt x="2400300" y="818067"/>
                </a:cubicBezTo>
                <a:lnTo>
                  <a:pt x="2486025" y="732342"/>
                </a:lnTo>
                <a:lnTo>
                  <a:pt x="2528887" y="689480"/>
                </a:lnTo>
                <a:cubicBezTo>
                  <a:pt x="2533650" y="675192"/>
                  <a:pt x="2542340" y="661654"/>
                  <a:pt x="2543175" y="646617"/>
                </a:cubicBezTo>
                <a:cubicBezTo>
                  <a:pt x="2551897" y="489625"/>
                  <a:pt x="2528234" y="329624"/>
                  <a:pt x="2557462" y="175130"/>
                </a:cubicBezTo>
                <a:cubicBezTo>
                  <a:pt x="2563846" y="141386"/>
                  <a:pt x="2614612" y="137030"/>
                  <a:pt x="2643187" y="117980"/>
                </a:cubicBezTo>
                <a:cubicBezTo>
                  <a:pt x="2657475" y="108455"/>
                  <a:pt x="2669760" y="94835"/>
                  <a:pt x="2686050" y="89405"/>
                </a:cubicBezTo>
                <a:lnTo>
                  <a:pt x="2771775" y="60830"/>
                </a:lnTo>
                <a:cubicBezTo>
                  <a:pt x="2786062" y="51305"/>
                  <a:pt x="2798946" y="39229"/>
                  <a:pt x="2814637" y="32255"/>
                </a:cubicBezTo>
                <a:cubicBezTo>
                  <a:pt x="2842162" y="20022"/>
                  <a:pt x="3200678" y="141792"/>
                  <a:pt x="3200678" y="141792"/>
                </a:cubicBezTo>
                <a:cubicBezTo>
                  <a:pt x="3448328" y="146554"/>
                  <a:pt x="3396269" y="0"/>
                  <a:pt x="3643312" y="17967"/>
                </a:cubicBezTo>
                <a:cubicBezTo>
                  <a:pt x="3691214" y="21451"/>
                  <a:pt x="3683967" y="78949"/>
                  <a:pt x="3700462" y="103692"/>
                </a:cubicBezTo>
                <a:cubicBezTo>
                  <a:pt x="3711670" y="120504"/>
                  <a:pt x="3730920" y="130606"/>
                  <a:pt x="3743325" y="146555"/>
                </a:cubicBezTo>
                <a:cubicBezTo>
                  <a:pt x="3750909" y="156306"/>
                  <a:pt x="3811947" y="262586"/>
                  <a:pt x="3843337" y="275142"/>
                </a:cubicBezTo>
                <a:cubicBezTo>
                  <a:pt x="3874605" y="287649"/>
                  <a:pt x="3910012" y="284667"/>
                  <a:pt x="3943350" y="289430"/>
                </a:cubicBezTo>
                <a:cubicBezTo>
                  <a:pt x="4057095" y="365260"/>
                  <a:pt x="3995077" y="351437"/>
                  <a:pt x="4129087" y="332292"/>
                </a:cubicBezTo>
                <a:cubicBezTo>
                  <a:pt x="4236818" y="296383"/>
                  <a:pt x="4104032" y="344820"/>
                  <a:pt x="4214812" y="289430"/>
                </a:cubicBezTo>
                <a:cubicBezTo>
                  <a:pt x="4228283" y="282695"/>
                  <a:pt x="4244204" y="281877"/>
                  <a:pt x="4257675" y="275142"/>
                </a:cubicBezTo>
                <a:cubicBezTo>
                  <a:pt x="4273033" y="267463"/>
                  <a:pt x="4284846" y="253541"/>
                  <a:pt x="4300537" y="246567"/>
                </a:cubicBezTo>
                <a:cubicBezTo>
                  <a:pt x="4328062" y="234334"/>
                  <a:pt x="4361200" y="234700"/>
                  <a:pt x="4386262" y="217992"/>
                </a:cubicBezTo>
                <a:lnTo>
                  <a:pt x="4429125" y="189417"/>
                </a:lnTo>
              </a:path>
            </a:pathLst>
          </a:custGeom>
          <a:ln>
            <a:solidFill>
              <a:srgbClr val="7030A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 name="TextBox 2"/>
          <p:cNvSpPr txBox="1"/>
          <p:nvPr/>
        </p:nvSpPr>
        <p:spPr>
          <a:xfrm>
            <a:off x="4167407" y="5271394"/>
            <a:ext cx="4293025" cy="369332"/>
          </a:xfrm>
          <a:prstGeom prst="rect">
            <a:avLst/>
          </a:prstGeom>
          <a:noFill/>
        </p:spPr>
        <p:txBody>
          <a:bodyPr wrap="square" rtlCol="0">
            <a:spAutoFit/>
          </a:bodyPr>
          <a:lstStyle/>
          <a:p>
            <a:r>
              <a:rPr lang="en-US" b="1" dirty="0" smtClean="0"/>
              <a:t>Original</a:t>
            </a:r>
            <a:r>
              <a:rPr lang="en-US" dirty="0" smtClean="0"/>
              <a:t> path without damage</a:t>
            </a:r>
            <a:endParaRPr lang="en-US" dirty="0"/>
          </a:p>
        </p:txBody>
      </p:sp>
      <p:sp>
        <p:nvSpPr>
          <p:cNvPr id="35" name="TextBox 34"/>
          <p:cNvSpPr txBox="1"/>
          <p:nvPr/>
        </p:nvSpPr>
        <p:spPr>
          <a:xfrm>
            <a:off x="4189571" y="5656060"/>
            <a:ext cx="4673106" cy="369332"/>
          </a:xfrm>
          <a:prstGeom prst="rect">
            <a:avLst/>
          </a:prstGeom>
          <a:noFill/>
        </p:spPr>
        <p:txBody>
          <a:bodyPr wrap="square" rtlCol="0">
            <a:spAutoFit/>
          </a:bodyPr>
          <a:lstStyle/>
          <a:p>
            <a:r>
              <a:rPr lang="en-US" b="1" dirty="0" smtClean="0"/>
              <a:t>Desired</a:t>
            </a:r>
            <a:r>
              <a:rPr lang="en-US" dirty="0" smtClean="0"/>
              <a:t> activity with Damage in LSM </a:t>
            </a:r>
            <a:endParaRPr lang="en-US" dirty="0"/>
          </a:p>
        </p:txBody>
      </p:sp>
      <p:sp>
        <p:nvSpPr>
          <p:cNvPr id="36" name="TextBox 35"/>
          <p:cNvSpPr txBox="1"/>
          <p:nvPr/>
        </p:nvSpPr>
        <p:spPr>
          <a:xfrm>
            <a:off x="4189571" y="6096686"/>
            <a:ext cx="4270861" cy="369332"/>
          </a:xfrm>
          <a:prstGeom prst="rect">
            <a:avLst/>
          </a:prstGeom>
          <a:noFill/>
        </p:spPr>
        <p:txBody>
          <a:bodyPr wrap="square" rtlCol="0">
            <a:spAutoFit/>
          </a:bodyPr>
          <a:lstStyle/>
          <a:p>
            <a:r>
              <a:rPr lang="en-US" b="1" dirty="0" smtClean="0"/>
              <a:t>Current</a:t>
            </a:r>
            <a:r>
              <a:rPr lang="en-US" dirty="0" smtClean="0"/>
              <a:t> activity with damage in LSM</a:t>
            </a:r>
            <a:endParaRPr lang="en-US" dirty="0"/>
          </a:p>
        </p:txBody>
      </p:sp>
      <p:sp>
        <p:nvSpPr>
          <p:cNvPr id="37" name="Freeform 36"/>
          <p:cNvSpPr/>
          <p:nvPr/>
        </p:nvSpPr>
        <p:spPr>
          <a:xfrm rot="12003987">
            <a:off x="3438081" y="6178438"/>
            <a:ext cx="711117" cy="231950"/>
          </a:xfrm>
          <a:custGeom>
            <a:avLst/>
            <a:gdLst>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2900362 w 4429125"/>
              <a:gd name="connsiteY33" fmla="*/ 3680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3703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46655 h 946655"/>
              <a:gd name="connsiteX1" fmla="*/ 314325 w 4429125"/>
              <a:gd name="connsiteY1" fmla="*/ 932367 h 946655"/>
              <a:gd name="connsiteX2" fmla="*/ 400050 w 4429125"/>
              <a:gd name="connsiteY2" fmla="*/ 889505 h 946655"/>
              <a:gd name="connsiteX3" fmla="*/ 442912 w 4429125"/>
              <a:gd name="connsiteY3" fmla="*/ 846642 h 946655"/>
              <a:gd name="connsiteX4" fmla="*/ 485775 w 4429125"/>
              <a:gd name="connsiteY4" fmla="*/ 832355 h 946655"/>
              <a:gd name="connsiteX5" fmla="*/ 557212 w 4429125"/>
              <a:gd name="connsiteY5" fmla="*/ 746630 h 946655"/>
              <a:gd name="connsiteX6" fmla="*/ 614362 w 4429125"/>
              <a:gd name="connsiteY6" fmla="*/ 660905 h 946655"/>
              <a:gd name="connsiteX7" fmla="*/ 700087 w 4429125"/>
              <a:gd name="connsiteY7" fmla="*/ 618042 h 946655"/>
              <a:gd name="connsiteX8" fmla="*/ 785812 w 4429125"/>
              <a:gd name="connsiteY8" fmla="*/ 575180 h 946655"/>
              <a:gd name="connsiteX9" fmla="*/ 914400 w 4429125"/>
              <a:gd name="connsiteY9" fmla="*/ 518030 h 946655"/>
              <a:gd name="connsiteX10" fmla="*/ 1000125 w 4429125"/>
              <a:gd name="connsiteY10" fmla="*/ 489455 h 946655"/>
              <a:gd name="connsiteX11" fmla="*/ 1042987 w 4429125"/>
              <a:gd name="connsiteY11" fmla="*/ 475167 h 946655"/>
              <a:gd name="connsiteX12" fmla="*/ 1114425 w 4429125"/>
              <a:gd name="connsiteY12" fmla="*/ 460880 h 946655"/>
              <a:gd name="connsiteX13" fmla="*/ 1414462 w 4429125"/>
              <a:gd name="connsiteY13" fmla="*/ 475167 h 946655"/>
              <a:gd name="connsiteX14" fmla="*/ 1471612 w 4429125"/>
              <a:gd name="connsiteY14" fmla="*/ 489455 h 946655"/>
              <a:gd name="connsiteX15" fmla="*/ 1557337 w 4429125"/>
              <a:gd name="connsiteY15" fmla="*/ 660905 h 946655"/>
              <a:gd name="connsiteX16" fmla="*/ 1571625 w 4429125"/>
              <a:gd name="connsiteY16" fmla="*/ 703767 h 946655"/>
              <a:gd name="connsiteX17" fmla="*/ 1600200 w 4429125"/>
              <a:gd name="connsiteY17" fmla="*/ 746630 h 946655"/>
              <a:gd name="connsiteX18" fmla="*/ 1614487 w 4429125"/>
              <a:gd name="connsiteY18" fmla="*/ 789492 h 946655"/>
              <a:gd name="connsiteX19" fmla="*/ 1657350 w 4429125"/>
              <a:gd name="connsiteY19" fmla="*/ 818067 h 946655"/>
              <a:gd name="connsiteX20" fmla="*/ 1743075 w 4429125"/>
              <a:gd name="connsiteY20" fmla="*/ 846642 h 946655"/>
              <a:gd name="connsiteX21" fmla="*/ 1871662 w 4429125"/>
              <a:gd name="connsiteY21" fmla="*/ 875217 h 946655"/>
              <a:gd name="connsiteX22" fmla="*/ 2243137 w 4429125"/>
              <a:gd name="connsiteY22" fmla="*/ 860930 h 946655"/>
              <a:gd name="connsiteX23" fmla="*/ 2314575 w 4429125"/>
              <a:gd name="connsiteY23" fmla="*/ 846642 h 946655"/>
              <a:gd name="connsiteX24" fmla="*/ 2400300 w 4429125"/>
              <a:gd name="connsiteY24" fmla="*/ 818067 h 946655"/>
              <a:gd name="connsiteX25" fmla="*/ 2486025 w 4429125"/>
              <a:gd name="connsiteY25" fmla="*/ 732342 h 946655"/>
              <a:gd name="connsiteX26" fmla="*/ 2528887 w 4429125"/>
              <a:gd name="connsiteY26" fmla="*/ 689480 h 946655"/>
              <a:gd name="connsiteX27" fmla="*/ 2543175 w 4429125"/>
              <a:gd name="connsiteY27" fmla="*/ 646617 h 946655"/>
              <a:gd name="connsiteX28" fmla="*/ 2557462 w 4429125"/>
              <a:gd name="connsiteY28" fmla="*/ 175130 h 946655"/>
              <a:gd name="connsiteX29" fmla="*/ 2643187 w 4429125"/>
              <a:gd name="connsiteY29" fmla="*/ 117980 h 946655"/>
              <a:gd name="connsiteX30" fmla="*/ 2686050 w 4429125"/>
              <a:gd name="connsiteY30" fmla="*/ 89405 h 946655"/>
              <a:gd name="connsiteX31" fmla="*/ 2771775 w 4429125"/>
              <a:gd name="connsiteY31" fmla="*/ 60830 h 946655"/>
              <a:gd name="connsiteX32" fmla="*/ 2814637 w 4429125"/>
              <a:gd name="connsiteY32" fmla="*/ 32255 h 946655"/>
              <a:gd name="connsiteX33" fmla="*/ 3200678 w 4429125"/>
              <a:gd name="connsiteY33" fmla="*/ 141792 h 946655"/>
              <a:gd name="connsiteX34" fmla="*/ 3643312 w 4429125"/>
              <a:gd name="connsiteY34" fmla="*/ 17967 h 946655"/>
              <a:gd name="connsiteX35" fmla="*/ 3700462 w 4429125"/>
              <a:gd name="connsiteY35" fmla="*/ 103692 h 946655"/>
              <a:gd name="connsiteX36" fmla="*/ 3743325 w 4429125"/>
              <a:gd name="connsiteY36" fmla="*/ 146555 h 946655"/>
              <a:gd name="connsiteX37" fmla="*/ 3843337 w 4429125"/>
              <a:gd name="connsiteY37" fmla="*/ 275142 h 946655"/>
              <a:gd name="connsiteX38" fmla="*/ 3943350 w 4429125"/>
              <a:gd name="connsiteY38" fmla="*/ 289430 h 946655"/>
              <a:gd name="connsiteX39" fmla="*/ 4129087 w 4429125"/>
              <a:gd name="connsiteY39" fmla="*/ 332292 h 946655"/>
              <a:gd name="connsiteX40" fmla="*/ 4214812 w 4429125"/>
              <a:gd name="connsiteY40" fmla="*/ 289430 h 946655"/>
              <a:gd name="connsiteX41" fmla="*/ 4257675 w 4429125"/>
              <a:gd name="connsiteY41" fmla="*/ 275142 h 946655"/>
              <a:gd name="connsiteX42" fmla="*/ 4300537 w 4429125"/>
              <a:gd name="connsiteY42" fmla="*/ 246567 h 946655"/>
              <a:gd name="connsiteX43" fmla="*/ 4386262 w 4429125"/>
              <a:gd name="connsiteY43" fmla="*/ 217992 h 946655"/>
              <a:gd name="connsiteX44" fmla="*/ 4429125 w 4429125"/>
              <a:gd name="connsiteY44" fmla="*/ 189417 h 946655"/>
              <a:gd name="connsiteX0" fmla="*/ 0 w 4429125"/>
              <a:gd name="connsiteY0" fmla="*/ 930216 h 930216"/>
              <a:gd name="connsiteX1" fmla="*/ 314325 w 4429125"/>
              <a:gd name="connsiteY1" fmla="*/ 915928 h 930216"/>
              <a:gd name="connsiteX2" fmla="*/ 400050 w 4429125"/>
              <a:gd name="connsiteY2" fmla="*/ 873066 h 930216"/>
              <a:gd name="connsiteX3" fmla="*/ 442912 w 4429125"/>
              <a:gd name="connsiteY3" fmla="*/ 830203 h 930216"/>
              <a:gd name="connsiteX4" fmla="*/ 485775 w 4429125"/>
              <a:gd name="connsiteY4" fmla="*/ 815916 h 930216"/>
              <a:gd name="connsiteX5" fmla="*/ 557212 w 4429125"/>
              <a:gd name="connsiteY5" fmla="*/ 730191 h 930216"/>
              <a:gd name="connsiteX6" fmla="*/ 614362 w 4429125"/>
              <a:gd name="connsiteY6" fmla="*/ 644466 h 930216"/>
              <a:gd name="connsiteX7" fmla="*/ 700087 w 4429125"/>
              <a:gd name="connsiteY7" fmla="*/ 601603 h 930216"/>
              <a:gd name="connsiteX8" fmla="*/ 785812 w 4429125"/>
              <a:gd name="connsiteY8" fmla="*/ 558741 h 930216"/>
              <a:gd name="connsiteX9" fmla="*/ 914400 w 4429125"/>
              <a:gd name="connsiteY9" fmla="*/ 501591 h 930216"/>
              <a:gd name="connsiteX10" fmla="*/ 1000125 w 4429125"/>
              <a:gd name="connsiteY10" fmla="*/ 473016 h 930216"/>
              <a:gd name="connsiteX11" fmla="*/ 1042987 w 4429125"/>
              <a:gd name="connsiteY11" fmla="*/ 458728 h 930216"/>
              <a:gd name="connsiteX12" fmla="*/ 1114425 w 4429125"/>
              <a:gd name="connsiteY12" fmla="*/ 444441 h 930216"/>
              <a:gd name="connsiteX13" fmla="*/ 1414462 w 4429125"/>
              <a:gd name="connsiteY13" fmla="*/ 458728 h 930216"/>
              <a:gd name="connsiteX14" fmla="*/ 1325638 w 4429125"/>
              <a:gd name="connsiteY14" fmla="*/ 603284 h 930216"/>
              <a:gd name="connsiteX15" fmla="*/ 1557337 w 4429125"/>
              <a:gd name="connsiteY15" fmla="*/ 644466 h 930216"/>
              <a:gd name="connsiteX16" fmla="*/ 1571625 w 4429125"/>
              <a:gd name="connsiteY16" fmla="*/ 687328 h 930216"/>
              <a:gd name="connsiteX17" fmla="*/ 1600200 w 4429125"/>
              <a:gd name="connsiteY17" fmla="*/ 730191 h 930216"/>
              <a:gd name="connsiteX18" fmla="*/ 1614487 w 4429125"/>
              <a:gd name="connsiteY18" fmla="*/ 773053 h 930216"/>
              <a:gd name="connsiteX19" fmla="*/ 1657350 w 4429125"/>
              <a:gd name="connsiteY19" fmla="*/ 801628 h 930216"/>
              <a:gd name="connsiteX20" fmla="*/ 1743075 w 4429125"/>
              <a:gd name="connsiteY20" fmla="*/ 830203 h 930216"/>
              <a:gd name="connsiteX21" fmla="*/ 1871662 w 4429125"/>
              <a:gd name="connsiteY21" fmla="*/ 858778 h 930216"/>
              <a:gd name="connsiteX22" fmla="*/ 2243137 w 4429125"/>
              <a:gd name="connsiteY22" fmla="*/ 844491 h 930216"/>
              <a:gd name="connsiteX23" fmla="*/ 2314575 w 4429125"/>
              <a:gd name="connsiteY23" fmla="*/ 830203 h 930216"/>
              <a:gd name="connsiteX24" fmla="*/ 2400300 w 4429125"/>
              <a:gd name="connsiteY24" fmla="*/ 801628 h 930216"/>
              <a:gd name="connsiteX25" fmla="*/ 2486025 w 4429125"/>
              <a:gd name="connsiteY25" fmla="*/ 715903 h 930216"/>
              <a:gd name="connsiteX26" fmla="*/ 2528887 w 4429125"/>
              <a:gd name="connsiteY26" fmla="*/ 673041 h 930216"/>
              <a:gd name="connsiteX27" fmla="*/ 2543175 w 4429125"/>
              <a:gd name="connsiteY27" fmla="*/ 630178 h 930216"/>
              <a:gd name="connsiteX28" fmla="*/ 2557462 w 4429125"/>
              <a:gd name="connsiteY28" fmla="*/ 158691 h 930216"/>
              <a:gd name="connsiteX29" fmla="*/ 2643187 w 4429125"/>
              <a:gd name="connsiteY29" fmla="*/ 101541 h 930216"/>
              <a:gd name="connsiteX30" fmla="*/ 2686050 w 4429125"/>
              <a:gd name="connsiteY30" fmla="*/ 72966 h 930216"/>
              <a:gd name="connsiteX31" fmla="*/ 2771775 w 4429125"/>
              <a:gd name="connsiteY31" fmla="*/ 44391 h 930216"/>
              <a:gd name="connsiteX32" fmla="*/ 2814637 w 4429125"/>
              <a:gd name="connsiteY32" fmla="*/ 15816 h 930216"/>
              <a:gd name="connsiteX33" fmla="*/ 3200678 w 4429125"/>
              <a:gd name="connsiteY33" fmla="*/ 125353 h 930216"/>
              <a:gd name="connsiteX34" fmla="*/ 3643312 w 4429125"/>
              <a:gd name="connsiteY34" fmla="*/ 1528 h 930216"/>
              <a:gd name="connsiteX35" fmla="*/ 3700462 w 4429125"/>
              <a:gd name="connsiteY35" fmla="*/ 87253 h 930216"/>
              <a:gd name="connsiteX36" fmla="*/ 3743325 w 4429125"/>
              <a:gd name="connsiteY36" fmla="*/ 130116 h 930216"/>
              <a:gd name="connsiteX37" fmla="*/ 3843337 w 4429125"/>
              <a:gd name="connsiteY37" fmla="*/ 258703 h 930216"/>
              <a:gd name="connsiteX38" fmla="*/ 3943350 w 4429125"/>
              <a:gd name="connsiteY38" fmla="*/ 272991 h 930216"/>
              <a:gd name="connsiteX39" fmla="*/ 4129087 w 4429125"/>
              <a:gd name="connsiteY39" fmla="*/ 315853 h 930216"/>
              <a:gd name="connsiteX40" fmla="*/ 4214812 w 4429125"/>
              <a:gd name="connsiteY40" fmla="*/ 272991 h 930216"/>
              <a:gd name="connsiteX41" fmla="*/ 4257675 w 4429125"/>
              <a:gd name="connsiteY41" fmla="*/ 258703 h 930216"/>
              <a:gd name="connsiteX42" fmla="*/ 4300537 w 4429125"/>
              <a:gd name="connsiteY42" fmla="*/ 230128 h 930216"/>
              <a:gd name="connsiteX43" fmla="*/ 4386262 w 4429125"/>
              <a:gd name="connsiteY43" fmla="*/ 201553 h 930216"/>
              <a:gd name="connsiteX44" fmla="*/ 4429125 w 4429125"/>
              <a:gd name="connsiteY44" fmla="*/ 172978 h 930216"/>
              <a:gd name="connsiteX0" fmla="*/ 0 w 4429125"/>
              <a:gd name="connsiteY0" fmla="*/ 930216 h 930216"/>
              <a:gd name="connsiteX1" fmla="*/ 314325 w 4429125"/>
              <a:gd name="connsiteY1" fmla="*/ 915928 h 930216"/>
              <a:gd name="connsiteX2" fmla="*/ 400050 w 4429125"/>
              <a:gd name="connsiteY2" fmla="*/ 873066 h 930216"/>
              <a:gd name="connsiteX3" fmla="*/ 442912 w 4429125"/>
              <a:gd name="connsiteY3" fmla="*/ 830203 h 930216"/>
              <a:gd name="connsiteX4" fmla="*/ 485775 w 4429125"/>
              <a:gd name="connsiteY4" fmla="*/ 815916 h 930216"/>
              <a:gd name="connsiteX5" fmla="*/ 557212 w 4429125"/>
              <a:gd name="connsiteY5" fmla="*/ 730191 h 930216"/>
              <a:gd name="connsiteX6" fmla="*/ 614362 w 4429125"/>
              <a:gd name="connsiteY6" fmla="*/ 644466 h 930216"/>
              <a:gd name="connsiteX7" fmla="*/ 700087 w 4429125"/>
              <a:gd name="connsiteY7" fmla="*/ 601603 h 930216"/>
              <a:gd name="connsiteX8" fmla="*/ 785812 w 4429125"/>
              <a:gd name="connsiteY8" fmla="*/ 558741 h 930216"/>
              <a:gd name="connsiteX9" fmla="*/ 914400 w 4429125"/>
              <a:gd name="connsiteY9" fmla="*/ 501591 h 930216"/>
              <a:gd name="connsiteX10" fmla="*/ 1000125 w 4429125"/>
              <a:gd name="connsiteY10" fmla="*/ 473016 h 930216"/>
              <a:gd name="connsiteX11" fmla="*/ 1042987 w 4429125"/>
              <a:gd name="connsiteY11" fmla="*/ 458728 h 930216"/>
              <a:gd name="connsiteX12" fmla="*/ 1114425 w 4429125"/>
              <a:gd name="connsiteY12" fmla="*/ 444441 h 930216"/>
              <a:gd name="connsiteX13" fmla="*/ 1206662 w 4429125"/>
              <a:gd name="connsiteY13" fmla="*/ 577240 h 930216"/>
              <a:gd name="connsiteX14" fmla="*/ 1325638 w 4429125"/>
              <a:gd name="connsiteY14" fmla="*/ 603284 h 930216"/>
              <a:gd name="connsiteX15" fmla="*/ 1557337 w 4429125"/>
              <a:gd name="connsiteY15" fmla="*/ 644466 h 930216"/>
              <a:gd name="connsiteX16" fmla="*/ 1571625 w 4429125"/>
              <a:gd name="connsiteY16" fmla="*/ 687328 h 930216"/>
              <a:gd name="connsiteX17" fmla="*/ 1600200 w 4429125"/>
              <a:gd name="connsiteY17" fmla="*/ 730191 h 930216"/>
              <a:gd name="connsiteX18" fmla="*/ 1614487 w 4429125"/>
              <a:gd name="connsiteY18" fmla="*/ 773053 h 930216"/>
              <a:gd name="connsiteX19" fmla="*/ 1657350 w 4429125"/>
              <a:gd name="connsiteY19" fmla="*/ 801628 h 930216"/>
              <a:gd name="connsiteX20" fmla="*/ 1743075 w 4429125"/>
              <a:gd name="connsiteY20" fmla="*/ 830203 h 930216"/>
              <a:gd name="connsiteX21" fmla="*/ 1871662 w 4429125"/>
              <a:gd name="connsiteY21" fmla="*/ 858778 h 930216"/>
              <a:gd name="connsiteX22" fmla="*/ 2243137 w 4429125"/>
              <a:gd name="connsiteY22" fmla="*/ 844491 h 930216"/>
              <a:gd name="connsiteX23" fmla="*/ 2314575 w 4429125"/>
              <a:gd name="connsiteY23" fmla="*/ 830203 h 930216"/>
              <a:gd name="connsiteX24" fmla="*/ 2400300 w 4429125"/>
              <a:gd name="connsiteY24" fmla="*/ 801628 h 930216"/>
              <a:gd name="connsiteX25" fmla="*/ 2486025 w 4429125"/>
              <a:gd name="connsiteY25" fmla="*/ 715903 h 930216"/>
              <a:gd name="connsiteX26" fmla="*/ 2528887 w 4429125"/>
              <a:gd name="connsiteY26" fmla="*/ 673041 h 930216"/>
              <a:gd name="connsiteX27" fmla="*/ 2543175 w 4429125"/>
              <a:gd name="connsiteY27" fmla="*/ 630178 h 930216"/>
              <a:gd name="connsiteX28" fmla="*/ 2557462 w 4429125"/>
              <a:gd name="connsiteY28" fmla="*/ 158691 h 930216"/>
              <a:gd name="connsiteX29" fmla="*/ 2643187 w 4429125"/>
              <a:gd name="connsiteY29" fmla="*/ 101541 h 930216"/>
              <a:gd name="connsiteX30" fmla="*/ 2686050 w 4429125"/>
              <a:gd name="connsiteY30" fmla="*/ 72966 h 930216"/>
              <a:gd name="connsiteX31" fmla="*/ 2771775 w 4429125"/>
              <a:gd name="connsiteY31" fmla="*/ 44391 h 930216"/>
              <a:gd name="connsiteX32" fmla="*/ 2814637 w 4429125"/>
              <a:gd name="connsiteY32" fmla="*/ 15816 h 930216"/>
              <a:gd name="connsiteX33" fmla="*/ 3200678 w 4429125"/>
              <a:gd name="connsiteY33" fmla="*/ 125353 h 930216"/>
              <a:gd name="connsiteX34" fmla="*/ 3643312 w 4429125"/>
              <a:gd name="connsiteY34" fmla="*/ 1528 h 930216"/>
              <a:gd name="connsiteX35" fmla="*/ 3700462 w 4429125"/>
              <a:gd name="connsiteY35" fmla="*/ 87253 h 930216"/>
              <a:gd name="connsiteX36" fmla="*/ 3743325 w 4429125"/>
              <a:gd name="connsiteY36" fmla="*/ 130116 h 930216"/>
              <a:gd name="connsiteX37" fmla="*/ 3843337 w 4429125"/>
              <a:gd name="connsiteY37" fmla="*/ 258703 h 930216"/>
              <a:gd name="connsiteX38" fmla="*/ 3943350 w 4429125"/>
              <a:gd name="connsiteY38" fmla="*/ 272991 h 930216"/>
              <a:gd name="connsiteX39" fmla="*/ 4129087 w 4429125"/>
              <a:gd name="connsiteY39" fmla="*/ 315853 h 930216"/>
              <a:gd name="connsiteX40" fmla="*/ 4214812 w 4429125"/>
              <a:gd name="connsiteY40" fmla="*/ 272991 h 930216"/>
              <a:gd name="connsiteX41" fmla="*/ 4257675 w 4429125"/>
              <a:gd name="connsiteY41" fmla="*/ 258703 h 930216"/>
              <a:gd name="connsiteX42" fmla="*/ 4300537 w 4429125"/>
              <a:gd name="connsiteY42" fmla="*/ 230128 h 930216"/>
              <a:gd name="connsiteX43" fmla="*/ 4386262 w 4429125"/>
              <a:gd name="connsiteY43" fmla="*/ 201553 h 930216"/>
              <a:gd name="connsiteX44" fmla="*/ 4429125 w 4429125"/>
              <a:gd name="connsiteY44" fmla="*/ 172978 h 930216"/>
              <a:gd name="connsiteX0" fmla="*/ 0 w 4429125"/>
              <a:gd name="connsiteY0" fmla="*/ 1130833 h 1130833"/>
              <a:gd name="connsiteX1" fmla="*/ 314325 w 4429125"/>
              <a:gd name="connsiteY1" fmla="*/ 1116545 h 1130833"/>
              <a:gd name="connsiteX2" fmla="*/ 400050 w 4429125"/>
              <a:gd name="connsiteY2" fmla="*/ 1073683 h 1130833"/>
              <a:gd name="connsiteX3" fmla="*/ 442912 w 4429125"/>
              <a:gd name="connsiteY3" fmla="*/ 1030820 h 1130833"/>
              <a:gd name="connsiteX4" fmla="*/ 485775 w 4429125"/>
              <a:gd name="connsiteY4" fmla="*/ 1016533 h 1130833"/>
              <a:gd name="connsiteX5" fmla="*/ 557212 w 4429125"/>
              <a:gd name="connsiteY5" fmla="*/ 930808 h 1130833"/>
              <a:gd name="connsiteX6" fmla="*/ 614362 w 4429125"/>
              <a:gd name="connsiteY6" fmla="*/ 845083 h 1130833"/>
              <a:gd name="connsiteX7" fmla="*/ 700087 w 4429125"/>
              <a:gd name="connsiteY7" fmla="*/ 802220 h 1130833"/>
              <a:gd name="connsiteX8" fmla="*/ 785812 w 4429125"/>
              <a:gd name="connsiteY8" fmla="*/ 759358 h 1130833"/>
              <a:gd name="connsiteX9" fmla="*/ 914400 w 4429125"/>
              <a:gd name="connsiteY9" fmla="*/ 702208 h 1130833"/>
              <a:gd name="connsiteX10" fmla="*/ 1000125 w 4429125"/>
              <a:gd name="connsiteY10" fmla="*/ 673633 h 1130833"/>
              <a:gd name="connsiteX11" fmla="*/ 1042987 w 4429125"/>
              <a:gd name="connsiteY11" fmla="*/ 659345 h 1130833"/>
              <a:gd name="connsiteX12" fmla="*/ 1114425 w 4429125"/>
              <a:gd name="connsiteY12" fmla="*/ 645058 h 1130833"/>
              <a:gd name="connsiteX13" fmla="*/ 1206662 w 4429125"/>
              <a:gd name="connsiteY13" fmla="*/ 777857 h 1130833"/>
              <a:gd name="connsiteX14" fmla="*/ 1325638 w 4429125"/>
              <a:gd name="connsiteY14" fmla="*/ 803901 h 1130833"/>
              <a:gd name="connsiteX15" fmla="*/ 1557337 w 4429125"/>
              <a:gd name="connsiteY15" fmla="*/ 845083 h 1130833"/>
              <a:gd name="connsiteX16" fmla="*/ 1571625 w 4429125"/>
              <a:gd name="connsiteY16" fmla="*/ 887945 h 1130833"/>
              <a:gd name="connsiteX17" fmla="*/ 1600200 w 4429125"/>
              <a:gd name="connsiteY17" fmla="*/ 930808 h 1130833"/>
              <a:gd name="connsiteX18" fmla="*/ 1614487 w 4429125"/>
              <a:gd name="connsiteY18" fmla="*/ 973670 h 1130833"/>
              <a:gd name="connsiteX19" fmla="*/ 1657350 w 4429125"/>
              <a:gd name="connsiteY19" fmla="*/ 1002245 h 1130833"/>
              <a:gd name="connsiteX20" fmla="*/ 1743075 w 4429125"/>
              <a:gd name="connsiteY20" fmla="*/ 1030820 h 1130833"/>
              <a:gd name="connsiteX21" fmla="*/ 1871662 w 4429125"/>
              <a:gd name="connsiteY21" fmla="*/ 1059395 h 1130833"/>
              <a:gd name="connsiteX22" fmla="*/ 2243137 w 4429125"/>
              <a:gd name="connsiteY22" fmla="*/ 1045108 h 1130833"/>
              <a:gd name="connsiteX23" fmla="*/ 2314575 w 4429125"/>
              <a:gd name="connsiteY23" fmla="*/ 1030820 h 1130833"/>
              <a:gd name="connsiteX24" fmla="*/ 2400300 w 4429125"/>
              <a:gd name="connsiteY24" fmla="*/ 1002245 h 1130833"/>
              <a:gd name="connsiteX25" fmla="*/ 2486025 w 4429125"/>
              <a:gd name="connsiteY25" fmla="*/ 916520 h 1130833"/>
              <a:gd name="connsiteX26" fmla="*/ 2528887 w 4429125"/>
              <a:gd name="connsiteY26" fmla="*/ 873658 h 1130833"/>
              <a:gd name="connsiteX27" fmla="*/ 2543175 w 4429125"/>
              <a:gd name="connsiteY27" fmla="*/ 830795 h 1130833"/>
              <a:gd name="connsiteX28" fmla="*/ 2557462 w 4429125"/>
              <a:gd name="connsiteY28" fmla="*/ 359308 h 1130833"/>
              <a:gd name="connsiteX29" fmla="*/ 2643187 w 4429125"/>
              <a:gd name="connsiteY29" fmla="*/ 302158 h 1130833"/>
              <a:gd name="connsiteX30" fmla="*/ 2686050 w 4429125"/>
              <a:gd name="connsiteY30" fmla="*/ 273583 h 1130833"/>
              <a:gd name="connsiteX31" fmla="*/ 2771775 w 4429125"/>
              <a:gd name="connsiteY31" fmla="*/ 245008 h 1130833"/>
              <a:gd name="connsiteX32" fmla="*/ 2814637 w 4429125"/>
              <a:gd name="connsiteY32" fmla="*/ 216433 h 1130833"/>
              <a:gd name="connsiteX33" fmla="*/ 3268462 w 4429125"/>
              <a:gd name="connsiteY33" fmla="*/ 1215 h 1130833"/>
              <a:gd name="connsiteX34" fmla="*/ 3200678 w 4429125"/>
              <a:gd name="connsiteY34" fmla="*/ 325970 h 1130833"/>
              <a:gd name="connsiteX35" fmla="*/ 3643312 w 4429125"/>
              <a:gd name="connsiteY35" fmla="*/ 202145 h 1130833"/>
              <a:gd name="connsiteX36" fmla="*/ 3700462 w 4429125"/>
              <a:gd name="connsiteY36" fmla="*/ 287870 h 1130833"/>
              <a:gd name="connsiteX37" fmla="*/ 3743325 w 4429125"/>
              <a:gd name="connsiteY37" fmla="*/ 330733 h 1130833"/>
              <a:gd name="connsiteX38" fmla="*/ 3843337 w 4429125"/>
              <a:gd name="connsiteY38" fmla="*/ 459320 h 1130833"/>
              <a:gd name="connsiteX39" fmla="*/ 3943350 w 4429125"/>
              <a:gd name="connsiteY39" fmla="*/ 473608 h 1130833"/>
              <a:gd name="connsiteX40" fmla="*/ 4129087 w 4429125"/>
              <a:gd name="connsiteY40" fmla="*/ 516470 h 1130833"/>
              <a:gd name="connsiteX41" fmla="*/ 4214812 w 4429125"/>
              <a:gd name="connsiteY41" fmla="*/ 473608 h 1130833"/>
              <a:gd name="connsiteX42" fmla="*/ 4257675 w 4429125"/>
              <a:gd name="connsiteY42" fmla="*/ 459320 h 1130833"/>
              <a:gd name="connsiteX43" fmla="*/ 4300537 w 4429125"/>
              <a:gd name="connsiteY43" fmla="*/ 430745 h 1130833"/>
              <a:gd name="connsiteX44" fmla="*/ 4386262 w 4429125"/>
              <a:gd name="connsiteY44" fmla="*/ 402170 h 1130833"/>
              <a:gd name="connsiteX45" fmla="*/ 4429125 w 4429125"/>
              <a:gd name="connsiteY45" fmla="*/ 373595 h 1130833"/>
              <a:gd name="connsiteX0" fmla="*/ 0 w 4429125"/>
              <a:gd name="connsiteY0" fmla="*/ 1130833 h 1130833"/>
              <a:gd name="connsiteX1" fmla="*/ 314325 w 4429125"/>
              <a:gd name="connsiteY1" fmla="*/ 1116545 h 1130833"/>
              <a:gd name="connsiteX2" fmla="*/ 400050 w 4429125"/>
              <a:gd name="connsiteY2" fmla="*/ 1073683 h 1130833"/>
              <a:gd name="connsiteX3" fmla="*/ 442912 w 4429125"/>
              <a:gd name="connsiteY3" fmla="*/ 1030820 h 1130833"/>
              <a:gd name="connsiteX4" fmla="*/ 485775 w 4429125"/>
              <a:gd name="connsiteY4" fmla="*/ 1016533 h 1130833"/>
              <a:gd name="connsiteX5" fmla="*/ 557212 w 4429125"/>
              <a:gd name="connsiteY5" fmla="*/ 930808 h 1130833"/>
              <a:gd name="connsiteX6" fmla="*/ 614362 w 4429125"/>
              <a:gd name="connsiteY6" fmla="*/ 845083 h 1130833"/>
              <a:gd name="connsiteX7" fmla="*/ 700087 w 4429125"/>
              <a:gd name="connsiteY7" fmla="*/ 802220 h 1130833"/>
              <a:gd name="connsiteX8" fmla="*/ 785812 w 4429125"/>
              <a:gd name="connsiteY8" fmla="*/ 759358 h 1130833"/>
              <a:gd name="connsiteX9" fmla="*/ 914400 w 4429125"/>
              <a:gd name="connsiteY9" fmla="*/ 702208 h 1130833"/>
              <a:gd name="connsiteX10" fmla="*/ 1000125 w 4429125"/>
              <a:gd name="connsiteY10" fmla="*/ 673633 h 1130833"/>
              <a:gd name="connsiteX11" fmla="*/ 1042987 w 4429125"/>
              <a:gd name="connsiteY11" fmla="*/ 659345 h 1130833"/>
              <a:gd name="connsiteX12" fmla="*/ 1114425 w 4429125"/>
              <a:gd name="connsiteY12" fmla="*/ 645058 h 1130833"/>
              <a:gd name="connsiteX13" fmla="*/ 1206662 w 4429125"/>
              <a:gd name="connsiteY13" fmla="*/ 777857 h 1130833"/>
              <a:gd name="connsiteX14" fmla="*/ 1325638 w 4429125"/>
              <a:gd name="connsiteY14" fmla="*/ 803901 h 1130833"/>
              <a:gd name="connsiteX15" fmla="*/ 1557337 w 4429125"/>
              <a:gd name="connsiteY15" fmla="*/ 845083 h 1130833"/>
              <a:gd name="connsiteX16" fmla="*/ 1571625 w 4429125"/>
              <a:gd name="connsiteY16" fmla="*/ 887945 h 1130833"/>
              <a:gd name="connsiteX17" fmla="*/ 1600200 w 4429125"/>
              <a:gd name="connsiteY17" fmla="*/ 930808 h 1130833"/>
              <a:gd name="connsiteX18" fmla="*/ 1614487 w 4429125"/>
              <a:gd name="connsiteY18" fmla="*/ 973670 h 1130833"/>
              <a:gd name="connsiteX19" fmla="*/ 1657350 w 4429125"/>
              <a:gd name="connsiteY19" fmla="*/ 1002245 h 1130833"/>
              <a:gd name="connsiteX20" fmla="*/ 1743075 w 4429125"/>
              <a:gd name="connsiteY20" fmla="*/ 1030820 h 1130833"/>
              <a:gd name="connsiteX21" fmla="*/ 1871662 w 4429125"/>
              <a:gd name="connsiteY21" fmla="*/ 1059395 h 1130833"/>
              <a:gd name="connsiteX22" fmla="*/ 2243137 w 4429125"/>
              <a:gd name="connsiteY22" fmla="*/ 1045108 h 1130833"/>
              <a:gd name="connsiteX23" fmla="*/ 2314575 w 4429125"/>
              <a:gd name="connsiteY23" fmla="*/ 1030820 h 1130833"/>
              <a:gd name="connsiteX24" fmla="*/ 2400300 w 4429125"/>
              <a:gd name="connsiteY24" fmla="*/ 1002245 h 1130833"/>
              <a:gd name="connsiteX25" fmla="*/ 2486025 w 4429125"/>
              <a:gd name="connsiteY25" fmla="*/ 916520 h 1130833"/>
              <a:gd name="connsiteX26" fmla="*/ 2528887 w 4429125"/>
              <a:gd name="connsiteY26" fmla="*/ 873658 h 1130833"/>
              <a:gd name="connsiteX27" fmla="*/ 2543175 w 4429125"/>
              <a:gd name="connsiteY27" fmla="*/ 830795 h 1130833"/>
              <a:gd name="connsiteX28" fmla="*/ 2557462 w 4429125"/>
              <a:gd name="connsiteY28" fmla="*/ 359308 h 1130833"/>
              <a:gd name="connsiteX29" fmla="*/ 2643187 w 4429125"/>
              <a:gd name="connsiteY29" fmla="*/ 302158 h 1130833"/>
              <a:gd name="connsiteX30" fmla="*/ 2625513 w 4429125"/>
              <a:gd name="connsiteY30" fmla="*/ 143550 h 1130833"/>
              <a:gd name="connsiteX31" fmla="*/ 2771775 w 4429125"/>
              <a:gd name="connsiteY31" fmla="*/ 245008 h 1130833"/>
              <a:gd name="connsiteX32" fmla="*/ 2814637 w 4429125"/>
              <a:gd name="connsiteY32" fmla="*/ 216433 h 1130833"/>
              <a:gd name="connsiteX33" fmla="*/ 3268462 w 4429125"/>
              <a:gd name="connsiteY33" fmla="*/ 1215 h 1130833"/>
              <a:gd name="connsiteX34" fmla="*/ 3200678 w 4429125"/>
              <a:gd name="connsiteY34" fmla="*/ 325970 h 1130833"/>
              <a:gd name="connsiteX35" fmla="*/ 3643312 w 4429125"/>
              <a:gd name="connsiteY35" fmla="*/ 202145 h 1130833"/>
              <a:gd name="connsiteX36" fmla="*/ 3700462 w 4429125"/>
              <a:gd name="connsiteY36" fmla="*/ 287870 h 1130833"/>
              <a:gd name="connsiteX37" fmla="*/ 3743325 w 4429125"/>
              <a:gd name="connsiteY37" fmla="*/ 330733 h 1130833"/>
              <a:gd name="connsiteX38" fmla="*/ 3843337 w 4429125"/>
              <a:gd name="connsiteY38" fmla="*/ 459320 h 1130833"/>
              <a:gd name="connsiteX39" fmla="*/ 3943350 w 4429125"/>
              <a:gd name="connsiteY39" fmla="*/ 473608 h 1130833"/>
              <a:gd name="connsiteX40" fmla="*/ 4129087 w 4429125"/>
              <a:gd name="connsiteY40" fmla="*/ 516470 h 1130833"/>
              <a:gd name="connsiteX41" fmla="*/ 4214812 w 4429125"/>
              <a:gd name="connsiteY41" fmla="*/ 473608 h 1130833"/>
              <a:gd name="connsiteX42" fmla="*/ 4257675 w 4429125"/>
              <a:gd name="connsiteY42" fmla="*/ 459320 h 1130833"/>
              <a:gd name="connsiteX43" fmla="*/ 4300537 w 4429125"/>
              <a:gd name="connsiteY43" fmla="*/ 430745 h 1130833"/>
              <a:gd name="connsiteX44" fmla="*/ 4386262 w 4429125"/>
              <a:gd name="connsiteY44" fmla="*/ 402170 h 1130833"/>
              <a:gd name="connsiteX45" fmla="*/ 4429125 w 4429125"/>
              <a:gd name="connsiteY45" fmla="*/ 373595 h 1130833"/>
              <a:gd name="connsiteX0" fmla="*/ 0 w 4429125"/>
              <a:gd name="connsiteY0" fmla="*/ 1133715 h 1133715"/>
              <a:gd name="connsiteX1" fmla="*/ 314325 w 4429125"/>
              <a:gd name="connsiteY1" fmla="*/ 1119427 h 1133715"/>
              <a:gd name="connsiteX2" fmla="*/ 400050 w 4429125"/>
              <a:gd name="connsiteY2" fmla="*/ 1076565 h 1133715"/>
              <a:gd name="connsiteX3" fmla="*/ 442912 w 4429125"/>
              <a:gd name="connsiteY3" fmla="*/ 1033702 h 1133715"/>
              <a:gd name="connsiteX4" fmla="*/ 485775 w 4429125"/>
              <a:gd name="connsiteY4" fmla="*/ 1019415 h 1133715"/>
              <a:gd name="connsiteX5" fmla="*/ 557212 w 4429125"/>
              <a:gd name="connsiteY5" fmla="*/ 933690 h 1133715"/>
              <a:gd name="connsiteX6" fmla="*/ 614362 w 4429125"/>
              <a:gd name="connsiteY6" fmla="*/ 847965 h 1133715"/>
              <a:gd name="connsiteX7" fmla="*/ 700087 w 4429125"/>
              <a:gd name="connsiteY7" fmla="*/ 805102 h 1133715"/>
              <a:gd name="connsiteX8" fmla="*/ 785812 w 4429125"/>
              <a:gd name="connsiteY8" fmla="*/ 762240 h 1133715"/>
              <a:gd name="connsiteX9" fmla="*/ 914400 w 4429125"/>
              <a:gd name="connsiteY9" fmla="*/ 705090 h 1133715"/>
              <a:gd name="connsiteX10" fmla="*/ 1000125 w 4429125"/>
              <a:gd name="connsiteY10" fmla="*/ 676515 h 1133715"/>
              <a:gd name="connsiteX11" fmla="*/ 1042987 w 4429125"/>
              <a:gd name="connsiteY11" fmla="*/ 662227 h 1133715"/>
              <a:gd name="connsiteX12" fmla="*/ 1114425 w 4429125"/>
              <a:gd name="connsiteY12" fmla="*/ 647940 h 1133715"/>
              <a:gd name="connsiteX13" fmla="*/ 1206662 w 4429125"/>
              <a:gd name="connsiteY13" fmla="*/ 780739 h 1133715"/>
              <a:gd name="connsiteX14" fmla="*/ 1325638 w 4429125"/>
              <a:gd name="connsiteY14" fmla="*/ 806783 h 1133715"/>
              <a:gd name="connsiteX15" fmla="*/ 1557337 w 4429125"/>
              <a:gd name="connsiteY15" fmla="*/ 847965 h 1133715"/>
              <a:gd name="connsiteX16" fmla="*/ 1571625 w 4429125"/>
              <a:gd name="connsiteY16" fmla="*/ 890827 h 1133715"/>
              <a:gd name="connsiteX17" fmla="*/ 1600200 w 4429125"/>
              <a:gd name="connsiteY17" fmla="*/ 933690 h 1133715"/>
              <a:gd name="connsiteX18" fmla="*/ 1614487 w 4429125"/>
              <a:gd name="connsiteY18" fmla="*/ 976552 h 1133715"/>
              <a:gd name="connsiteX19" fmla="*/ 1657350 w 4429125"/>
              <a:gd name="connsiteY19" fmla="*/ 1005127 h 1133715"/>
              <a:gd name="connsiteX20" fmla="*/ 1743075 w 4429125"/>
              <a:gd name="connsiteY20" fmla="*/ 1033702 h 1133715"/>
              <a:gd name="connsiteX21" fmla="*/ 1871662 w 4429125"/>
              <a:gd name="connsiteY21" fmla="*/ 1062277 h 1133715"/>
              <a:gd name="connsiteX22" fmla="*/ 2243137 w 4429125"/>
              <a:gd name="connsiteY22" fmla="*/ 1047990 h 1133715"/>
              <a:gd name="connsiteX23" fmla="*/ 2314575 w 4429125"/>
              <a:gd name="connsiteY23" fmla="*/ 1033702 h 1133715"/>
              <a:gd name="connsiteX24" fmla="*/ 2400300 w 4429125"/>
              <a:gd name="connsiteY24" fmla="*/ 1005127 h 1133715"/>
              <a:gd name="connsiteX25" fmla="*/ 2486025 w 4429125"/>
              <a:gd name="connsiteY25" fmla="*/ 919402 h 1133715"/>
              <a:gd name="connsiteX26" fmla="*/ 2528887 w 4429125"/>
              <a:gd name="connsiteY26" fmla="*/ 876540 h 1133715"/>
              <a:gd name="connsiteX27" fmla="*/ 2543175 w 4429125"/>
              <a:gd name="connsiteY27" fmla="*/ 833677 h 1133715"/>
              <a:gd name="connsiteX28" fmla="*/ 2557462 w 4429125"/>
              <a:gd name="connsiteY28" fmla="*/ 362190 h 1133715"/>
              <a:gd name="connsiteX29" fmla="*/ 2643187 w 4429125"/>
              <a:gd name="connsiteY29" fmla="*/ 305040 h 1133715"/>
              <a:gd name="connsiteX30" fmla="*/ 2625513 w 4429125"/>
              <a:gd name="connsiteY30" fmla="*/ 146432 h 1133715"/>
              <a:gd name="connsiteX31" fmla="*/ 2771775 w 4429125"/>
              <a:gd name="connsiteY31" fmla="*/ 247890 h 1133715"/>
              <a:gd name="connsiteX32" fmla="*/ 2708850 w 4429125"/>
              <a:gd name="connsiteY32" fmla="*/ 72775 h 1133715"/>
              <a:gd name="connsiteX33" fmla="*/ 3268462 w 4429125"/>
              <a:gd name="connsiteY33" fmla="*/ 4097 h 1133715"/>
              <a:gd name="connsiteX34" fmla="*/ 3200678 w 4429125"/>
              <a:gd name="connsiteY34" fmla="*/ 328852 h 1133715"/>
              <a:gd name="connsiteX35" fmla="*/ 3643312 w 4429125"/>
              <a:gd name="connsiteY35" fmla="*/ 205027 h 1133715"/>
              <a:gd name="connsiteX36" fmla="*/ 3700462 w 4429125"/>
              <a:gd name="connsiteY36" fmla="*/ 290752 h 1133715"/>
              <a:gd name="connsiteX37" fmla="*/ 3743325 w 4429125"/>
              <a:gd name="connsiteY37" fmla="*/ 333615 h 1133715"/>
              <a:gd name="connsiteX38" fmla="*/ 3843337 w 4429125"/>
              <a:gd name="connsiteY38" fmla="*/ 462202 h 1133715"/>
              <a:gd name="connsiteX39" fmla="*/ 3943350 w 4429125"/>
              <a:gd name="connsiteY39" fmla="*/ 476490 h 1133715"/>
              <a:gd name="connsiteX40" fmla="*/ 4129087 w 4429125"/>
              <a:gd name="connsiteY40" fmla="*/ 519352 h 1133715"/>
              <a:gd name="connsiteX41" fmla="*/ 4214812 w 4429125"/>
              <a:gd name="connsiteY41" fmla="*/ 476490 h 1133715"/>
              <a:gd name="connsiteX42" fmla="*/ 4257675 w 4429125"/>
              <a:gd name="connsiteY42" fmla="*/ 462202 h 1133715"/>
              <a:gd name="connsiteX43" fmla="*/ 4300537 w 4429125"/>
              <a:gd name="connsiteY43" fmla="*/ 433627 h 1133715"/>
              <a:gd name="connsiteX44" fmla="*/ 4386262 w 4429125"/>
              <a:gd name="connsiteY44" fmla="*/ 405052 h 1133715"/>
              <a:gd name="connsiteX45" fmla="*/ 4429125 w 4429125"/>
              <a:gd name="connsiteY45" fmla="*/ 376477 h 1133715"/>
              <a:gd name="connsiteX0" fmla="*/ 0 w 4429125"/>
              <a:gd name="connsiteY0" fmla="*/ 1133715 h 1133715"/>
              <a:gd name="connsiteX1" fmla="*/ 314325 w 4429125"/>
              <a:gd name="connsiteY1" fmla="*/ 1119427 h 1133715"/>
              <a:gd name="connsiteX2" fmla="*/ 400050 w 4429125"/>
              <a:gd name="connsiteY2" fmla="*/ 1076565 h 1133715"/>
              <a:gd name="connsiteX3" fmla="*/ 442912 w 4429125"/>
              <a:gd name="connsiteY3" fmla="*/ 1033702 h 1133715"/>
              <a:gd name="connsiteX4" fmla="*/ 485775 w 4429125"/>
              <a:gd name="connsiteY4" fmla="*/ 1019415 h 1133715"/>
              <a:gd name="connsiteX5" fmla="*/ 557212 w 4429125"/>
              <a:gd name="connsiteY5" fmla="*/ 933690 h 1133715"/>
              <a:gd name="connsiteX6" fmla="*/ 614362 w 4429125"/>
              <a:gd name="connsiteY6" fmla="*/ 847965 h 1133715"/>
              <a:gd name="connsiteX7" fmla="*/ 700087 w 4429125"/>
              <a:gd name="connsiteY7" fmla="*/ 805102 h 1133715"/>
              <a:gd name="connsiteX8" fmla="*/ 785812 w 4429125"/>
              <a:gd name="connsiteY8" fmla="*/ 762240 h 1133715"/>
              <a:gd name="connsiteX9" fmla="*/ 914400 w 4429125"/>
              <a:gd name="connsiteY9" fmla="*/ 705090 h 1133715"/>
              <a:gd name="connsiteX10" fmla="*/ 1000125 w 4429125"/>
              <a:gd name="connsiteY10" fmla="*/ 676515 h 1133715"/>
              <a:gd name="connsiteX11" fmla="*/ 1042987 w 4429125"/>
              <a:gd name="connsiteY11" fmla="*/ 662227 h 1133715"/>
              <a:gd name="connsiteX12" fmla="*/ 1114425 w 4429125"/>
              <a:gd name="connsiteY12" fmla="*/ 647940 h 1133715"/>
              <a:gd name="connsiteX13" fmla="*/ 1206662 w 4429125"/>
              <a:gd name="connsiteY13" fmla="*/ 780739 h 1133715"/>
              <a:gd name="connsiteX14" fmla="*/ 1325638 w 4429125"/>
              <a:gd name="connsiteY14" fmla="*/ 806783 h 1133715"/>
              <a:gd name="connsiteX15" fmla="*/ 1557337 w 4429125"/>
              <a:gd name="connsiteY15" fmla="*/ 847965 h 1133715"/>
              <a:gd name="connsiteX16" fmla="*/ 1571625 w 4429125"/>
              <a:gd name="connsiteY16" fmla="*/ 890827 h 1133715"/>
              <a:gd name="connsiteX17" fmla="*/ 1600200 w 4429125"/>
              <a:gd name="connsiteY17" fmla="*/ 933690 h 1133715"/>
              <a:gd name="connsiteX18" fmla="*/ 1614487 w 4429125"/>
              <a:gd name="connsiteY18" fmla="*/ 976552 h 1133715"/>
              <a:gd name="connsiteX19" fmla="*/ 1657350 w 4429125"/>
              <a:gd name="connsiteY19" fmla="*/ 1005127 h 1133715"/>
              <a:gd name="connsiteX20" fmla="*/ 1743075 w 4429125"/>
              <a:gd name="connsiteY20" fmla="*/ 1033702 h 1133715"/>
              <a:gd name="connsiteX21" fmla="*/ 1871662 w 4429125"/>
              <a:gd name="connsiteY21" fmla="*/ 1062277 h 1133715"/>
              <a:gd name="connsiteX22" fmla="*/ 2243137 w 4429125"/>
              <a:gd name="connsiteY22" fmla="*/ 1047990 h 1133715"/>
              <a:gd name="connsiteX23" fmla="*/ 2314575 w 4429125"/>
              <a:gd name="connsiteY23" fmla="*/ 1033702 h 1133715"/>
              <a:gd name="connsiteX24" fmla="*/ 2400300 w 4429125"/>
              <a:gd name="connsiteY24" fmla="*/ 1005127 h 1133715"/>
              <a:gd name="connsiteX25" fmla="*/ 2486025 w 4429125"/>
              <a:gd name="connsiteY25" fmla="*/ 919402 h 1133715"/>
              <a:gd name="connsiteX26" fmla="*/ 2528887 w 4429125"/>
              <a:gd name="connsiteY26" fmla="*/ 876540 h 1133715"/>
              <a:gd name="connsiteX27" fmla="*/ 2543175 w 4429125"/>
              <a:gd name="connsiteY27" fmla="*/ 833677 h 1133715"/>
              <a:gd name="connsiteX28" fmla="*/ 2415653 w 4429125"/>
              <a:gd name="connsiteY28" fmla="*/ 299666 h 1133715"/>
              <a:gd name="connsiteX29" fmla="*/ 2643187 w 4429125"/>
              <a:gd name="connsiteY29" fmla="*/ 305040 h 1133715"/>
              <a:gd name="connsiteX30" fmla="*/ 2625513 w 4429125"/>
              <a:gd name="connsiteY30" fmla="*/ 146432 h 1133715"/>
              <a:gd name="connsiteX31" fmla="*/ 2771775 w 4429125"/>
              <a:gd name="connsiteY31" fmla="*/ 247890 h 1133715"/>
              <a:gd name="connsiteX32" fmla="*/ 2708850 w 4429125"/>
              <a:gd name="connsiteY32" fmla="*/ 72775 h 1133715"/>
              <a:gd name="connsiteX33" fmla="*/ 3268462 w 4429125"/>
              <a:gd name="connsiteY33" fmla="*/ 4097 h 1133715"/>
              <a:gd name="connsiteX34" fmla="*/ 3200678 w 4429125"/>
              <a:gd name="connsiteY34" fmla="*/ 328852 h 1133715"/>
              <a:gd name="connsiteX35" fmla="*/ 3643312 w 4429125"/>
              <a:gd name="connsiteY35" fmla="*/ 205027 h 1133715"/>
              <a:gd name="connsiteX36" fmla="*/ 3700462 w 4429125"/>
              <a:gd name="connsiteY36" fmla="*/ 290752 h 1133715"/>
              <a:gd name="connsiteX37" fmla="*/ 3743325 w 4429125"/>
              <a:gd name="connsiteY37" fmla="*/ 333615 h 1133715"/>
              <a:gd name="connsiteX38" fmla="*/ 3843337 w 4429125"/>
              <a:gd name="connsiteY38" fmla="*/ 462202 h 1133715"/>
              <a:gd name="connsiteX39" fmla="*/ 3943350 w 4429125"/>
              <a:gd name="connsiteY39" fmla="*/ 476490 h 1133715"/>
              <a:gd name="connsiteX40" fmla="*/ 4129087 w 4429125"/>
              <a:gd name="connsiteY40" fmla="*/ 519352 h 1133715"/>
              <a:gd name="connsiteX41" fmla="*/ 4214812 w 4429125"/>
              <a:gd name="connsiteY41" fmla="*/ 476490 h 1133715"/>
              <a:gd name="connsiteX42" fmla="*/ 4257675 w 4429125"/>
              <a:gd name="connsiteY42" fmla="*/ 462202 h 1133715"/>
              <a:gd name="connsiteX43" fmla="*/ 4300537 w 4429125"/>
              <a:gd name="connsiteY43" fmla="*/ 433627 h 1133715"/>
              <a:gd name="connsiteX44" fmla="*/ 4386262 w 4429125"/>
              <a:gd name="connsiteY44" fmla="*/ 405052 h 1133715"/>
              <a:gd name="connsiteX45" fmla="*/ 4429125 w 4429125"/>
              <a:gd name="connsiteY45" fmla="*/ 376477 h 1133715"/>
              <a:gd name="connsiteX0" fmla="*/ 0 w 4429125"/>
              <a:gd name="connsiteY0" fmla="*/ 1133715 h 1133715"/>
              <a:gd name="connsiteX1" fmla="*/ 314325 w 4429125"/>
              <a:gd name="connsiteY1" fmla="*/ 1119427 h 1133715"/>
              <a:gd name="connsiteX2" fmla="*/ 400050 w 4429125"/>
              <a:gd name="connsiteY2" fmla="*/ 1076565 h 1133715"/>
              <a:gd name="connsiteX3" fmla="*/ 442912 w 4429125"/>
              <a:gd name="connsiteY3" fmla="*/ 1033702 h 1133715"/>
              <a:gd name="connsiteX4" fmla="*/ 485775 w 4429125"/>
              <a:gd name="connsiteY4" fmla="*/ 1019415 h 1133715"/>
              <a:gd name="connsiteX5" fmla="*/ 557212 w 4429125"/>
              <a:gd name="connsiteY5" fmla="*/ 933690 h 1133715"/>
              <a:gd name="connsiteX6" fmla="*/ 614362 w 4429125"/>
              <a:gd name="connsiteY6" fmla="*/ 847965 h 1133715"/>
              <a:gd name="connsiteX7" fmla="*/ 700087 w 4429125"/>
              <a:gd name="connsiteY7" fmla="*/ 805102 h 1133715"/>
              <a:gd name="connsiteX8" fmla="*/ 785812 w 4429125"/>
              <a:gd name="connsiteY8" fmla="*/ 762240 h 1133715"/>
              <a:gd name="connsiteX9" fmla="*/ 914400 w 4429125"/>
              <a:gd name="connsiteY9" fmla="*/ 705090 h 1133715"/>
              <a:gd name="connsiteX10" fmla="*/ 1000125 w 4429125"/>
              <a:gd name="connsiteY10" fmla="*/ 676515 h 1133715"/>
              <a:gd name="connsiteX11" fmla="*/ 1042987 w 4429125"/>
              <a:gd name="connsiteY11" fmla="*/ 662227 h 1133715"/>
              <a:gd name="connsiteX12" fmla="*/ 1114425 w 4429125"/>
              <a:gd name="connsiteY12" fmla="*/ 647940 h 1133715"/>
              <a:gd name="connsiteX13" fmla="*/ 1206662 w 4429125"/>
              <a:gd name="connsiteY13" fmla="*/ 780739 h 1133715"/>
              <a:gd name="connsiteX14" fmla="*/ 1325638 w 4429125"/>
              <a:gd name="connsiteY14" fmla="*/ 806783 h 1133715"/>
              <a:gd name="connsiteX15" fmla="*/ 1557337 w 4429125"/>
              <a:gd name="connsiteY15" fmla="*/ 847965 h 1133715"/>
              <a:gd name="connsiteX16" fmla="*/ 1571625 w 4429125"/>
              <a:gd name="connsiteY16" fmla="*/ 890827 h 1133715"/>
              <a:gd name="connsiteX17" fmla="*/ 1600200 w 4429125"/>
              <a:gd name="connsiteY17" fmla="*/ 933690 h 1133715"/>
              <a:gd name="connsiteX18" fmla="*/ 1614487 w 4429125"/>
              <a:gd name="connsiteY18" fmla="*/ 976552 h 1133715"/>
              <a:gd name="connsiteX19" fmla="*/ 1657350 w 4429125"/>
              <a:gd name="connsiteY19" fmla="*/ 1005127 h 1133715"/>
              <a:gd name="connsiteX20" fmla="*/ 1743075 w 4429125"/>
              <a:gd name="connsiteY20" fmla="*/ 1033702 h 1133715"/>
              <a:gd name="connsiteX21" fmla="*/ 1871662 w 4429125"/>
              <a:gd name="connsiteY21" fmla="*/ 1062277 h 1133715"/>
              <a:gd name="connsiteX22" fmla="*/ 2243137 w 4429125"/>
              <a:gd name="connsiteY22" fmla="*/ 1047990 h 1133715"/>
              <a:gd name="connsiteX23" fmla="*/ 2314575 w 4429125"/>
              <a:gd name="connsiteY23" fmla="*/ 1033702 h 1133715"/>
              <a:gd name="connsiteX24" fmla="*/ 2400300 w 4429125"/>
              <a:gd name="connsiteY24" fmla="*/ 1005127 h 1133715"/>
              <a:gd name="connsiteX25" fmla="*/ 2486025 w 4429125"/>
              <a:gd name="connsiteY25" fmla="*/ 919402 h 1133715"/>
              <a:gd name="connsiteX26" fmla="*/ 2528887 w 4429125"/>
              <a:gd name="connsiteY26" fmla="*/ 876540 h 1133715"/>
              <a:gd name="connsiteX27" fmla="*/ 2543175 w 4429125"/>
              <a:gd name="connsiteY27" fmla="*/ 833677 h 1133715"/>
              <a:gd name="connsiteX28" fmla="*/ 2415653 w 4429125"/>
              <a:gd name="connsiteY28" fmla="*/ 299666 h 1133715"/>
              <a:gd name="connsiteX29" fmla="*/ 2459001 w 4429125"/>
              <a:gd name="connsiteY29" fmla="*/ 151494 h 1133715"/>
              <a:gd name="connsiteX30" fmla="*/ 2625513 w 4429125"/>
              <a:gd name="connsiteY30" fmla="*/ 146432 h 1133715"/>
              <a:gd name="connsiteX31" fmla="*/ 2771775 w 4429125"/>
              <a:gd name="connsiteY31" fmla="*/ 247890 h 1133715"/>
              <a:gd name="connsiteX32" fmla="*/ 2708850 w 4429125"/>
              <a:gd name="connsiteY32" fmla="*/ 72775 h 1133715"/>
              <a:gd name="connsiteX33" fmla="*/ 3268462 w 4429125"/>
              <a:gd name="connsiteY33" fmla="*/ 4097 h 1133715"/>
              <a:gd name="connsiteX34" fmla="*/ 3200678 w 4429125"/>
              <a:gd name="connsiteY34" fmla="*/ 328852 h 1133715"/>
              <a:gd name="connsiteX35" fmla="*/ 3643312 w 4429125"/>
              <a:gd name="connsiteY35" fmla="*/ 205027 h 1133715"/>
              <a:gd name="connsiteX36" fmla="*/ 3700462 w 4429125"/>
              <a:gd name="connsiteY36" fmla="*/ 290752 h 1133715"/>
              <a:gd name="connsiteX37" fmla="*/ 3743325 w 4429125"/>
              <a:gd name="connsiteY37" fmla="*/ 333615 h 1133715"/>
              <a:gd name="connsiteX38" fmla="*/ 3843337 w 4429125"/>
              <a:gd name="connsiteY38" fmla="*/ 462202 h 1133715"/>
              <a:gd name="connsiteX39" fmla="*/ 3943350 w 4429125"/>
              <a:gd name="connsiteY39" fmla="*/ 476490 h 1133715"/>
              <a:gd name="connsiteX40" fmla="*/ 4129087 w 4429125"/>
              <a:gd name="connsiteY40" fmla="*/ 519352 h 1133715"/>
              <a:gd name="connsiteX41" fmla="*/ 4214812 w 4429125"/>
              <a:gd name="connsiteY41" fmla="*/ 476490 h 1133715"/>
              <a:gd name="connsiteX42" fmla="*/ 4257675 w 4429125"/>
              <a:gd name="connsiteY42" fmla="*/ 462202 h 1133715"/>
              <a:gd name="connsiteX43" fmla="*/ 4300537 w 4429125"/>
              <a:gd name="connsiteY43" fmla="*/ 433627 h 1133715"/>
              <a:gd name="connsiteX44" fmla="*/ 4386262 w 4429125"/>
              <a:gd name="connsiteY44" fmla="*/ 405052 h 1133715"/>
              <a:gd name="connsiteX45" fmla="*/ 4429125 w 4429125"/>
              <a:gd name="connsiteY45" fmla="*/ 376477 h 113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429125" h="1133715">
                <a:moveTo>
                  <a:pt x="0" y="1133715"/>
                </a:moveTo>
                <a:cubicBezTo>
                  <a:pt x="104775" y="1128952"/>
                  <a:pt x="209776" y="1127791"/>
                  <a:pt x="314325" y="1119427"/>
                </a:cubicBezTo>
                <a:cubicBezTo>
                  <a:pt x="342837" y="1117146"/>
                  <a:pt x="379592" y="1093613"/>
                  <a:pt x="400050" y="1076565"/>
                </a:cubicBezTo>
                <a:cubicBezTo>
                  <a:pt x="415572" y="1063630"/>
                  <a:pt x="426100" y="1044910"/>
                  <a:pt x="442912" y="1033702"/>
                </a:cubicBezTo>
                <a:cubicBezTo>
                  <a:pt x="455443" y="1025348"/>
                  <a:pt x="471487" y="1024177"/>
                  <a:pt x="485775" y="1019415"/>
                </a:cubicBezTo>
                <a:cubicBezTo>
                  <a:pt x="587881" y="866255"/>
                  <a:pt x="428874" y="1098696"/>
                  <a:pt x="557212" y="933690"/>
                </a:cubicBezTo>
                <a:cubicBezTo>
                  <a:pt x="578296" y="906581"/>
                  <a:pt x="585787" y="867015"/>
                  <a:pt x="614362" y="847965"/>
                </a:cubicBezTo>
                <a:cubicBezTo>
                  <a:pt x="737203" y="766072"/>
                  <a:pt x="581781" y="864256"/>
                  <a:pt x="700087" y="805102"/>
                </a:cubicBezTo>
                <a:cubicBezTo>
                  <a:pt x="810866" y="749712"/>
                  <a:pt x="678085" y="798148"/>
                  <a:pt x="785812" y="762240"/>
                </a:cubicBezTo>
                <a:cubicBezTo>
                  <a:pt x="853738" y="716957"/>
                  <a:pt x="812383" y="739096"/>
                  <a:pt x="914400" y="705090"/>
                </a:cubicBezTo>
                <a:lnTo>
                  <a:pt x="1000125" y="676515"/>
                </a:lnTo>
                <a:cubicBezTo>
                  <a:pt x="1014412" y="671753"/>
                  <a:pt x="1028219" y="665180"/>
                  <a:pt x="1042987" y="662227"/>
                </a:cubicBezTo>
                <a:lnTo>
                  <a:pt x="1114425" y="647940"/>
                </a:lnTo>
                <a:lnTo>
                  <a:pt x="1206662" y="780739"/>
                </a:lnTo>
                <a:cubicBezTo>
                  <a:pt x="1241864" y="807213"/>
                  <a:pt x="1267192" y="795579"/>
                  <a:pt x="1325638" y="806783"/>
                </a:cubicBezTo>
                <a:cubicBezTo>
                  <a:pt x="1384084" y="817987"/>
                  <a:pt x="1516339" y="833958"/>
                  <a:pt x="1557337" y="847965"/>
                </a:cubicBezTo>
                <a:cubicBezTo>
                  <a:pt x="1598335" y="861972"/>
                  <a:pt x="1563271" y="878296"/>
                  <a:pt x="1571625" y="890827"/>
                </a:cubicBezTo>
                <a:lnTo>
                  <a:pt x="1600200" y="933690"/>
                </a:lnTo>
                <a:cubicBezTo>
                  <a:pt x="1604962" y="947977"/>
                  <a:pt x="1605079" y="964792"/>
                  <a:pt x="1614487" y="976552"/>
                </a:cubicBezTo>
                <a:cubicBezTo>
                  <a:pt x="1625214" y="989961"/>
                  <a:pt x="1641658" y="998153"/>
                  <a:pt x="1657350" y="1005127"/>
                </a:cubicBezTo>
                <a:cubicBezTo>
                  <a:pt x="1684875" y="1017360"/>
                  <a:pt x="1714500" y="1024177"/>
                  <a:pt x="1743075" y="1033702"/>
                </a:cubicBezTo>
                <a:cubicBezTo>
                  <a:pt x="1813424" y="1057152"/>
                  <a:pt x="1771073" y="1045513"/>
                  <a:pt x="1871662" y="1062277"/>
                </a:cubicBezTo>
                <a:cubicBezTo>
                  <a:pt x="1995487" y="1057515"/>
                  <a:pt x="2119478" y="1055968"/>
                  <a:pt x="2243137" y="1047990"/>
                </a:cubicBezTo>
                <a:cubicBezTo>
                  <a:pt x="2267371" y="1046427"/>
                  <a:pt x="2291146" y="1040092"/>
                  <a:pt x="2314575" y="1033702"/>
                </a:cubicBezTo>
                <a:cubicBezTo>
                  <a:pt x="2343634" y="1025777"/>
                  <a:pt x="2400300" y="1005127"/>
                  <a:pt x="2400300" y="1005127"/>
                </a:cubicBezTo>
                <a:lnTo>
                  <a:pt x="2486025" y="919402"/>
                </a:lnTo>
                <a:lnTo>
                  <a:pt x="2528887" y="876540"/>
                </a:lnTo>
                <a:cubicBezTo>
                  <a:pt x="2533650" y="862252"/>
                  <a:pt x="2562047" y="929823"/>
                  <a:pt x="2543175" y="833677"/>
                </a:cubicBezTo>
                <a:cubicBezTo>
                  <a:pt x="2524303" y="737531"/>
                  <a:pt x="2429682" y="413363"/>
                  <a:pt x="2415653" y="299666"/>
                </a:cubicBezTo>
                <a:cubicBezTo>
                  <a:pt x="2401624" y="185969"/>
                  <a:pt x="2424024" y="177033"/>
                  <a:pt x="2459001" y="151494"/>
                </a:cubicBezTo>
                <a:cubicBezTo>
                  <a:pt x="2493978" y="125955"/>
                  <a:pt x="2609223" y="151862"/>
                  <a:pt x="2625513" y="146432"/>
                </a:cubicBezTo>
                <a:lnTo>
                  <a:pt x="2771775" y="247890"/>
                </a:lnTo>
                <a:cubicBezTo>
                  <a:pt x="2786062" y="238365"/>
                  <a:pt x="2626069" y="113407"/>
                  <a:pt x="2708850" y="72775"/>
                </a:cubicBezTo>
                <a:cubicBezTo>
                  <a:pt x="2791631" y="32143"/>
                  <a:pt x="3204122" y="-14159"/>
                  <a:pt x="3268462" y="4097"/>
                </a:cubicBezTo>
                <a:cubicBezTo>
                  <a:pt x="3332802" y="22353"/>
                  <a:pt x="3138203" y="295364"/>
                  <a:pt x="3200678" y="328852"/>
                </a:cubicBezTo>
                <a:cubicBezTo>
                  <a:pt x="3263153" y="362340"/>
                  <a:pt x="3396269" y="187060"/>
                  <a:pt x="3643312" y="205027"/>
                </a:cubicBezTo>
                <a:cubicBezTo>
                  <a:pt x="3691214" y="208511"/>
                  <a:pt x="3683967" y="266009"/>
                  <a:pt x="3700462" y="290752"/>
                </a:cubicBezTo>
                <a:cubicBezTo>
                  <a:pt x="3711670" y="307564"/>
                  <a:pt x="3730920" y="317666"/>
                  <a:pt x="3743325" y="333615"/>
                </a:cubicBezTo>
                <a:cubicBezTo>
                  <a:pt x="3750909" y="343366"/>
                  <a:pt x="3811947" y="449646"/>
                  <a:pt x="3843337" y="462202"/>
                </a:cubicBezTo>
                <a:cubicBezTo>
                  <a:pt x="3874605" y="474709"/>
                  <a:pt x="3910012" y="471727"/>
                  <a:pt x="3943350" y="476490"/>
                </a:cubicBezTo>
                <a:cubicBezTo>
                  <a:pt x="4057095" y="552320"/>
                  <a:pt x="3995077" y="538497"/>
                  <a:pt x="4129087" y="519352"/>
                </a:cubicBezTo>
                <a:cubicBezTo>
                  <a:pt x="4236818" y="483443"/>
                  <a:pt x="4104032" y="531880"/>
                  <a:pt x="4214812" y="476490"/>
                </a:cubicBezTo>
                <a:cubicBezTo>
                  <a:pt x="4228283" y="469755"/>
                  <a:pt x="4244204" y="468937"/>
                  <a:pt x="4257675" y="462202"/>
                </a:cubicBezTo>
                <a:cubicBezTo>
                  <a:pt x="4273033" y="454523"/>
                  <a:pt x="4284846" y="440601"/>
                  <a:pt x="4300537" y="433627"/>
                </a:cubicBezTo>
                <a:cubicBezTo>
                  <a:pt x="4328062" y="421394"/>
                  <a:pt x="4361200" y="421760"/>
                  <a:pt x="4386262" y="405052"/>
                </a:cubicBezTo>
                <a:lnTo>
                  <a:pt x="4429125" y="376477"/>
                </a:lnTo>
              </a:path>
            </a:pathLst>
          </a:custGeom>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ysDash"/>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685235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grpId="0" nodeType="clickEffect">
                                  <p:stCondLst>
                                    <p:cond delay="0"/>
                                  </p:stCondLst>
                                  <p:childTnLst>
                                    <p:animMotion origin="layout" path="M -5.55112E-17 2.89017E-7 L 1.10069 -0.01457 " pathEditMode="fixed" rAng="0" ptsTypes="AA">
                                      <p:cBhvr>
                                        <p:cTn id="6" dur="5000" fill="hold"/>
                                        <p:tgtEl>
                                          <p:spTgt spid="15"/>
                                        </p:tgtEl>
                                        <p:attrNameLst>
                                          <p:attrName>ppt_x</p:attrName>
                                          <p:attrName>ppt_y</p:attrName>
                                        </p:attrNameLst>
                                      </p:cBhvr>
                                      <p:rCtr x="550" y="-7"/>
                                    </p:animMotion>
                                  </p:childTnLst>
                                </p:cTn>
                              </p:par>
                              <p:par>
                                <p:cTn id="7" presetID="63" presetClass="path" presetSubtype="0" fill="hold" grpId="0" nodeType="withEffect">
                                  <p:stCondLst>
                                    <p:cond delay="0"/>
                                  </p:stCondLst>
                                  <p:childTnLst>
                                    <p:animMotion origin="layout" path="M -5.55112E-17 4.16185E-6 L 1.09271 0.00138 " pathEditMode="fixed" rAng="0" ptsTypes="AA">
                                      <p:cBhvr>
                                        <p:cTn id="8" dur="5000" fill="hold"/>
                                        <p:tgtEl>
                                          <p:spTgt spid="14"/>
                                        </p:tgtEl>
                                        <p:attrNameLst>
                                          <p:attrName>ppt_x</p:attrName>
                                          <p:attrName>ppt_y</p:attrName>
                                        </p:attrNameLst>
                                      </p:cBhvr>
                                      <p:rCtr x="546" y="1"/>
                                    </p:animMotion>
                                  </p:childTnLst>
                                </p:cTn>
                              </p:par>
                              <p:par>
                                <p:cTn id="9" presetID="63" presetClass="path" presetSubtype="0" fill="hold" grpId="0" nodeType="withEffect">
                                  <p:stCondLst>
                                    <p:cond delay="0"/>
                                  </p:stCondLst>
                                  <p:childTnLst>
                                    <p:animMotion origin="layout" path="M -4.44444E-6 -0.01571 L 0.25886 -0.01364 " pathEditMode="fixed" rAng="0" ptsTypes="AA">
                                      <p:cBhvr>
                                        <p:cTn id="10" dur="5000" fill="hold"/>
                                        <p:tgtEl>
                                          <p:spTgt spid="24"/>
                                        </p:tgtEl>
                                        <p:attrNameLst>
                                          <p:attrName>ppt_x</p:attrName>
                                          <p:attrName>ppt_y</p:attrName>
                                        </p:attrNameLst>
                                      </p:cBhvr>
                                      <p:rCtr x="12934" y="93"/>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42" presetClass="path" presetSubtype="0" fill="hold" grpId="1" nodeType="withEffect">
                                  <p:stCondLst>
                                    <p:cond delay="0"/>
                                  </p:stCondLst>
                                  <p:childTnLst>
                                    <p:animMotion origin="layout" path="M 0.24462 0.00208 L 0.4875 0.00416 " pathEditMode="relative" rAng="0" ptsTypes="AA">
                                      <p:cBhvr>
                                        <p:cTn id="32" dur="5000" fill="hold"/>
                                        <p:tgtEl>
                                          <p:spTgt spid="24"/>
                                        </p:tgtEl>
                                        <p:attrNameLst>
                                          <p:attrName>ppt_x</p:attrName>
                                          <p:attrName>ppt_y</p:attrName>
                                        </p:attrNameLst>
                                      </p:cBhvr>
                                      <p:rCtr x="12135"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autoUpdateAnimBg="0"/>
      <p:bldP spid="24" grpId="1" animBg="1"/>
      <p:bldP spid="30" grpId="0" animBg="1"/>
      <p:bldP spid="34" grpId="0" animBg="1"/>
      <p:bldP spid="3" grpId="0"/>
      <p:bldP spid="35" grpId="0"/>
      <p:bldP spid="36" grpId="0"/>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2776"/>
            <a:ext cx="8229600" cy="4824536"/>
          </a:xfrm>
        </p:spPr>
        <p:txBody>
          <a:bodyPr>
            <a:normAutofit/>
          </a:bodyPr>
          <a:lstStyle/>
          <a:p>
            <a:endParaRPr lang="en-US" dirty="0" smtClean="0"/>
          </a:p>
          <a:p>
            <a:r>
              <a:rPr lang="en-US" dirty="0" smtClean="0"/>
              <a:t>Try to use biological rules that were found in real networks of biological neurons.</a:t>
            </a:r>
            <a:br>
              <a:rPr lang="en-US" dirty="0" smtClean="0"/>
            </a:br>
            <a:r>
              <a:rPr lang="en-US" dirty="0" smtClean="0"/>
              <a:t>For example:</a:t>
            </a:r>
          </a:p>
          <a:p>
            <a:pPr marL="109728" indent="0">
              <a:buNone/>
            </a:pPr>
            <a:endParaRPr lang="en-US" dirty="0" smtClean="0"/>
          </a:p>
          <a:p>
            <a:pPr lvl="1"/>
            <a:r>
              <a:rPr lang="en-US" dirty="0"/>
              <a:t>A</a:t>
            </a:r>
            <a:r>
              <a:rPr lang="en-US" dirty="0" smtClean="0"/>
              <a:t>dapt the weights between the neurons.	</a:t>
            </a:r>
          </a:p>
          <a:p>
            <a:pPr lvl="1"/>
            <a:r>
              <a:rPr lang="en-US" dirty="0" smtClean="0"/>
              <a:t>Sliding Threshold.</a:t>
            </a:r>
          </a:p>
          <a:p>
            <a:pPr lvl="1"/>
            <a:r>
              <a:rPr lang="en-US" dirty="0" err="1"/>
              <a:t>Hebbian</a:t>
            </a:r>
            <a:r>
              <a:rPr lang="en-US" dirty="0"/>
              <a:t> theory - Cells that </a:t>
            </a:r>
            <a:r>
              <a:rPr lang="en-US" i="1" dirty="0"/>
              <a:t>fire together</a:t>
            </a:r>
            <a:r>
              <a:rPr lang="en-US" dirty="0"/>
              <a:t>, wire together." (Carla </a:t>
            </a:r>
            <a:r>
              <a:rPr lang="en-US" dirty="0" err="1"/>
              <a:t>Shatz</a:t>
            </a:r>
            <a:r>
              <a:rPr lang="en-US" dirty="0"/>
              <a:t>, Stanford University)</a:t>
            </a:r>
          </a:p>
          <a:p>
            <a:endParaRPr lang="en-US" dirty="0"/>
          </a:p>
          <a:p>
            <a:endParaRPr lang="en-US" dirty="0"/>
          </a:p>
          <a:p>
            <a:pPr marL="109728" indent="0">
              <a:buNone/>
            </a:pPr>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25</a:t>
            </a:fld>
            <a:endParaRPr lang="en-US"/>
          </a:p>
        </p:txBody>
      </p:sp>
      <p:sp>
        <p:nvSpPr>
          <p:cNvPr id="4" name="Title 3"/>
          <p:cNvSpPr>
            <a:spLocks noGrp="1"/>
          </p:cNvSpPr>
          <p:nvPr>
            <p:ph type="title"/>
          </p:nvPr>
        </p:nvSpPr>
        <p:spPr>
          <a:xfrm>
            <a:off x="467544" y="116632"/>
            <a:ext cx="8229600" cy="1143000"/>
          </a:xfrm>
        </p:spPr>
        <p:txBody>
          <a:bodyPr/>
          <a:lstStyle/>
          <a:p>
            <a:r>
              <a:rPr lang="en-US" dirty="0"/>
              <a:t>Possible </a:t>
            </a:r>
            <a:r>
              <a:rPr lang="en-US" dirty="0" smtClean="0"/>
              <a:t>solutions</a:t>
            </a:r>
            <a:endParaRPr lang="en-US" dirty="0"/>
          </a:p>
        </p:txBody>
      </p:sp>
    </p:spTree>
    <p:extLst>
      <p:ext uri="{BB962C8B-B14F-4D97-AF65-F5344CB8AC3E}">
        <p14:creationId xmlns:p14="http://schemas.microsoft.com/office/powerpoint/2010/main" val="731326718"/>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2860" y="4293096"/>
            <a:ext cx="7682715" cy="2232248"/>
          </a:xfrm>
        </p:spPr>
        <p:txBody>
          <a:bodyPr>
            <a:noAutofit/>
          </a:bodyPr>
          <a:lstStyle/>
          <a:p>
            <a:r>
              <a:rPr lang="en-US" sz="2400" dirty="0" smtClean="0"/>
              <a:t>If Neuron B fires as a result from Neuron A firing </a:t>
            </a:r>
            <a:r>
              <a:rPr lang="en-US" sz="2400" dirty="0" smtClean="0">
                <a:sym typeface="Wingdings" pitchFamily="2" charset="2"/>
              </a:rPr>
              <a:t> the connection </a:t>
            </a:r>
            <a:r>
              <a:rPr lang="en-US" sz="2400" dirty="0">
                <a:sym typeface="Wingdings" pitchFamily="2" charset="2"/>
              </a:rPr>
              <a:t>get </a:t>
            </a:r>
            <a:r>
              <a:rPr lang="en-US" sz="2400" dirty="0" smtClean="0">
                <a:sym typeface="Wingdings" pitchFamily="2" charset="2"/>
              </a:rPr>
              <a:t>stronger</a:t>
            </a:r>
          </a:p>
          <a:p>
            <a:endParaRPr lang="en-US" sz="2400" dirty="0" smtClean="0">
              <a:sym typeface="Wingdings" pitchFamily="2" charset="2"/>
            </a:endParaRPr>
          </a:p>
          <a:p>
            <a:r>
              <a:rPr lang="en-US" sz="2400" dirty="0" smtClean="0">
                <a:sym typeface="Wingdings" pitchFamily="2" charset="2"/>
              </a:rPr>
              <a:t>If Neuron A fires after Neuron B fired </a:t>
            </a:r>
            <a:br>
              <a:rPr lang="en-US" sz="2400" dirty="0" smtClean="0">
                <a:sym typeface="Wingdings" pitchFamily="2" charset="2"/>
              </a:rPr>
            </a:br>
            <a:r>
              <a:rPr lang="en-US" sz="2400" dirty="0" smtClean="0">
                <a:sym typeface="Wingdings" pitchFamily="2" charset="2"/>
              </a:rPr>
              <a:t> connection between them </a:t>
            </a:r>
            <a:r>
              <a:rPr lang="en-US" sz="2400" dirty="0">
                <a:sym typeface="Wingdings" pitchFamily="2" charset="2"/>
              </a:rPr>
              <a:t>get </a:t>
            </a:r>
            <a:r>
              <a:rPr lang="en-US" sz="2400" dirty="0" smtClean="0">
                <a:sym typeface="Wingdings" pitchFamily="2" charset="2"/>
              </a:rPr>
              <a:t>weaker.</a:t>
            </a:r>
            <a:endParaRPr lang="en-US" sz="2400"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26</a:t>
            </a:fld>
            <a:endParaRPr lang="en-US"/>
          </a:p>
        </p:txBody>
      </p:sp>
      <p:sp>
        <p:nvSpPr>
          <p:cNvPr id="4" name="Title 3"/>
          <p:cNvSpPr>
            <a:spLocks noGrp="1"/>
          </p:cNvSpPr>
          <p:nvPr>
            <p:ph type="title"/>
          </p:nvPr>
        </p:nvSpPr>
        <p:spPr>
          <a:xfrm>
            <a:off x="107504" y="188640"/>
            <a:ext cx="9036496" cy="835679"/>
          </a:xfrm>
        </p:spPr>
        <p:txBody>
          <a:bodyPr>
            <a:normAutofit/>
          </a:bodyPr>
          <a:lstStyle/>
          <a:p>
            <a:r>
              <a:rPr lang="en-US" dirty="0"/>
              <a:t>STDP </a:t>
            </a:r>
            <a:r>
              <a:rPr lang="en-US" dirty="0" smtClean="0"/>
              <a:t> (</a:t>
            </a:r>
            <a:r>
              <a:rPr lang="en-US" sz="3100" dirty="0" smtClean="0">
                <a:solidFill>
                  <a:srgbClr val="FF0000"/>
                </a:solidFill>
              </a:rPr>
              <a:t>S</a:t>
            </a:r>
            <a:r>
              <a:rPr lang="en-US" sz="3100" dirty="0" smtClean="0"/>
              <a:t>pike-</a:t>
            </a:r>
            <a:r>
              <a:rPr lang="en-US" sz="3100" dirty="0" smtClean="0">
                <a:solidFill>
                  <a:srgbClr val="FF0000"/>
                </a:solidFill>
              </a:rPr>
              <a:t>T</a:t>
            </a:r>
            <a:r>
              <a:rPr lang="en-US" sz="3100" dirty="0" smtClean="0"/>
              <a:t>iming-</a:t>
            </a:r>
            <a:r>
              <a:rPr lang="en-US" sz="3100" dirty="0" smtClean="0">
                <a:solidFill>
                  <a:srgbClr val="FF0000"/>
                </a:solidFill>
              </a:rPr>
              <a:t>D</a:t>
            </a:r>
            <a:r>
              <a:rPr lang="en-US" sz="3100" dirty="0" smtClean="0"/>
              <a:t>ependent </a:t>
            </a:r>
            <a:r>
              <a:rPr lang="en-US" sz="3100" dirty="0" smtClean="0">
                <a:solidFill>
                  <a:srgbClr val="FF0000"/>
                </a:solidFill>
              </a:rPr>
              <a:t>P</a:t>
            </a:r>
            <a:r>
              <a:rPr lang="en-US" sz="3100" dirty="0" smtClean="0"/>
              <a:t>lasticity</a:t>
            </a:r>
            <a:r>
              <a:rPr lang="en-US" dirty="0" smtClean="0"/>
              <a:t>)</a:t>
            </a:r>
            <a:endParaRPr lang="en-US"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988" y="1359538"/>
            <a:ext cx="3007602" cy="2457920"/>
          </a:xfrm>
          <a:prstGeom prst="rect">
            <a:avLst/>
          </a:prstGeom>
          <a:noFill/>
          <a:ln>
            <a:noFill/>
          </a:ln>
        </p:spPr>
      </p:pic>
      <p:grpSp>
        <p:nvGrpSpPr>
          <p:cNvPr id="6" name="Group 5"/>
          <p:cNvGrpSpPr/>
          <p:nvPr/>
        </p:nvGrpSpPr>
        <p:grpSpPr>
          <a:xfrm>
            <a:off x="179512" y="404664"/>
            <a:ext cx="5707035" cy="3628817"/>
            <a:chOff x="-16665" y="11875"/>
            <a:chExt cx="2798908" cy="1203499"/>
          </a:xfrm>
        </p:grpSpPr>
        <p:sp>
          <p:nvSpPr>
            <p:cNvPr id="7" name="Arc 6"/>
            <p:cNvSpPr/>
            <p:nvPr/>
          </p:nvSpPr>
          <p:spPr>
            <a:xfrm rot="10800000">
              <a:off x="190005" y="11875"/>
              <a:ext cx="1195705" cy="1026795"/>
            </a:xfrm>
            <a:prstGeom prst="arc">
              <a:avLst>
                <a:gd name="adj1" fmla="val 10707404"/>
                <a:gd name="adj2" fmla="val 16006034"/>
              </a:avLst>
            </a:prstGeom>
          </p:spPr>
          <p:style>
            <a:lnRef idx="2">
              <a:schemeClr val="accent6"/>
            </a:lnRef>
            <a:fillRef idx="0">
              <a:schemeClr val="accent6"/>
            </a:fillRef>
            <a:effectRef idx="1">
              <a:schemeClr val="accent6"/>
            </a:effectRef>
            <a:fontRef idx="minor">
              <a:schemeClr val="tx1"/>
            </a:fontRef>
          </p:style>
          <p:txBody>
            <a:bodyPr rot="0" spcFirstLastPara="0" vert="horz" wrap="none" lIns="0" tIns="0" rIns="0" bIns="0" numCol="1" spcCol="0" rtlCol="0" fromWordArt="0" anchor="ctr" anchorCtr="0" forceAA="0" compatLnSpc="1">
              <a:prstTxWarp prst="textNoShape">
                <a:avLst/>
              </a:prstTxWarp>
              <a:noAutofit/>
            </a:bodyPr>
            <a:lstStyle/>
            <a:p>
              <a:endParaRPr lang="en-US" sz="4800"/>
            </a:p>
          </p:txBody>
        </p:sp>
        <p:sp>
          <p:nvSpPr>
            <p:cNvPr id="8" name="Arc 7"/>
            <p:cNvSpPr/>
            <p:nvPr/>
          </p:nvSpPr>
          <p:spPr>
            <a:xfrm rot="10800000" flipH="1">
              <a:off x="1460665" y="11875"/>
              <a:ext cx="882015" cy="1026795"/>
            </a:xfrm>
            <a:prstGeom prst="arc">
              <a:avLst>
                <a:gd name="adj1" fmla="val 10707404"/>
                <a:gd name="adj2" fmla="val 16006034"/>
              </a:avLst>
            </a:prstGeom>
          </p:spPr>
          <p:style>
            <a:lnRef idx="2">
              <a:schemeClr val="accent6"/>
            </a:lnRef>
            <a:fillRef idx="0">
              <a:schemeClr val="accent6"/>
            </a:fillRef>
            <a:effectRef idx="1">
              <a:schemeClr val="accent6"/>
            </a:effectRef>
            <a:fontRef idx="minor">
              <a:schemeClr val="tx1"/>
            </a:fontRef>
          </p:style>
          <p:txBody>
            <a:bodyPr rot="0" spcFirstLastPara="0" vert="horz" wrap="none" lIns="0" tIns="0" rIns="0" bIns="0" numCol="1" spcCol="0" rtlCol="0" fromWordArt="0" anchor="ctr" anchorCtr="0" forceAA="0" compatLnSpc="1">
              <a:prstTxWarp prst="textNoShape">
                <a:avLst/>
              </a:prstTxWarp>
              <a:noAutofit/>
            </a:bodyPr>
            <a:lstStyle/>
            <a:p>
              <a:endParaRPr lang="en-US" sz="4800"/>
            </a:p>
          </p:txBody>
        </p:sp>
        <p:sp>
          <p:nvSpPr>
            <p:cNvPr id="9" name="Text Box 31"/>
            <p:cNvSpPr txBox="1"/>
            <p:nvPr/>
          </p:nvSpPr>
          <p:spPr>
            <a:xfrm>
              <a:off x="-16665" y="1033413"/>
              <a:ext cx="932213" cy="1631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36000" bIns="0" numCol="1" spcCol="0" rtlCol="0" fromWordArt="0" anchor="ctr" anchorCtr="0" forceAA="0" compatLnSpc="1">
              <a:prstTxWarp prst="textNoShape">
                <a:avLst/>
              </a:prstTxWarp>
              <a:noAutofit/>
            </a:bodyPr>
            <a:lstStyle/>
            <a:p>
              <a:pPr algn="just">
                <a:spcAft>
                  <a:spcPts val="0"/>
                </a:spcAft>
                <a:tabLst>
                  <a:tab pos="127000" algn="l"/>
                </a:tabLst>
              </a:pPr>
              <a:r>
                <a:rPr lang="en-US" sz="2400" dirty="0">
                  <a:solidFill>
                    <a:schemeClr val="tx1"/>
                  </a:solidFill>
                  <a:effectLst/>
                  <a:latin typeface="Times New Roman"/>
                  <a:ea typeface="Times New Roman"/>
                </a:rPr>
                <a:t>Neuron B</a:t>
              </a:r>
            </a:p>
          </p:txBody>
        </p:sp>
        <p:cxnSp>
          <p:nvCxnSpPr>
            <p:cNvPr id="10" name="Straight Arrow Connector 9"/>
            <p:cNvCxnSpPr/>
            <p:nvPr/>
          </p:nvCxnSpPr>
          <p:spPr>
            <a:xfrm>
              <a:off x="77190" y="439387"/>
              <a:ext cx="2642235"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7190" y="1039091"/>
              <a:ext cx="264223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430977" y="819397"/>
              <a:ext cx="0" cy="219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917123" y="233033"/>
              <a:ext cx="0" cy="219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932213" y="219693"/>
              <a:ext cx="0" cy="2190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18457" y="219693"/>
              <a:ext cx="0" cy="219075"/>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 Box 14"/>
            <p:cNvSpPr txBox="1"/>
            <p:nvPr/>
          </p:nvSpPr>
          <p:spPr>
            <a:xfrm>
              <a:off x="129455" y="653266"/>
              <a:ext cx="1050290" cy="29654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36000" bIns="0" numCol="1" spcCol="0" rtlCol="0" fromWordArt="0" anchor="ctr" anchorCtr="0" forceAA="0" compatLnSpc="1">
              <a:prstTxWarp prst="textNoShape">
                <a:avLst/>
              </a:prstTxWarp>
              <a:noAutofit/>
            </a:bodyPr>
            <a:lstStyle/>
            <a:p>
              <a:pPr algn="just">
                <a:spcAft>
                  <a:spcPts val="0"/>
                </a:spcAft>
                <a:tabLst>
                  <a:tab pos="127000" algn="l"/>
                </a:tabLst>
              </a:pPr>
              <a:r>
                <a:rPr lang="en-US" sz="2400" dirty="0">
                  <a:solidFill>
                    <a:schemeClr val="tx1"/>
                  </a:solidFill>
                  <a:effectLst/>
                  <a:latin typeface="Times New Roman"/>
                  <a:ea typeface="Times New Roman"/>
                </a:rPr>
                <a:t>Pre Synaptic</a:t>
              </a:r>
            </a:p>
          </p:txBody>
        </p:sp>
        <p:cxnSp>
          <p:nvCxnSpPr>
            <p:cNvPr id="17" name="Straight Arrow Connector 16"/>
            <p:cNvCxnSpPr/>
            <p:nvPr/>
          </p:nvCxnSpPr>
          <p:spPr>
            <a:xfrm>
              <a:off x="718457" y="480950"/>
              <a:ext cx="507365" cy="421005"/>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8" name="Straight Arrow Connector 17"/>
            <p:cNvCxnSpPr/>
            <p:nvPr/>
          </p:nvCxnSpPr>
          <p:spPr>
            <a:xfrm>
              <a:off x="920338" y="439387"/>
              <a:ext cx="368135" cy="38001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flipH="1">
              <a:off x="1499260" y="480950"/>
              <a:ext cx="388917" cy="40969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a:stCxn id="21" idx="1"/>
            </p:cNvCxnSpPr>
            <p:nvPr/>
          </p:nvCxnSpPr>
          <p:spPr>
            <a:xfrm flipH="1">
              <a:off x="1008575" y="296953"/>
              <a:ext cx="210784" cy="322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 Box 29"/>
            <p:cNvSpPr txBox="1"/>
            <p:nvPr/>
          </p:nvSpPr>
          <p:spPr>
            <a:xfrm>
              <a:off x="1219359" y="251336"/>
              <a:ext cx="443480" cy="912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36000" bIns="0" numCol="1" spcCol="0" rtlCol="0" fromWordArt="0" anchor="ctr" anchorCtr="0" forceAA="0" compatLnSpc="1">
              <a:prstTxWarp prst="textNoShape">
                <a:avLst/>
              </a:prstTxWarp>
              <a:noAutofit/>
            </a:bodyPr>
            <a:lstStyle/>
            <a:p>
              <a:pPr algn="just">
                <a:spcAft>
                  <a:spcPts val="0"/>
                </a:spcAft>
                <a:tabLst>
                  <a:tab pos="127000" algn="l"/>
                </a:tabLst>
              </a:pPr>
              <a:r>
                <a:rPr lang="en-US" sz="2400" dirty="0" smtClean="0">
                  <a:solidFill>
                    <a:schemeClr val="tx1"/>
                  </a:solidFill>
                  <a:effectLst/>
                  <a:latin typeface="Times New Roman"/>
                  <a:ea typeface="Times New Roman"/>
                </a:rPr>
                <a:t>Spikes</a:t>
              </a:r>
              <a:endParaRPr lang="en-US" sz="2400" dirty="0">
                <a:solidFill>
                  <a:schemeClr val="tx1"/>
                </a:solidFill>
                <a:effectLst/>
                <a:latin typeface="Times New Roman"/>
                <a:ea typeface="Times New Roman"/>
              </a:endParaRPr>
            </a:p>
          </p:txBody>
        </p:sp>
        <p:sp>
          <p:nvSpPr>
            <p:cNvPr id="22" name="Text Box 30"/>
            <p:cNvSpPr txBox="1"/>
            <p:nvPr/>
          </p:nvSpPr>
          <p:spPr>
            <a:xfrm>
              <a:off x="0" y="281001"/>
              <a:ext cx="771525" cy="11219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36000" bIns="0" numCol="1" spcCol="0" rtlCol="0" fromWordArt="0" anchor="ctr" anchorCtr="0" forceAA="0" compatLnSpc="1">
              <a:prstTxWarp prst="textNoShape">
                <a:avLst/>
              </a:prstTxWarp>
              <a:noAutofit/>
            </a:bodyPr>
            <a:lstStyle/>
            <a:p>
              <a:pPr algn="just">
                <a:spcAft>
                  <a:spcPts val="0"/>
                </a:spcAft>
                <a:tabLst>
                  <a:tab pos="127000" algn="l"/>
                </a:tabLst>
              </a:pPr>
              <a:r>
                <a:rPr lang="en-US" sz="2400" dirty="0">
                  <a:solidFill>
                    <a:schemeClr val="tx1"/>
                  </a:solidFill>
                  <a:effectLst/>
                  <a:latin typeface="Times New Roman"/>
                  <a:ea typeface="Times New Roman"/>
                </a:rPr>
                <a:t>Neuron A</a:t>
              </a:r>
            </a:p>
          </p:txBody>
        </p:sp>
        <p:cxnSp>
          <p:nvCxnSpPr>
            <p:cNvPr id="23" name="Straight Arrow Connector 22"/>
            <p:cNvCxnSpPr/>
            <p:nvPr/>
          </p:nvCxnSpPr>
          <p:spPr>
            <a:xfrm>
              <a:off x="1888177" y="890649"/>
              <a:ext cx="551815" cy="0"/>
            </a:xfrm>
            <a:prstGeom prst="straightConnector1">
              <a:avLst/>
            </a:prstGeom>
            <a:ln>
              <a:tailEnd type="arrow"/>
            </a:ln>
          </p:spPr>
          <p:style>
            <a:lnRef idx="1">
              <a:schemeClr val="accent6"/>
            </a:lnRef>
            <a:fillRef idx="0">
              <a:schemeClr val="accent6"/>
            </a:fillRef>
            <a:effectRef idx="0">
              <a:schemeClr val="accent6"/>
            </a:effectRef>
            <a:fontRef idx="minor">
              <a:schemeClr val="tx1"/>
            </a:fontRef>
          </p:style>
        </p:cxnSp>
        <p:cxnSp>
          <p:nvCxnSpPr>
            <p:cNvPr id="24" name="Straight Arrow Connector 23"/>
            <p:cNvCxnSpPr/>
            <p:nvPr/>
          </p:nvCxnSpPr>
          <p:spPr>
            <a:xfrm>
              <a:off x="332509" y="896587"/>
              <a:ext cx="498475" cy="0"/>
            </a:xfrm>
            <a:prstGeom prst="straightConnector1">
              <a:avLst/>
            </a:prstGeom>
            <a:ln>
              <a:headEnd type="arrow"/>
              <a:tailEnd type="none"/>
            </a:ln>
          </p:spPr>
          <p:style>
            <a:lnRef idx="1">
              <a:schemeClr val="accent6"/>
            </a:lnRef>
            <a:fillRef idx="0">
              <a:schemeClr val="accent6"/>
            </a:fillRef>
            <a:effectRef idx="0">
              <a:schemeClr val="accent6"/>
            </a:effectRef>
            <a:fontRef idx="minor">
              <a:schemeClr val="tx1"/>
            </a:fontRef>
          </p:style>
        </p:cxnSp>
        <p:sp>
          <p:nvSpPr>
            <p:cNvPr id="25" name="Text Box 15"/>
            <p:cNvSpPr txBox="1"/>
            <p:nvPr/>
          </p:nvSpPr>
          <p:spPr>
            <a:xfrm>
              <a:off x="1731953" y="669767"/>
              <a:ext cx="1050290" cy="25401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36000" bIns="0" numCol="1" spcCol="0" rtlCol="0" fromWordArt="0" anchor="ctr" anchorCtr="0" forceAA="0" compatLnSpc="1">
              <a:prstTxWarp prst="textNoShape">
                <a:avLst/>
              </a:prstTxWarp>
              <a:noAutofit/>
            </a:bodyPr>
            <a:lstStyle/>
            <a:p>
              <a:pPr algn="just">
                <a:spcAft>
                  <a:spcPts val="0"/>
                </a:spcAft>
                <a:tabLst>
                  <a:tab pos="127000" algn="l"/>
                </a:tabLst>
              </a:pPr>
              <a:r>
                <a:rPr lang="en-US" sz="2400" dirty="0">
                  <a:solidFill>
                    <a:schemeClr val="tx1"/>
                  </a:solidFill>
                  <a:effectLst/>
                  <a:latin typeface="Times New Roman"/>
                  <a:ea typeface="Times New Roman"/>
                </a:rPr>
                <a:t>Post Synaptic</a:t>
              </a:r>
            </a:p>
          </p:txBody>
        </p:sp>
        <p:sp>
          <p:nvSpPr>
            <p:cNvPr id="26" name="Text Box 29"/>
            <p:cNvSpPr txBox="1"/>
            <p:nvPr/>
          </p:nvSpPr>
          <p:spPr>
            <a:xfrm>
              <a:off x="2141008" y="470044"/>
              <a:ext cx="393958" cy="1732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36000" bIns="0" numCol="1" spcCol="0" rtlCol="0" fromWordArt="0" anchor="ctr" anchorCtr="0" forceAA="0" compatLnSpc="1">
              <a:prstTxWarp prst="textNoShape">
                <a:avLst/>
              </a:prstTxWarp>
              <a:noAutofit/>
            </a:bodyPr>
            <a:lstStyle/>
            <a:p>
              <a:pPr algn="just">
                <a:spcAft>
                  <a:spcPts val="0"/>
                </a:spcAft>
                <a:tabLst>
                  <a:tab pos="127000" algn="l"/>
                </a:tabLst>
              </a:pPr>
              <a:r>
                <a:rPr lang="en-US" sz="2400" dirty="0" smtClean="0">
                  <a:solidFill>
                    <a:schemeClr val="tx1"/>
                  </a:solidFill>
                  <a:effectLst/>
                  <a:latin typeface="Times New Roman"/>
                  <a:ea typeface="Times New Roman"/>
                </a:rPr>
                <a:t>Time</a:t>
              </a:r>
              <a:endParaRPr lang="en-US" sz="2400" dirty="0">
                <a:solidFill>
                  <a:schemeClr val="tx1"/>
                </a:solidFill>
                <a:effectLst/>
                <a:latin typeface="Times New Roman"/>
                <a:ea typeface="Times New Roman"/>
              </a:endParaRPr>
            </a:p>
          </p:txBody>
        </p:sp>
        <p:sp>
          <p:nvSpPr>
            <p:cNvPr id="27" name="Text Box 29"/>
            <p:cNvSpPr txBox="1"/>
            <p:nvPr/>
          </p:nvSpPr>
          <p:spPr>
            <a:xfrm>
              <a:off x="2187731" y="1042145"/>
              <a:ext cx="364476" cy="1732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36000" bIns="0" numCol="1" spcCol="0" rtlCol="0" fromWordArt="0" anchor="ctr" anchorCtr="0" forceAA="0" compatLnSpc="1">
              <a:prstTxWarp prst="textNoShape">
                <a:avLst/>
              </a:prstTxWarp>
              <a:noAutofit/>
            </a:bodyPr>
            <a:lstStyle/>
            <a:p>
              <a:pPr algn="just">
                <a:spcAft>
                  <a:spcPts val="0"/>
                </a:spcAft>
                <a:tabLst>
                  <a:tab pos="127000" algn="l"/>
                </a:tabLst>
              </a:pPr>
              <a:r>
                <a:rPr lang="en-US" sz="2400" dirty="0" smtClean="0">
                  <a:solidFill>
                    <a:schemeClr val="tx1"/>
                  </a:solidFill>
                  <a:effectLst/>
                  <a:latin typeface="Times New Roman"/>
                  <a:ea typeface="Times New Roman"/>
                </a:rPr>
                <a:t>Time</a:t>
              </a:r>
              <a:endParaRPr lang="en-US" sz="2400" dirty="0">
                <a:solidFill>
                  <a:schemeClr val="tx1"/>
                </a:solidFill>
                <a:effectLst/>
                <a:latin typeface="Times New Roman"/>
                <a:ea typeface="Times New Roman"/>
              </a:endParaRPr>
            </a:p>
          </p:txBody>
        </p:sp>
      </p:grpSp>
      <p:cxnSp>
        <p:nvCxnSpPr>
          <p:cNvPr id="30" name="Straight Arrow Connector 29"/>
          <p:cNvCxnSpPr>
            <a:stCxn id="21" idx="3"/>
          </p:cNvCxnSpPr>
          <p:nvPr/>
        </p:nvCxnSpPr>
        <p:spPr>
          <a:xfrm>
            <a:off x="3604057" y="1264239"/>
            <a:ext cx="459469" cy="1375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802716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96752"/>
            <a:ext cx="8229600" cy="4968552"/>
          </a:xfrm>
        </p:spPr>
        <p:txBody>
          <a:bodyPr>
            <a:normAutofit lnSpcReduction="10000"/>
          </a:bodyPr>
          <a:lstStyle/>
          <a:p>
            <a:r>
              <a:rPr lang="en-US" dirty="0" smtClean="0"/>
              <a:t>When a Neuron fires more than 60% of its maximum frequency the threshold rises, therefore making it  harder for the neuron to fire.</a:t>
            </a:r>
          </a:p>
          <a:p>
            <a:endParaRPr lang="en-US" dirty="0" smtClean="0"/>
          </a:p>
          <a:p>
            <a:r>
              <a:rPr lang="en-US" dirty="0" smtClean="0"/>
              <a:t>When a Neuron doesn’t fire for a relatively long period of time, the threshold </a:t>
            </a:r>
            <a:r>
              <a:rPr lang="en-US" dirty="0"/>
              <a:t>becomes lower</a:t>
            </a:r>
            <a:r>
              <a:rPr lang="en-US" dirty="0" smtClean="0"/>
              <a:t>, therefore making it easier to fire. 	</a:t>
            </a:r>
          </a:p>
          <a:p>
            <a:endParaRPr lang="en-US" dirty="0"/>
          </a:p>
          <a:p>
            <a:r>
              <a:rPr lang="en-US" dirty="0" smtClean="0"/>
              <a:t>Thus, e.g., some neurons fire spontaneously when they were quiet for a long period of time.</a:t>
            </a:r>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27</a:t>
            </a:fld>
            <a:endParaRPr lang="en-US"/>
          </a:p>
        </p:txBody>
      </p:sp>
      <p:sp>
        <p:nvSpPr>
          <p:cNvPr id="4" name="Title 3"/>
          <p:cNvSpPr>
            <a:spLocks noGrp="1"/>
          </p:cNvSpPr>
          <p:nvPr>
            <p:ph type="title"/>
          </p:nvPr>
        </p:nvSpPr>
        <p:spPr>
          <a:xfrm>
            <a:off x="457200" y="44624"/>
            <a:ext cx="8229600" cy="1143000"/>
          </a:xfrm>
        </p:spPr>
        <p:txBody>
          <a:bodyPr/>
          <a:lstStyle/>
          <a:p>
            <a:r>
              <a:rPr lang="en-US" dirty="0" smtClean="0"/>
              <a:t>Sliding Threshold</a:t>
            </a:r>
            <a:endParaRPr lang="en-US" dirty="0"/>
          </a:p>
        </p:txBody>
      </p:sp>
    </p:spTree>
    <p:extLst>
      <p:ext uri="{BB962C8B-B14F-4D97-AF65-F5344CB8AC3E}">
        <p14:creationId xmlns:p14="http://schemas.microsoft.com/office/powerpoint/2010/main" val="2060101950"/>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363" y="990699"/>
            <a:ext cx="8732465" cy="2379720"/>
          </a:xfrm>
        </p:spPr>
        <p:txBody>
          <a:bodyPr/>
          <a:lstStyle/>
          <a:p>
            <a:pPr marL="624078" indent="-514350">
              <a:buFont typeface="+mj-lt"/>
              <a:buAutoNum type="arabicPeriod"/>
            </a:pPr>
            <a:r>
              <a:rPr lang="en-US" dirty="0" smtClean="0"/>
              <a:t>Reset the network.</a:t>
            </a:r>
          </a:p>
          <a:p>
            <a:pPr marL="624078" indent="-514350">
              <a:buFont typeface="+mj-lt"/>
              <a:buAutoNum type="arabicPeriod"/>
            </a:pPr>
            <a:r>
              <a:rPr lang="en-US" dirty="0" smtClean="0"/>
              <a:t>Run the network with the input and change the weights and the threshold according to the given input.</a:t>
            </a:r>
          </a:p>
          <a:p>
            <a:pPr marL="624078" indent="-514350">
              <a:buFont typeface="+mj-lt"/>
              <a:buAutoNum type="arabicPeriod"/>
            </a:pPr>
            <a:r>
              <a:rPr lang="en-US" dirty="0" smtClean="0"/>
              <a:t>save the weights.</a:t>
            </a:r>
          </a:p>
          <a:p>
            <a:endParaRPr lang="en-US" dirty="0"/>
          </a:p>
        </p:txBody>
      </p:sp>
      <p:sp>
        <p:nvSpPr>
          <p:cNvPr id="3" name="Slide Number Placeholder 2"/>
          <p:cNvSpPr>
            <a:spLocks noGrp="1"/>
          </p:cNvSpPr>
          <p:nvPr>
            <p:ph type="sldNum" sz="quarter" idx="12"/>
          </p:nvPr>
        </p:nvSpPr>
        <p:spPr>
          <a:xfrm>
            <a:off x="8647272" y="6349363"/>
            <a:ext cx="365760" cy="365125"/>
          </a:xfrm>
        </p:spPr>
        <p:txBody>
          <a:bodyPr/>
          <a:lstStyle/>
          <a:p>
            <a:fld id="{D18737D0-1F07-487A-BC82-FDF5B924E95B}" type="slidenum">
              <a:rPr lang="en-US" smtClean="0"/>
              <a:pPr/>
              <a:t>28</a:t>
            </a:fld>
            <a:endParaRPr lang="en-US"/>
          </a:p>
        </p:txBody>
      </p:sp>
      <p:sp>
        <p:nvSpPr>
          <p:cNvPr id="4" name="Title 3"/>
          <p:cNvSpPr>
            <a:spLocks noGrp="1"/>
          </p:cNvSpPr>
          <p:nvPr>
            <p:ph type="title"/>
          </p:nvPr>
        </p:nvSpPr>
        <p:spPr>
          <a:xfrm>
            <a:off x="232023" y="188640"/>
            <a:ext cx="8732465" cy="936104"/>
          </a:xfrm>
        </p:spPr>
        <p:txBody>
          <a:bodyPr/>
          <a:lstStyle/>
          <a:p>
            <a:r>
              <a:rPr lang="en-US" dirty="0" smtClean="0"/>
              <a:t>New Learning Procedure</a:t>
            </a:r>
            <a:endParaRPr lang="en-US" dirty="0"/>
          </a:p>
        </p:txBody>
      </p:sp>
      <p:sp>
        <p:nvSpPr>
          <p:cNvPr id="5" name="Title 3"/>
          <p:cNvSpPr txBox="1">
            <a:spLocks/>
          </p:cNvSpPr>
          <p:nvPr/>
        </p:nvSpPr>
        <p:spPr>
          <a:xfrm>
            <a:off x="182364" y="3090944"/>
            <a:ext cx="8362081"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1"/>
                </a:solidFill>
                <a:effectLst>
                  <a:outerShdw blurRad="31750" dist="25400" dir="5400000" algn="tl" rotWithShape="0">
                    <a:srgbClr val="000000">
                      <a:alpha val="25000"/>
                    </a:srgbClr>
                  </a:outerShdw>
                </a:effectLst>
                <a:latin typeface="+mj-lt"/>
                <a:ea typeface="+mj-ea"/>
                <a:cs typeface="+mj-cs"/>
              </a:defRPr>
            </a:lvl1pPr>
            <a:extLst/>
          </a:lstStyle>
          <a:p>
            <a:r>
              <a:rPr lang="en-US" dirty="0" smtClean="0"/>
              <a:t>Running</a:t>
            </a:r>
            <a:endParaRPr lang="en-US" dirty="0"/>
          </a:p>
        </p:txBody>
      </p:sp>
      <p:sp>
        <p:nvSpPr>
          <p:cNvPr id="6" name="Content Placeholder 1"/>
          <p:cNvSpPr txBox="1">
            <a:spLocks/>
          </p:cNvSpPr>
          <p:nvPr/>
        </p:nvSpPr>
        <p:spPr>
          <a:xfrm>
            <a:off x="182364" y="4077072"/>
            <a:ext cx="8732465" cy="2636912"/>
          </a:xfrm>
          <a:prstGeom prst="rect">
            <a:avLst/>
          </a:prstGeom>
        </p:spPr>
        <p:txBody>
          <a:bodyPr vert="horz">
            <a:normAutofit fontScale="92500"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624078" indent="-514350">
              <a:buFont typeface="+mj-lt"/>
              <a:buAutoNum type="arabicPeriod"/>
            </a:pPr>
            <a:r>
              <a:rPr lang="en-US" dirty="0" smtClean="0"/>
              <a:t>Run the network with the input, starting with the weights discovered in the learning procedure.  Continue to change the weights according to the input and the internal feedback.</a:t>
            </a:r>
          </a:p>
          <a:p>
            <a:pPr marL="624078" indent="-514350">
              <a:buFont typeface="+mj-lt"/>
              <a:buAutoNum type="arabicPeriod"/>
            </a:pPr>
            <a:r>
              <a:rPr lang="en-US" dirty="0" smtClean="0"/>
              <a:t>After completing the processing, reset the weights and the threshold to the initial (after learning) state. </a:t>
            </a:r>
          </a:p>
        </p:txBody>
      </p:sp>
    </p:spTree>
    <p:extLst>
      <p:ext uri="{BB962C8B-B14F-4D97-AF65-F5344CB8AC3E}">
        <p14:creationId xmlns:p14="http://schemas.microsoft.com/office/powerpoint/2010/main" val="1057638971"/>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ext uri="{D42A27DB-BD31-4B8C-83A1-F6EECF244321}">
                <p14:modId xmlns:p14="http://schemas.microsoft.com/office/powerpoint/2010/main" val="1410442694"/>
              </p:ext>
            </p:extLst>
          </p:nvPr>
        </p:nvGraphicFramePr>
        <p:xfrm>
          <a:off x="426059" y="2316984"/>
          <a:ext cx="8136904" cy="2432160"/>
        </p:xfrm>
        <a:graphic>
          <a:graphicData uri="http://schemas.openxmlformats.org/drawingml/2006/table">
            <a:tbl>
              <a:tblPr firstRow="1" firstCol="1" bandRow="1">
                <a:tableStyleId>{AF606853-7671-496A-8E4F-DF71F8EC918B}</a:tableStyleId>
              </a:tblPr>
              <a:tblGrid>
                <a:gridCol w="1872208"/>
                <a:gridCol w="632919"/>
                <a:gridCol w="591217"/>
                <a:gridCol w="648072"/>
                <a:gridCol w="648072"/>
                <a:gridCol w="648072"/>
                <a:gridCol w="662877"/>
                <a:gridCol w="633267"/>
                <a:gridCol w="583466"/>
                <a:gridCol w="608367"/>
                <a:gridCol w="608367"/>
              </a:tblGrid>
              <a:tr h="331805">
                <a:tc rowSpan="3">
                  <a:txBody>
                    <a:bodyPr/>
                    <a:lstStyle/>
                    <a:p>
                      <a:pPr algn="ctr">
                        <a:spcAft>
                          <a:spcPts val="0"/>
                        </a:spcAft>
                      </a:pPr>
                      <a:r>
                        <a:rPr lang="en-US" sz="1800" dirty="0">
                          <a:effectLst/>
                        </a:rPr>
                        <a:t>Topology</a:t>
                      </a:r>
                      <a:endParaRPr lang="en-US" sz="1800" dirty="0">
                        <a:effectLst/>
                        <a:latin typeface="+mn-lt"/>
                        <a:ea typeface="Times New Roman"/>
                      </a:endParaRPr>
                    </a:p>
                  </a:txBody>
                  <a:tcPr marL="17780" marR="17780" marT="0" marB="0" anchor="ctr">
                    <a:lnB w="28575" cap="flat" cmpd="sng" algn="ctr">
                      <a:solidFill>
                        <a:schemeClr val="tx1"/>
                      </a:solidFill>
                      <a:prstDash val="solid"/>
                      <a:round/>
                      <a:headEnd type="none" w="med" len="med"/>
                      <a:tailEnd type="none" w="med" len="med"/>
                    </a:lnB>
                  </a:tcPr>
                </a:tc>
                <a:tc gridSpan="5">
                  <a:txBody>
                    <a:bodyPr/>
                    <a:lstStyle/>
                    <a:p>
                      <a:pPr algn="ctr">
                        <a:spcAft>
                          <a:spcPts val="0"/>
                        </a:spcAft>
                      </a:pPr>
                      <a:r>
                        <a:rPr lang="en-US" sz="1800" dirty="0">
                          <a:effectLst/>
                        </a:rPr>
                        <a:t>Recognition Ability </a:t>
                      </a:r>
                      <a:r>
                        <a:rPr lang="en-US" sz="1800" dirty="0" smtClean="0">
                          <a:effectLst/>
                        </a:rPr>
                        <a:t> with</a:t>
                      </a:r>
                      <a:r>
                        <a:rPr lang="en-US" sz="1800" baseline="0" dirty="0" smtClean="0">
                          <a:effectLst/>
                        </a:rPr>
                        <a:t> noisy neurons</a:t>
                      </a:r>
                      <a:endParaRPr lang="en-US" sz="1800" dirty="0">
                        <a:effectLst/>
                        <a:latin typeface="+mn-lt"/>
                        <a:ea typeface="Times New Roman"/>
                      </a:endParaRPr>
                    </a:p>
                  </a:txBody>
                  <a:tcPr marL="17780" marR="17780" marT="0" marB="0" anchor="ctr">
                    <a:lnR w="28575"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800" dirty="0" smtClean="0">
                          <a:effectLst/>
                        </a:rPr>
                        <a:t>Generalization Recognition </a:t>
                      </a:r>
                      <a:r>
                        <a:rPr lang="en-US" sz="1800" dirty="0">
                          <a:effectLst/>
                        </a:rPr>
                        <a:t>Ability Versus Topology</a:t>
                      </a:r>
                      <a:endParaRPr lang="en-US" sz="1800" dirty="0">
                        <a:effectLst/>
                        <a:latin typeface="+mn-lt"/>
                        <a:ea typeface="Times New Roman"/>
                      </a:endParaRPr>
                    </a:p>
                  </a:txBody>
                  <a:tcPr marL="17780" marR="17780" marT="0" marB="0" anchor="ct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859">
                <a:tc vMerge="1">
                  <a:txBody>
                    <a:bodyPr/>
                    <a:lstStyle/>
                    <a:p>
                      <a:endParaRPr lang="en-US"/>
                    </a:p>
                  </a:txBody>
                  <a:tcPr/>
                </a:tc>
                <a:tc gridSpan="5">
                  <a:txBody>
                    <a:bodyPr/>
                    <a:lstStyle/>
                    <a:p>
                      <a:pPr algn="ctr">
                        <a:spcAft>
                          <a:spcPts val="0"/>
                        </a:spcAft>
                      </a:pPr>
                      <a:r>
                        <a:rPr lang="en-US" sz="1800" b="1" dirty="0" smtClean="0">
                          <a:effectLst/>
                        </a:rPr>
                        <a:t>Noise</a:t>
                      </a:r>
                      <a:r>
                        <a:rPr lang="en-US" sz="1800" b="1" baseline="0" dirty="0" smtClean="0">
                          <a:effectLst/>
                        </a:rPr>
                        <a:t> Damage</a:t>
                      </a:r>
                      <a:endParaRPr lang="en-US" sz="1800" b="1" dirty="0">
                        <a:effectLst/>
                        <a:latin typeface="+mn-lt"/>
                        <a:ea typeface="Times New Roman"/>
                      </a:endParaRPr>
                    </a:p>
                  </a:txBody>
                  <a:tcPr marL="17780" marR="17780" marT="0" marB="0" anchor="ctr">
                    <a:lnR w="28575"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800" b="1" dirty="0">
                          <a:effectLst/>
                        </a:rPr>
                        <a:t>Variability / Differences</a:t>
                      </a:r>
                      <a:endParaRPr lang="en-US" sz="1800" b="1" dirty="0">
                        <a:effectLst/>
                        <a:latin typeface="+mn-lt"/>
                        <a:ea typeface="Times New Roman"/>
                      </a:endParaRPr>
                    </a:p>
                  </a:txBody>
                  <a:tcPr marL="17780" marR="17780" marT="0" marB="0" anchor="ct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859">
                <a:tc vMerge="1">
                  <a:txBody>
                    <a:bodyPr/>
                    <a:lstStyle/>
                    <a:p>
                      <a:endParaRPr lang="en-US"/>
                    </a:p>
                  </a:txBody>
                  <a:tcPr/>
                </a:tc>
                <a:tc>
                  <a:txBody>
                    <a:bodyPr/>
                    <a:lstStyle/>
                    <a:p>
                      <a:pPr algn="ctr">
                        <a:spcAft>
                          <a:spcPts val="0"/>
                        </a:spcAft>
                      </a:pPr>
                      <a:r>
                        <a:rPr lang="en-US" sz="1800" b="1" dirty="0">
                          <a:effectLst/>
                        </a:rPr>
                        <a:t>1%</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3%</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5%</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7%</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10%</a:t>
                      </a:r>
                      <a:endParaRPr lang="en-US" sz="1800" b="1" dirty="0">
                        <a:effectLst/>
                        <a:latin typeface="+mn-lt"/>
                        <a:ea typeface="Times New Roman"/>
                      </a:endParaRPr>
                    </a:p>
                  </a:txBody>
                  <a:tcPr marL="17780" marR="17780" marT="18000" marB="1800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1%</a:t>
                      </a:r>
                      <a:endParaRPr lang="en-US" sz="1800" b="1" dirty="0">
                        <a:effectLst/>
                        <a:latin typeface="+mn-lt"/>
                        <a:ea typeface="Times New Roman"/>
                      </a:endParaRPr>
                    </a:p>
                  </a:txBody>
                  <a:tcPr marL="17780" marR="17780" marT="18000" marB="180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3%</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5%</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7%</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10%</a:t>
                      </a:r>
                      <a:endParaRPr lang="en-US" sz="1800" b="1" dirty="0">
                        <a:effectLst/>
                        <a:latin typeface="+mn-lt"/>
                        <a:ea typeface="Times New Roman"/>
                      </a:endParaRPr>
                    </a:p>
                  </a:txBody>
                  <a:tcPr marL="17780" marR="17780" marT="18000" marB="18000" anchor="ctr">
                    <a:lnB w="28575" cap="flat" cmpd="sng" algn="ctr">
                      <a:solidFill>
                        <a:schemeClr val="tx1"/>
                      </a:solidFill>
                      <a:prstDash val="solid"/>
                      <a:round/>
                      <a:headEnd type="none" w="med" len="med"/>
                      <a:tailEnd type="none" w="med" len="med"/>
                    </a:lnB>
                  </a:tcPr>
                </a:tc>
              </a:tr>
              <a:tr h="230051">
                <a:tc>
                  <a:txBody>
                    <a:bodyPr/>
                    <a:lstStyle/>
                    <a:p>
                      <a:pPr algn="ctr">
                        <a:spcAft>
                          <a:spcPts val="0"/>
                        </a:spcAft>
                      </a:pPr>
                      <a:r>
                        <a:rPr lang="en-US" sz="1800" dirty="0">
                          <a:effectLst/>
                        </a:rPr>
                        <a:t>Random</a:t>
                      </a:r>
                      <a:endParaRPr lang="en-US" sz="1800" dirty="0">
                        <a:effectLst/>
                        <a:latin typeface="+mn-lt"/>
                        <a:ea typeface="Times New Roman"/>
                      </a:endParaRPr>
                    </a:p>
                  </a:txBody>
                  <a:tcPr marL="17780" marR="17780" marT="0" marB="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0.53</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0.54</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a:effectLst/>
                        </a:rPr>
                        <a:t>0.53</a:t>
                      </a:r>
                      <a:endParaRPr lang="en-US" sz="180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smtClean="0">
                          <a:effectLst/>
                        </a:rPr>
                        <a:t>0.50</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smtClean="0">
                          <a:effectLst/>
                        </a:rPr>
                        <a:t>0.51</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smtClean="0">
                          <a:effectLst/>
                        </a:rPr>
                        <a:t>0.70</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0.58</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0.57</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a:effectLst/>
                        </a:rPr>
                        <a:t>0.58</a:t>
                      </a:r>
                      <a:endParaRPr lang="en-US" sz="180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r>
              <a:tr h="2396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outerShdw blurRad="38100" dist="38100" dir="2700000" algn="tl">
                              <a:srgbClr val="000000">
                                <a:alpha val="43137"/>
                              </a:srgbClr>
                            </a:outerShdw>
                          </a:effectLst>
                        </a:rPr>
                        <a:t>Hubs Topology</a:t>
                      </a:r>
                      <a:endParaRPr lang="en-US" sz="1800" dirty="0"/>
                    </a:p>
                  </a:txBody>
                  <a:tcPr marL="17780" marR="17780" marT="0" marB="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smtClean="0">
                          <a:effectLst/>
                        </a:rPr>
                        <a:t>0.50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smtClean="0">
                          <a:effectLst/>
                        </a:rPr>
                        <a:t>0.50</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0.79</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a:effectLst/>
                        </a:rPr>
                        <a:t>0.72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0.68</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smtClean="0">
                          <a:effectLst/>
                        </a:rPr>
                        <a:t>0.70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a:effectLst/>
                        </a:rPr>
                        <a:t>0.71</a:t>
                      </a:r>
                      <a:endParaRPr lang="en-US" sz="1800">
                        <a:effectLst/>
                        <a:latin typeface="+mn-lt"/>
                        <a:ea typeface="Times New Roman"/>
                      </a:endParaRPr>
                    </a:p>
                  </a:txBody>
                  <a:tcPr marL="25200" marR="25200" marT="25200" marB="25200" anchor="ctr"/>
                </a:tc>
              </a:tr>
              <a:tr h="216024">
                <a:tc>
                  <a:txBody>
                    <a:bodyPr/>
                    <a:lstStyle/>
                    <a:p>
                      <a:pPr algn="ctr">
                        <a:spcAft>
                          <a:spcPts val="0"/>
                        </a:spcAft>
                      </a:pPr>
                      <a:r>
                        <a:rPr lang="en-US" sz="1800" dirty="0" err="1" smtClean="0">
                          <a:effectLst/>
                        </a:rPr>
                        <a:t>Maass</a:t>
                      </a:r>
                      <a:endParaRPr lang="en-US" sz="1800" dirty="0">
                        <a:effectLst/>
                        <a:latin typeface="+mn-lt"/>
                        <a:ea typeface="Times New Roman"/>
                      </a:endParaRPr>
                    </a:p>
                  </a:txBody>
                  <a:tcPr marL="17780" marR="17780" marT="0" marB="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a:effectLst/>
                        </a:rPr>
                        <a:t>0.51</a:t>
                      </a:r>
                      <a:endParaRPr lang="en-US" sz="1800">
                        <a:effectLst/>
                        <a:latin typeface="+mn-lt"/>
                        <a:ea typeface="Times New Roman"/>
                      </a:endParaRPr>
                    </a:p>
                  </a:txBody>
                  <a:tcPr marL="25200" marR="25200" marT="25200" marB="25200" anchor="ctr"/>
                </a:tc>
                <a:tc>
                  <a:txBody>
                    <a:bodyPr/>
                    <a:lstStyle/>
                    <a:p>
                      <a:pPr algn="ctr">
                        <a:spcAft>
                          <a:spcPts val="0"/>
                        </a:spcAft>
                      </a:pPr>
                      <a:r>
                        <a:rPr lang="en-US" sz="1800" dirty="0">
                          <a:effectLst/>
                        </a:rPr>
                        <a:t>0.53</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0.74</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a:effectLst/>
                        </a:rPr>
                        <a:t>0.63</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0.63</a:t>
                      </a:r>
                      <a:endParaRPr lang="en-US" sz="1800" dirty="0">
                        <a:effectLst/>
                        <a:latin typeface="+mn-lt"/>
                        <a:ea typeface="Times New Roman"/>
                      </a:endParaRPr>
                    </a:p>
                  </a:txBody>
                  <a:tcPr marL="25200" marR="25200" marT="25200" marB="25200" anchor="ctr"/>
                </a:tc>
              </a:tr>
              <a:tr h="239648">
                <a:tc>
                  <a:txBody>
                    <a:bodyPr/>
                    <a:lstStyle/>
                    <a:p>
                      <a:pPr algn="ctr">
                        <a:spcAft>
                          <a:spcPts val="0"/>
                        </a:spcAft>
                      </a:pPr>
                      <a:r>
                        <a:rPr lang="en-US" sz="1800" dirty="0">
                          <a:effectLst/>
                        </a:rPr>
                        <a:t>Small worlds </a:t>
                      </a:r>
                      <a:endParaRPr lang="en-US" sz="1800" dirty="0">
                        <a:effectLst/>
                        <a:latin typeface="+mn-lt"/>
                        <a:ea typeface="Times New Roman"/>
                      </a:endParaRPr>
                    </a:p>
                  </a:txBody>
                  <a:tcPr marL="17780" marR="17780" marT="0" marB="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0.53</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0.52</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0.72</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smtClean="0">
                          <a:effectLst/>
                        </a:rPr>
                        <a:t>0.60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0.62</a:t>
                      </a:r>
                      <a:endParaRPr lang="en-US" sz="1800" dirty="0">
                        <a:effectLst/>
                        <a:latin typeface="+mn-lt"/>
                        <a:ea typeface="Times New Roman"/>
                      </a:endParaRPr>
                    </a:p>
                  </a:txBody>
                  <a:tcPr marL="25200" marR="25200" marT="25200" marB="25200" anchor="ctr"/>
                </a:tc>
              </a:tr>
            </a:tbl>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29</a:t>
            </a:fld>
            <a:endParaRPr lang="en-US"/>
          </a:p>
        </p:txBody>
      </p:sp>
      <p:sp>
        <p:nvSpPr>
          <p:cNvPr id="4" name="Title 3"/>
          <p:cNvSpPr>
            <a:spLocks noGrp="1"/>
          </p:cNvSpPr>
          <p:nvPr>
            <p:ph type="title"/>
          </p:nvPr>
        </p:nvSpPr>
        <p:spPr>
          <a:xfrm>
            <a:off x="395536" y="116632"/>
            <a:ext cx="8229600" cy="764704"/>
          </a:xfrm>
        </p:spPr>
        <p:txBody>
          <a:bodyPr>
            <a:normAutofit fontScale="90000"/>
          </a:bodyPr>
          <a:lstStyle/>
          <a:p>
            <a:pPr algn="ctr"/>
            <a:r>
              <a:rPr lang="en-US" dirty="0" smtClean="0"/>
              <a:t>Difficult Case: Non – Cyclic input</a:t>
            </a:r>
            <a:endParaRPr lang="en-US" dirty="0"/>
          </a:p>
        </p:txBody>
      </p:sp>
      <p:graphicFrame>
        <p:nvGraphicFramePr>
          <p:cNvPr id="16" name="Content Placeholder 9"/>
          <p:cNvGraphicFramePr>
            <a:graphicFrameLocks noGrp="1"/>
          </p:cNvGraphicFramePr>
          <p:nvPr>
            <p:ph idx="1"/>
            <p:extLst>
              <p:ext uri="{D42A27DB-BD31-4B8C-83A1-F6EECF244321}">
                <p14:modId xmlns:p14="http://schemas.microsoft.com/office/powerpoint/2010/main" val="3408709821"/>
              </p:ext>
            </p:extLst>
          </p:nvPr>
        </p:nvGraphicFramePr>
        <p:xfrm>
          <a:off x="317883" y="4013288"/>
          <a:ext cx="8280920" cy="2661664"/>
        </p:xfrm>
        <a:graphic>
          <a:graphicData uri="http://schemas.openxmlformats.org/drawingml/2006/table">
            <a:tbl>
              <a:tblPr firstRow="1" firstCol="1" bandRow="1">
                <a:tableStyleId>{AF606853-7671-496A-8E4F-DF71F8EC918B}</a:tableStyleId>
              </a:tblPr>
              <a:tblGrid>
                <a:gridCol w="1944216"/>
                <a:gridCol w="648072"/>
                <a:gridCol w="648072"/>
                <a:gridCol w="648072"/>
                <a:gridCol w="576064"/>
                <a:gridCol w="648072"/>
                <a:gridCol w="720080"/>
                <a:gridCol w="576064"/>
                <a:gridCol w="648072"/>
                <a:gridCol w="576064"/>
                <a:gridCol w="648072"/>
              </a:tblGrid>
              <a:tr h="513866">
                <a:tc rowSpan="3">
                  <a:txBody>
                    <a:bodyPr/>
                    <a:lstStyle/>
                    <a:p>
                      <a:pPr algn="ctr">
                        <a:spcAft>
                          <a:spcPts val="0"/>
                        </a:spcAft>
                      </a:pPr>
                      <a:r>
                        <a:rPr lang="en-US" sz="1800" dirty="0">
                          <a:effectLst/>
                        </a:rPr>
                        <a:t>Topology</a:t>
                      </a:r>
                      <a:endParaRPr lang="en-US" sz="1800" dirty="0">
                        <a:effectLst/>
                        <a:latin typeface="+mn-lt"/>
                        <a:ea typeface="Times New Roman"/>
                      </a:endParaRPr>
                    </a:p>
                  </a:txBody>
                  <a:tcPr marL="18000" marR="18000" marT="18000" marB="18000" anchor="ctr"/>
                </a:tc>
                <a:tc gridSpan="5">
                  <a:txBody>
                    <a:bodyPr/>
                    <a:lstStyle/>
                    <a:p>
                      <a:pPr algn="ctr">
                        <a:spcAft>
                          <a:spcPts val="0"/>
                        </a:spcAft>
                      </a:pPr>
                      <a:r>
                        <a:rPr lang="en-US" sz="1800" dirty="0" smtClean="0">
                          <a:effectLst/>
                        </a:rPr>
                        <a:t>Recognition Ability  with</a:t>
                      </a:r>
                      <a:r>
                        <a:rPr lang="en-US" sz="1800" baseline="0" dirty="0" smtClean="0">
                          <a:effectLst/>
                        </a:rPr>
                        <a:t> </a:t>
                      </a:r>
                      <a:br>
                        <a:rPr lang="en-US" sz="1800" baseline="0" dirty="0" smtClean="0">
                          <a:effectLst/>
                        </a:rPr>
                      </a:br>
                      <a:r>
                        <a:rPr lang="en-US" sz="1800" baseline="0" dirty="0" smtClean="0">
                          <a:effectLst/>
                        </a:rPr>
                        <a:t>noisy neurons</a:t>
                      </a:r>
                      <a:endParaRPr lang="en-US" sz="1800" dirty="0">
                        <a:effectLst/>
                        <a:latin typeface="+mn-lt"/>
                        <a:ea typeface="Times New Roman"/>
                      </a:endParaRPr>
                    </a:p>
                  </a:txBody>
                  <a:tcPr marL="18000" marR="18000" marT="18000" marB="18000" anchor="ctr">
                    <a:lnR w="28575"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800" dirty="0">
                          <a:effectLst/>
                        </a:rPr>
                        <a:t>Generalization Recognition </a:t>
                      </a:r>
                      <a:r>
                        <a:rPr lang="en-US" sz="1800" dirty="0" smtClean="0">
                          <a:effectLst/>
                        </a:rPr>
                        <a:t>Ability </a:t>
                      </a:r>
                      <a:r>
                        <a:rPr lang="en-US" sz="1800" dirty="0">
                          <a:effectLst/>
                        </a:rPr>
                        <a:t>Versus Topology</a:t>
                      </a:r>
                      <a:endParaRPr lang="en-US" sz="1800" dirty="0">
                        <a:effectLst/>
                        <a:latin typeface="+mn-lt"/>
                        <a:ea typeface="Times New Roman"/>
                      </a:endParaRPr>
                    </a:p>
                  </a:txBody>
                  <a:tcPr marL="18000" marR="18000" marT="18000" marB="18000" anchor="ct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2754">
                <a:tc vMerge="1">
                  <a:txBody>
                    <a:bodyPr/>
                    <a:lstStyle/>
                    <a:p>
                      <a:endParaRPr lang="en-US"/>
                    </a:p>
                  </a:txBody>
                  <a:tcPr/>
                </a:tc>
                <a:tc gridSpan="5">
                  <a:txBody>
                    <a:bodyPr/>
                    <a:lstStyle/>
                    <a:p>
                      <a:pPr algn="ctr">
                        <a:spcAft>
                          <a:spcPts val="0"/>
                        </a:spcAft>
                      </a:pPr>
                      <a:r>
                        <a:rPr lang="en-US" sz="1800" b="1" dirty="0" smtClean="0">
                          <a:effectLst/>
                        </a:rPr>
                        <a:t>Noise Damage</a:t>
                      </a:r>
                    </a:p>
                  </a:txBody>
                  <a:tcPr marL="18000" marR="18000" marT="18000" marB="18000" anchor="ctr">
                    <a:lnR w="28575" cap="flat" cmpd="sng" algn="ctr">
                      <a:solidFill>
                        <a:schemeClr val="tx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spcAft>
                          <a:spcPts val="0"/>
                        </a:spcAft>
                      </a:pPr>
                      <a:r>
                        <a:rPr lang="en-US" sz="1800" b="1" dirty="0">
                          <a:effectLst/>
                        </a:rPr>
                        <a:t>Variability / Differences</a:t>
                      </a:r>
                      <a:endParaRPr lang="en-US" sz="1800" b="1" dirty="0">
                        <a:effectLst/>
                        <a:latin typeface="+mn-lt"/>
                        <a:ea typeface="Times New Roman"/>
                      </a:endParaRPr>
                    </a:p>
                  </a:txBody>
                  <a:tcPr marL="18000" marR="18000" marT="18000" marB="18000" anchor="ctr">
                    <a:lnL w="28575"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2754">
                <a:tc vMerge="1">
                  <a:txBody>
                    <a:bodyPr/>
                    <a:lstStyle/>
                    <a:p>
                      <a:endParaRPr lang="en-US"/>
                    </a:p>
                  </a:txBody>
                  <a:tcPr/>
                </a:tc>
                <a:tc>
                  <a:txBody>
                    <a:bodyPr/>
                    <a:lstStyle/>
                    <a:p>
                      <a:pPr algn="ctr">
                        <a:spcAft>
                          <a:spcPts val="0"/>
                        </a:spcAft>
                      </a:pPr>
                      <a:r>
                        <a:rPr lang="en-US" sz="1800" b="1" dirty="0">
                          <a:effectLst/>
                        </a:rPr>
                        <a:t>1%</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3%</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5%</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7%</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10%</a:t>
                      </a:r>
                      <a:endParaRPr lang="en-US" sz="1800" b="1" dirty="0">
                        <a:effectLst/>
                        <a:latin typeface="+mn-lt"/>
                        <a:ea typeface="Times New Roman"/>
                      </a:endParaRPr>
                    </a:p>
                  </a:txBody>
                  <a:tcPr marL="18000" marR="18000" marT="18000" marB="18000"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1%</a:t>
                      </a:r>
                      <a:endParaRPr lang="en-US" sz="1800" b="1" dirty="0">
                        <a:effectLst/>
                        <a:latin typeface="+mn-lt"/>
                        <a:ea typeface="Times New Roman"/>
                      </a:endParaRPr>
                    </a:p>
                  </a:txBody>
                  <a:tcPr marL="18000" marR="18000" marT="18000" marB="18000"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3%</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5%</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7%</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c>
                  <a:txBody>
                    <a:bodyPr/>
                    <a:lstStyle/>
                    <a:p>
                      <a:pPr algn="ctr">
                        <a:spcAft>
                          <a:spcPts val="0"/>
                        </a:spcAft>
                      </a:pPr>
                      <a:r>
                        <a:rPr lang="en-US" sz="1800" b="1" dirty="0">
                          <a:effectLst/>
                        </a:rPr>
                        <a:t>10%</a:t>
                      </a:r>
                      <a:endParaRPr lang="en-US" sz="1800" b="1" dirty="0">
                        <a:effectLst/>
                        <a:latin typeface="+mn-lt"/>
                        <a:ea typeface="Times New Roman"/>
                      </a:endParaRPr>
                    </a:p>
                  </a:txBody>
                  <a:tcPr marL="18000" marR="18000" marT="18000" marB="18000" anchor="ctr">
                    <a:lnB w="28575" cap="flat" cmpd="sng" algn="ctr">
                      <a:solidFill>
                        <a:schemeClr val="tx1"/>
                      </a:solidFill>
                      <a:prstDash val="solid"/>
                      <a:round/>
                      <a:headEnd type="none" w="med" len="med"/>
                      <a:tailEnd type="none" w="med" len="med"/>
                    </a:lnB>
                  </a:tcPr>
                </a:tc>
              </a:tr>
              <a:tr h="285411">
                <a:tc>
                  <a:txBody>
                    <a:bodyPr/>
                    <a:lstStyle/>
                    <a:p>
                      <a:pPr algn="ctr">
                        <a:spcAft>
                          <a:spcPts val="0"/>
                        </a:spcAft>
                      </a:pPr>
                      <a:r>
                        <a:rPr lang="en-US" sz="1800" dirty="0">
                          <a:effectLst/>
                        </a:rPr>
                        <a:t>Random</a:t>
                      </a:r>
                      <a:endParaRPr lang="en-US" sz="1800" dirty="0">
                        <a:effectLst/>
                        <a:latin typeface="+mn-lt"/>
                        <a:ea typeface="Times New Roman"/>
                      </a:endParaRPr>
                    </a:p>
                  </a:txBody>
                  <a:tcPr marL="18000" marR="18000" marT="0" marB="0" anchor="ctr"/>
                </a:tc>
                <a:tc>
                  <a:txBody>
                    <a:bodyPr/>
                    <a:lstStyle/>
                    <a:p>
                      <a:pPr algn="ctr">
                        <a:spcAft>
                          <a:spcPts val="0"/>
                        </a:spcAft>
                      </a:pPr>
                      <a:r>
                        <a:rPr lang="en-US" sz="1800" dirty="0">
                          <a:effectLst/>
                        </a:rPr>
                        <a:t>0.80</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0.74</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0.72</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0.69</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0.66</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0.92</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0.87</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dirty="0">
                          <a:effectLst/>
                        </a:rPr>
                        <a:t>0.84</a:t>
                      </a:r>
                      <a:endParaRPr lang="en-US" sz="1800" dirty="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a:effectLst/>
                        </a:rPr>
                        <a:t>0.85</a:t>
                      </a:r>
                      <a:endParaRPr lang="en-US" sz="180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c>
                  <a:txBody>
                    <a:bodyPr/>
                    <a:lstStyle/>
                    <a:p>
                      <a:pPr algn="ctr">
                        <a:spcAft>
                          <a:spcPts val="0"/>
                        </a:spcAft>
                      </a:pPr>
                      <a:r>
                        <a:rPr lang="en-US" sz="1800">
                          <a:effectLst/>
                        </a:rPr>
                        <a:t>0.86</a:t>
                      </a:r>
                      <a:endParaRPr lang="en-US" sz="1800">
                        <a:effectLst/>
                        <a:latin typeface="+mn-lt"/>
                        <a:ea typeface="Times New Roman"/>
                      </a:endParaRPr>
                    </a:p>
                  </a:txBody>
                  <a:tcPr marL="25200" marR="25200" marT="25200" marB="25200" anchor="ctr">
                    <a:lnT w="28575" cap="flat" cmpd="sng" algn="ctr">
                      <a:solidFill>
                        <a:schemeClr val="tx1"/>
                      </a:solidFill>
                      <a:prstDash val="solid"/>
                      <a:round/>
                      <a:headEnd type="none" w="med" len="med"/>
                      <a:tailEnd type="none" w="med" len="med"/>
                    </a:lnT>
                  </a:tcPr>
                </a:tc>
              </a:tr>
              <a:tr h="4822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outerShdw blurRad="38100" dist="38100" dir="2700000" algn="tl">
                              <a:srgbClr val="000000">
                                <a:alpha val="43137"/>
                              </a:srgbClr>
                            </a:outerShdw>
                          </a:effectLst>
                        </a:rPr>
                        <a:t>Hubs Topology</a:t>
                      </a:r>
                    </a:p>
                  </a:txBody>
                  <a:tcPr marL="18000" marR="18000" marT="0" marB="0" anchor="ctr"/>
                </a:tc>
                <a:tc>
                  <a:txBody>
                    <a:bodyPr/>
                    <a:lstStyle/>
                    <a:p>
                      <a:pPr algn="ctr">
                        <a:spcAft>
                          <a:spcPts val="0"/>
                        </a:spcAft>
                      </a:pPr>
                      <a:r>
                        <a:rPr lang="en-US" sz="1800" dirty="0">
                          <a:solidFill>
                            <a:srgbClr val="FFFF00"/>
                          </a:solidFill>
                          <a:effectLst/>
                        </a:rPr>
                        <a:t>0.87</a:t>
                      </a:r>
                      <a:endParaRPr lang="en-US" sz="1800" dirty="0">
                        <a:solidFill>
                          <a:srgbClr val="FFFF00"/>
                        </a:solidFill>
                        <a:effectLst/>
                        <a:latin typeface="+mn-lt"/>
                        <a:ea typeface="Times New Roman"/>
                      </a:endParaRPr>
                    </a:p>
                  </a:txBody>
                  <a:tcPr marL="25200" marR="25200" marT="25200" marB="25200" anchor="ctr"/>
                </a:tc>
                <a:tc>
                  <a:txBody>
                    <a:bodyPr/>
                    <a:lstStyle/>
                    <a:p>
                      <a:pPr algn="ctr">
                        <a:spcAft>
                          <a:spcPts val="0"/>
                        </a:spcAft>
                      </a:pPr>
                      <a:r>
                        <a:rPr lang="en-US" sz="1800" dirty="0">
                          <a:effectLst/>
                        </a:rPr>
                        <a:t>0.76</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0.72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0.66</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0.64</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solidFill>
                            <a:srgbClr val="FFFF00"/>
                          </a:solidFill>
                          <a:effectLst/>
                        </a:rPr>
                        <a:t>0.94</a:t>
                      </a:r>
                      <a:endParaRPr lang="en-US" sz="1800" dirty="0">
                        <a:solidFill>
                          <a:srgbClr val="FFFF00"/>
                        </a:solidFill>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a:effectLst/>
                        </a:rPr>
                        <a:t>0.89</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0.89</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0.89</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0.88</a:t>
                      </a:r>
                      <a:endParaRPr lang="en-US" sz="1800" dirty="0">
                        <a:effectLst/>
                        <a:latin typeface="+mn-lt"/>
                        <a:ea typeface="Times New Roman"/>
                      </a:endParaRPr>
                    </a:p>
                  </a:txBody>
                  <a:tcPr marL="25200" marR="25200" marT="25200" marB="25200" anchor="ctr"/>
                </a:tc>
              </a:tr>
              <a:tr h="285411">
                <a:tc>
                  <a:txBody>
                    <a:bodyPr/>
                    <a:lstStyle/>
                    <a:p>
                      <a:pPr algn="ctr">
                        <a:spcAft>
                          <a:spcPts val="0"/>
                        </a:spcAft>
                      </a:pPr>
                      <a:r>
                        <a:rPr lang="en-US" sz="1800" dirty="0" err="1">
                          <a:effectLst/>
                        </a:rPr>
                        <a:t>Maass</a:t>
                      </a:r>
                      <a:endParaRPr lang="en-US" sz="1800" dirty="0">
                        <a:effectLst/>
                        <a:latin typeface="+mn-lt"/>
                        <a:ea typeface="Times New Roman"/>
                      </a:endParaRPr>
                    </a:p>
                  </a:txBody>
                  <a:tcPr marL="18000" marR="18000" marT="0" marB="0" anchor="ctr"/>
                </a:tc>
                <a:tc>
                  <a:txBody>
                    <a:bodyPr/>
                    <a:lstStyle/>
                    <a:p>
                      <a:pPr algn="ctr">
                        <a:spcAft>
                          <a:spcPts val="0"/>
                        </a:spcAft>
                      </a:pPr>
                      <a:r>
                        <a:rPr lang="en-US" sz="1800">
                          <a:effectLst/>
                        </a:rPr>
                        <a:t>0.83</a:t>
                      </a:r>
                      <a:endParaRPr lang="en-US" sz="1800">
                        <a:effectLst/>
                        <a:latin typeface="+mn-lt"/>
                        <a:ea typeface="Times New Roman"/>
                      </a:endParaRPr>
                    </a:p>
                  </a:txBody>
                  <a:tcPr marL="25200" marR="25200" marT="25200" marB="25200" anchor="ctr"/>
                </a:tc>
                <a:tc>
                  <a:txBody>
                    <a:bodyPr/>
                    <a:lstStyle/>
                    <a:p>
                      <a:pPr algn="ctr">
                        <a:spcAft>
                          <a:spcPts val="0"/>
                        </a:spcAft>
                      </a:pPr>
                      <a:r>
                        <a:rPr lang="en-US" sz="1800">
                          <a:effectLst/>
                        </a:rPr>
                        <a:t>0.74</a:t>
                      </a:r>
                      <a:endParaRPr lang="en-US" sz="1800">
                        <a:effectLst/>
                        <a:latin typeface="+mn-lt"/>
                        <a:ea typeface="Times New Roman"/>
                      </a:endParaRPr>
                    </a:p>
                  </a:txBody>
                  <a:tcPr marL="25200" marR="25200" marT="25200" marB="25200" anchor="ctr"/>
                </a:tc>
                <a:tc>
                  <a:txBody>
                    <a:bodyPr/>
                    <a:lstStyle/>
                    <a:p>
                      <a:pPr algn="ctr">
                        <a:spcAft>
                          <a:spcPts val="0"/>
                        </a:spcAft>
                      </a:pPr>
                      <a:r>
                        <a:rPr lang="en-US" sz="1800">
                          <a:effectLst/>
                        </a:rPr>
                        <a:t>0.72</a:t>
                      </a:r>
                      <a:endParaRPr lang="en-US" sz="1800">
                        <a:effectLst/>
                        <a:latin typeface="+mn-lt"/>
                        <a:ea typeface="Times New Roman"/>
                      </a:endParaRPr>
                    </a:p>
                  </a:txBody>
                  <a:tcPr marL="25200" marR="25200" marT="25200" marB="25200" anchor="ctr"/>
                </a:tc>
                <a:tc>
                  <a:txBody>
                    <a:bodyPr/>
                    <a:lstStyle/>
                    <a:p>
                      <a:pPr algn="ctr">
                        <a:spcAft>
                          <a:spcPts val="0"/>
                        </a:spcAft>
                      </a:pPr>
                      <a:r>
                        <a:rPr lang="en-US" sz="1800" dirty="0">
                          <a:effectLst/>
                        </a:rPr>
                        <a:t>0.70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0.66</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0.92</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a:effectLst/>
                        </a:rPr>
                        <a:t>0.86</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0.86</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0.84</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0.85</a:t>
                      </a:r>
                      <a:endParaRPr lang="en-US" sz="1800" dirty="0">
                        <a:effectLst/>
                        <a:latin typeface="+mn-lt"/>
                        <a:ea typeface="Times New Roman"/>
                      </a:endParaRPr>
                    </a:p>
                  </a:txBody>
                  <a:tcPr marL="25200" marR="25200" marT="25200" marB="25200" anchor="ctr"/>
                </a:tc>
              </a:tr>
              <a:tr h="285411">
                <a:tc>
                  <a:txBody>
                    <a:bodyPr/>
                    <a:lstStyle/>
                    <a:p>
                      <a:pPr algn="ctr">
                        <a:spcAft>
                          <a:spcPts val="0"/>
                        </a:spcAft>
                      </a:pPr>
                      <a:r>
                        <a:rPr lang="en-US" sz="1800" dirty="0">
                          <a:effectLst/>
                        </a:rPr>
                        <a:t>Small worlds </a:t>
                      </a:r>
                      <a:endParaRPr lang="en-US" sz="1800" dirty="0">
                        <a:effectLst/>
                        <a:latin typeface="+mn-lt"/>
                        <a:ea typeface="Times New Roman"/>
                      </a:endParaRPr>
                    </a:p>
                  </a:txBody>
                  <a:tcPr marL="18000" marR="18000" marT="0" marB="0" anchor="ctr"/>
                </a:tc>
                <a:tc>
                  <a:txBody>
                    <a:bodyPr/>
                    <a:lstStyle/>
                    <a:p>
                      <a:pPr algn="ctr">
                        <a:spcAft>
                          <a:spcPts val="0"/>
                        </a:spcAft>
                      </a:pPr>
                      <a:r>
                        <a:rPr lang="en-US" sz="1800" dirty="0">
                          <a:effectLst/>
                        </a:rPr>
                        <a:t>0.82</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0.74</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0.71</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0.68</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0.65</a:t>
                      </a:r>
                      <a:endParaRPr lang="en-US" sz="1800" dirty="0">
                        <a:effectLst/>
                        <a:latin typeface="+mn-lt"/>
                        <a:ea typeface="Times New Roman"/>
                      </a:endParaRPr>
                    </a:p>
                  </a:txBody>
                  <a:tcPr marL="25200" marR="25200" marT="25200" marB="25200" anchor="ctr">
                    <a:lnR w="28575" cap="flat" cmpd="sng" algn="ctr">
                      <a:solidFill>
                        <a:schemeClr val="tx1"/>
                      </a:solidFill>
                      <a:prstDash val="solid"/>
                      <a:round/>
                      <a:headEnd type="none" w="med" len="med"/>
                      <a:tailEnd type="none" w="med" len="med"/>
                    </a:lnR>
                  </a:tcPr>
                </a:tc>
                <a:tc>
                  <a:txBody>
                    <a:bodyPr/>
                    <a:lstStyle/>
                    <a:p>
                      <a:pPr algn="ctr">
                        <a:spcAft>
                          <a:spcPts val="0"/>
                        </a:spcAft>
                      </a:pPr>
                      <a:r>
                        <a:rPr lang="en-US" sz="1800" dirty="0">
                          <a:effectLst/>
                        </a:rPr>
                        <a:t>0.93</a:t>
                      </a:r>
                      <a:endParaRPr lang="en-US" sz="1800" dirty="0">
                        <a:effectLst/>
                        <a:latin typeface="+mn-lt"/>
                        <a:ea typeface="Times New Roman"/>
                      </a:endParaRPr>
                    </a:p>
                  </a:txBody>
                  <a:tcPr marL="25200" marR="25200" marT="25200" marB="25200" anchor="ctr">
                    <a:lnL w="28575" cap="flat" cmpd="sng" algn="ctr">
                      <a:solidFill>
                        <a:schemeClr val="tx1"/>
                      </a:solidFill>
                      <a:prstDash val="solid"/>
                      <a:round/>
                      <a:headEnd type="none" w="med" len="med"/>
                      <a:tailEnd type="none" w="med" len="med"/>
                    </a:lnL>
                  </a:tcPr>
                </a:tc>
                <a:tc>
                  <a:txBody>
                    <a:bodyPr/>
                    <a:lstStyle/>
                    <a:p>
                      <a:pPr algn="ctr">
                        <a:spcAft>
                          <a:spcPts val="0"/>
                        </a:spcAft>
                      </a:pPr>
                      <a:r>
                        <a:rPr lang="en-US" sz="1800" dirty="0">
                          <a:effectLst/>
                        </a:rPr>
                        <a:t>0.87</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0.85</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0.80</a:t>
                      </a:r>
                      <a:endParaRPr lang="en-US" sz="1800" dirty="0">
                        <a:effectLst/>
                        <a:latin typeface="+mn-lt"/>
                        <a:ea typeface="Times New Roman"/>
                      </a:endParaRPr>
                    </a:p>
                  </a:txBody>
                  <a:tcPr marL="25200" marR="25200" marT="25200" marB="25200" anchor="ctr"/>
                </a:tc>
                <a:tc>
                  <a:txBody>
                    <a:bodyPr/>
                    <a:lstStyle/>
                    <a:p>
                      <a:pPr algn="ctr">
                        <a:spcAft>
                          <a:spcPts val="0"/>
                        </a:spcAft>
                      </a:pPr>
                      <a:r>
                        <a:rPr lang="en-US" sz="1800" dirty="0">
                          <a:effectLst/>
                        </a:rPr>
                        <a:t>0.82</a:t>
                      </a:r>
                      <a:endParaRPr lang="en-US" sz="1800" dirty="0">
                        <a:effectLst/>
                        <a:latin typeface="+mn-lt"/>
                        <a:ea typeface="Times New Roman"/>
                      </a:endParaRPr>
                    </a:p>
                  </a:txBody>
                  <a:tcPr marL="25200" marR="25200" marT="25200" marB="25200" anchor="ctr"/>
                </a:tc>
              </a:tr>
            </a:tbl>
          </a:graphicData>
        </a:graphic>
      </p:graphicFrame>
      <p:sp>
        <p:nvSpPr>
          <p:cNvPr id="8" name="TextBox 7"/>
          <p:cNvSpPr txBox="1"/>
          <p:nvPr/>
        </p:nvSpPr>
        <p:spPr>
          <a:xfrm>
            <a:off x="2082096" y="3645024"/>
            <a:ext cx="6435295" cy="400110"/>
          </a:xfrm>
          <a:prstGeom prst="rect">
            <a:avLst/>
          </a:prstGeom>
          <a:noFill/>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rPr>
              <a:t>STDP + sliding threshold</a:t>
            </a:r>
            <a:endParaRPr lang="en-U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34017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05556E-6 2.94798E-6 L 0.0007 -0.20971 " pathEditMode="relative" rAng="0" ptsTypes="AA">
                                      <p:cBhvr>
                                        <p:cTn id="6" dur="1000" fill="hold"/>
                                        <p:tgtEl>
                                          <p:spTgt spid="10"/>
                                        </p:tgtEl>
                                        <p:attrNameLst>
                                          <p:attrName>ppt_x</p:attrName>
                                          <p:attrName>ppt_y</p:attrName>
                                        </p:attrNameLst>
                                      </p:cBhvr>
                                      <p:rCtr x="35" y="-10497"/>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512" y="1052736"/>
            <a:ext cx="8784976" cy="5616624"/>
          </a:xfrm>
        </p:spPr>
        <p:txBody>
          <a:bodyPr>
            <a:normAutofit fontScale="85000" lnSpcReduction="20000"/>
          </a:bodyPr>
          <a:lstStyle/>
          <a:p>
            <a:r>
              <a:rPr lang="en-US" dirty="0" smtClean="0"/>
              <a:t>Perceptron, </a:t>
            </a:r>
            <a:r>
              <a:rPr lang="en-US" dirty="0" err="1" smtClean="0"/>
              <a:t>Adaline</a:t>
            </a:r>
            <a:r>
              <a:rPr lang="en-US" dirty="0" smtClean="0"/>
              <a:t> </a:t>
            </a:r>
            <a:r>
              <a:rPr lang="en-US" dirty="0" smtClean="0">
                <a:sym typeface="Wingdings" pitchFamily="2" charset="2"/>
              </a:rPr>
              <a:t> </a:t>
            </a:r>
            <a:endParaRPr lang="en-US" dirty="0">
              <a:sym typeface="Wingdings" pitchFamily="2" charset="2"/>
            </a:endParaRPr>
          </a:p>
          <a:p>
            <a:pPr lvl="1"/>
            <a:r>
              <a:rPr lang="en-US" dirty="0" smtClean="0">
                <a:sym typeface="Wingdings" pitchFamily="2" charset="2"/>
              </a:rPr>
              <a:t>can classify linearly separable data (Yes/No) </a:t>
            </a:r>
            <a:endParaRPr lang="en-US" dirty="0">
              <a:sym typeface="Wingdings" pitchFamily="2" charset="2"/>
            </a:endParaRPr>
          </a:p>
          <a:p>
            <a:pPr lvl="1"/>
            <a:r>
              <a:rPr lang="en-US" dirty="0" smtClean="0">
                <a:sym typeface="Wingdings" pitchFamily="2" charset="2"/>
              </a:rPr>
              <a:t>can approximate every linear function.</a:t>
            </a:r>
          </a:p>
          <a:p>
            <a:endParaRPr lang="en-US" dirty="0" smtClean="0"/>
          </a:p>
          <a:p>
            <a:r>
              <a:rPr lang="en-US" dirty="0" smtClean="0"/>
              <a:t>Multi Layer Perceptron, Feed-Forward Network</a:t>
            </a:r>
            <a:r>
              <a:rPr lang="en-US" dirty="0" smtClean="0">
                <a:sym typeface="Wingdings" pitchFamily="2" charset="2"/>
              </a:rPr>
              <a:t></a:t>
            </a:r>
            <a:endParaRPr lang="en-US" dirty="0">
              <a:sym typeface="Wingdings" pitchFamily="2" charset="2"/>
            </a:endParaRPr>
          </a:p>
          <a:p>
            <a:pPr lvl="1"/>
            <a:r>
              <a:rPr lang="en-US" dirty="0" smtClean="0"/>
              <a:t>can classify </a:t>
            </a:r>
            <a:r>
              <a:rPr lang="en-US" dirty="0" smtClean="0">
                <a:sym typeface="Wingdings" pitchFamily="2" charset="2"/>
              </a:rPr>
              <a:t>linear and non-linearly separable data.</a:t>
            </a:r>
            <a:endParaRPr lang="en-US" dirty="0" smtClean="0"/>
          </a:p>
          <a:p>
            <a:pPr lvl="1"/>
            <a:r>
              <a:rPr lang="en-US" dirty="0" smtClean="0"/>
              <a:t>can be used as a </a:t>
            </a:r>
            <a:r>
              <a:rPr lang="en-US" dirty="0"/>
              <a:t>universal approximation </a:t>
            </a:r>
            <a:r>
              <a:rPr lang="en-US" dirty="0" smtClean="0"/>
              <a:t>for every continuous mapping </a:t>
            </a:r>
            <a:r>
              <a:rPr lang="en-US" dirty="0"/>
              <a:t>of the form </a:t>
            </a:r>
            <a:r>
              <a:rPr lang="en-US" dirty="0" smtClean="0"/>
              <a:t>f(X)→</a:t>
            </a:r>
            <a:r>
              <a:rPr lang="en-US" dirty="0"/>
              <a:t>Y where X and Y are </a:t>
            </a:r>
            <a:r>
              <a:rPr lang="en-US" dirty="0" smtClean="0"/>
              <a:t>bounded </a:t>
            </a:r>
            <a:r>
              <a:rPr lang="en-US" dirty="0"/>
              <a:t>real-valued </a:t>
            </a:r>
            <a:r>
              <a:rPr lang="en-US" dirty="0" smtClean="0"/>
              <a:t>sets.</a:t>
            </a:r>
          </a:p>
          <a:p>
            <a:pPr lvl="1"/>
            <a:endParaRPr lang="en-US" dirty="0" smtClean="0"/>
          </a:p>
          <a:p>
            <a:pPr marL="109728" indent="0">
              <a:buNone/>
            </a:pPr>
            <a:r>
              <a:rPr lang="en-US" dirty="0"/>
              <a:t>The </a:t>
            </a:r>
            <a:r>
              <a:rPr lang="en-US" b="1" dirty="0"/>
              <a:t>main problem</a:t>
            </a:r>
            <a:r>
              <a:rPr lang="en-US" dirty="0"/>
              <a:t> is time </a:t>
            </a:r>
            <a:r>
              <a:rPr lang="en-US" dirty="0" smtClean="0">
                <a:sym typeface="Wingdings" pitchFamily="2" charset="2"/>
              </a:rPr>
              <a:t></a:t>
            </a:r>
            <a:endParaRPr lang="en-US" dirty="0">
              <a:sym typeface="Wingdings" pitchFamily="2" charset="2"/>
            </a:endParaRPr>
          </a:p>
          <a:p>
            <a:pPr lvl="1"/>
            <a:r>
              <a:rPr lang="en-US" dirty="0" smtClean="0"/>
              <a:t>Feature </a:t>
            </a:r>
            <a:r>
              <a:rPr lang="en-US" dirty="0"/>
              <a:t>extraction from Voice, Music, </a:t>
            </a:r>
            <a:r>
              <a:rPr lang="en-US" dirty="0" smtClean="0"/>
              <a:t>Video</a:t>
            </a:r>
            <a:endParaRPr lang="en-US" dirty="0" smtClean="0">
              <a:sym typeface="Wingdings" pitchFamily="2" charset="2"/>
            </a:endParaRPr>
          </a:p>
          <a:p>
            <a:pPr lvl="1"/>
            <a:r>
              <a:rPr lang="en-US" dirty="0" smtClean="0"/>
              <a:t>Function </a:t>
            </a:r>
            <a:r>
              <a:rPr lang="en-US" dirty="0"/>
              <a:t>Fitting (EEG , BOLD </a:t>
            </a:r>
            <a:r>
              <a:rPr lang="en-US" dirty="0" smtClean="0"/>
              <a:t>hemodynamics, etc.)</a:t>
            </a:r>
          </a:p>
          <a:p>
            <a:pPr marL="393192" lvl="1" indent="0">
              <a:buNone/>
            </a:pPr>
            <a:endParaRPr lang="en-US" dirty="0">
              <a:sym typeface="Wingdings" pitchFamily="2" charset="2"/>
            </a:endParaRPr>
          </a:p>
          <a:p>
            <a:pPr marL="393192" lvl="1" indent="0">
              <a:buNone/>
            </a:pPr>
            <a:r>
              <a:rPr lang="en-US" dirty="0" smtClean="0">
                <a:sym typeface="Wingdings" pitchFamily="2" charset="2"/>
              </a:rPr>
              <a:t>What </a:t>
            </a:r>
            <a:r>
              <a:rPr lang="en-US" dirty="0">
                <a:sym typeface="Wingdings" pitchFamily="2" charset="2"/>
              </a:rPr>
              <a:t>happen when the signal function involves </a:t>
            </a:r>
            <a:r>
              <a:rPr lang="en-US" dirty="0" smtClean="0">
                <a:sym typeface="Wingdings" pitchFamily="2" charset="2"/>
              </a:rPr>
              <a:t>time?  Convert time to space?</a:t>
            </a:r>
            <a:endParaRPr lang="en-US" dirty="0" smtClean="0"/>
          </a:p>
          <a:p>
            <a:pPr marL="393192" lvl="1" indent="0">
              <a:buNone/>
            </a:pPr>
            <a:endParaRPr lang="en-US" dirty="0" smtClean="0"/>
          </a:p>
          <a:p>
            <a:pPr marL="137160" indent="0">
              <a:buNone/>
            </a:pPr>
            <a:r>
              <a:rPr lang="en-US" dirty="0" smtClean="0"/>
              <a:t>Result:</a:t>
            </a:r>
          </a:p>
          <a:p>
            <a:pPr marL="137160" indent="0" algn="ctr">
              <a:buNone/>
            </a:pPr>
            <a:r>
              <a:rPr lang="en-US" dirty="0" smtClean="0">
                <a:solidFill>
                  <a:srgbClr val="FFFF00"/>
                </a:solidFill>
              </a:rPr>
              <a:t>Networks grow exponentially in relation to time</a:t>
            </a:r>
            <a:r>
              <a:rPr lang="en-US" dirty="0" smtClean="0"/>
              <a:t>.</a:t>
            </a:r>
          </a:p>
        </p:txBody>
      </p:sp>
      <p:sp>
        <p:nvSpPr>
          <p:cNvPr id="3" name="Slide Number Placeholder 2"/>
          <p:cNvSpPr>
            <a:spLocks noGrp="1"/>
          </p:cNvSpPr>
          <p:nvPr>
            <p:ph type="sldNum" sz="quarter" idx="12"/>
          </p:nvPr>
        </p:nvSpPr>
        <p:spPr/>
        <p:txBody>
          <a:bodyPr/>
          <a:lstStyle/>
          <a:p>
            <a:fld id="{D18737D0-1F07-487A-BC82-FDF5B924E95B}" type="slidenum">
              <a:rPr lang="en-US" smtClean="0"/>
              <a:pPr/>
              <a:t>3</a:t>
            </a:fld>
            <a:endParaRPr lang="en-US"/>
          </a:p>
        </p:txBody>
      </p:sp>
      <p:sp>
        <p:nvSpPr>
          <p:cNvPr id="4" name="Title 3"/>
          <p:cNvSpPr>
            <a:spLocks noGrp="1"/>
          </p:cNvSpPr>
          <p:nvPr>
            <p:ph type="title"/>
          </p:nvPr>
        </p:nvSpPr>
        <p:spPr>
          <a:xfrm>
            <a:off x="467544" y="44624"/>
            <a:ext cx="8229600" cy="936104"/>
          </a:xfrm>
        </p:spPr>
        <p:txBody>
          <a:bodyPr>
            <a:normAutofit/>
          </a:bodyPr>
          <a:lstStyle/>
          <a:p>
            <a:r>
              <a:rPr lang="en-US" dirty="0" smtClean="0"/>
              <a:t>Traditional Neuron Networks</a:t>
            </a:r>
            <a:endParaRPr lang="en-US" dirty="0"/>
          </a:p>
        </p:txBody>
      </p:sp>
    </p:spTree>
    <p:extLst>
      <p:ext uri="{BB962C8B-B14F-4D97-AF65-F5344CB8AC3E}">
        <p14:creationId xmlns:p14="http://schemas.microsoft.com/office/powerpoint/2010/main" val="290901597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400600"/>
          </a:xfrm>
        </p:spPr>
        <p:txBody>
          <a:bodyPr>
            <a:normAutofit fontScale="92500" lnSpcReduction="20000"/>
          </a:bodyPr>
          <a:lstStyle/>
          <a:p>
            <a:r>
              <a:rPr lang="en-US" dirty="0"/>
              <a:t>Liquid State Machine framework can benefit from “liquid” that is built like Feed Forward Hubs and Two-Way power law</a:t>
            </a:r>
            <a:r>
              <a:rPr lang="en-US" dirty="0" smtClean="0"/>
              <a:t>.</a:t>
            </a:r>
          </a:p>
          <a:p>
            <a:endParaRPr lang="en-US" dirty="0"/>
          </a:p>
          <a:p>
            <a:r>
              <a:rPr lang="en-US" dirty="0" smtClean="0">
                <a:solidFill>
                  <a:schemeClr val="accent5">
                    <a:lumMod val="40000"/>
                    <a:lumOff val="60000"/>
                  </a:schemeClr>
                </a:solidFill>
              </a:rPr>
              <a:t>In addition </a:t>
            </a:r>
            <a:r>
              <a:rPr lang="en-US" dirty="0" smtClean="0"/>
              <a:t>to Topology, adding </a:t>
            </a:r>
            <a:r>
              <a:rPr lang="en-US" dirty="0" smtClean="0">
                <a:solidFill>
                  <a:srgbClr val="FFFF00"/>
                </a:solidFill>
              </a:rPr>
              <a:t>STDP</a:t>
            </a:r>
            <a:r>
              <a:rPr lang="en-US" dirty="0" smtClean="0"/>
              <a:t> and </a:t>
            </a:r>
            <a:r>
              <a:rPr lang="en-US" dirty="0" smtClean="0">
                <a:solidFill>
                  <a:srgbClr val="FFFF00"/>
                </a:solidFill>
              </a:rPr>
              <a:t>Sliding Thresholds</a:t>
            </a:r>
            <a:r>
              <a:rPr lang="en-US" dirty="0" smtClean="0"/>
              <a:t> can benefit the LSM </a:t>
            </a:r>
          </a:p>
          <a:p>
            <a:pPr lvl="1"/>
            <a:r>
              <a:rPr lang="en-US" dirty="0" smtClean="0"/>
              <a:t>It allows the LSM to be robust to noise even in non-cyclic inputs</a:t>
            </a:r>
          </a:p>
          <a:p>
            <a:pPr lvl="1"/>
            <a:r>
              <a:rPr lang="en-US" dirty="0" smtClean="0"/>
              <a:t>We hypothesize that this is producing an “effective” topology like the power-law.  Current work.</a:t>
            </a:r>
          </a:p>
          <a:p>
            <a:endParaRPr lang="en-US" dirty="0"/>
          </a:p>
          <a:p>
            <a:r>
              <a:rPr lang="en-US" dirty="0" smtClean="0"/>
              <a:t>The benefits are:</a:t>
            </a:r>
          </a:p>
          <a:p>
            <a:pPr lvl="1"/>
            <a:r>
              <a:rPr lang="en-US" dirty="0" smtClean="0"/>
              <a:t>Richness of activity patterns</a:t>
            </a:r>
          </a:p>
          <a:p>
            <a:pPr lvl="1"/>
            <a:r>
              <a:rPr lang="en-US" dirty="0" smtClean="0"/>
              <a:t>Good for </a:t>
            </a:r>
            <a:r>
              <a:rPr lang="en-US" dirty="0" err="1" smtClean="0"/>
              <a:t>spatio</a:t>
            </a:r>
            <a:r>
              <a:rPr lang="en-US" dirty="0" smtClean="0"/>
              <a:t>-temporal patterns</a:t>
            </a:r>
          </a:p>
          <a:p>
            <a:pPr lvl="1"/>
            <a:r>
              <a:rPr lang="en-US" dirty="0" smtClean="0"/>
              <a:t>Stability to noisy or damaged units.</a:t>
            </a:r>
          </a:p>
          <a:p>
            <a:pPr lvl="1"/>
            <a:r>
              <a:rPr lang="en-US" dirty="0" smtClean="0"/>
              <a:t>Somewhat more realistic model in terms of biology </a:t>
            </a:r>
          </a:p>
          <a:p>
            <a:pPr lvl="1"/>
            <a:endParaRPr lang="en-US" dirty="0"/>
          </a:p>
          <a:p>
            <a:pPr lvl="1"/>
            <a:endParaRPr lang="en-US" dirty="0" smtClean="0"/>
          </a:p>
        </p:txBody>
      </p:sp>
      <p:sp>
        <p:nvSpPr>
          <p:cNvPr id="2" name="Title 1"/>
          <p:cNvSpPr>
            <a:spLocks noGrp="1"/>
          </p:cNvSpPr>
          <p:nvPr>
            <p:ph type="title"/>
          </p:nvPr>
        </p:nvSpPr>
        <p:spPr>
          <a:xfrm>
            <a:off x="467544" y="116632"/>
            <a:ext cx="8229600" cy="940966"/>
          </a:xfrm>
        </p:spPr>
        <p:txBody>
          <a:bodyPr>
            <a:normAutofit/>
          </a:bodyPr>
          <a:lstStyle/>
          <a:p>
            <a:r>
              <a:rPr lang="en-US" dirty="0" smtClean="0"/>
              <a:t>Summary Test 2</a:t>
            </a:r>
            <a:endParaRPr lang="en-US" dirty="0"/>
          </a:p>
        </p:txBody>
      </p:sp>
      <p:sp>
        <p:nvSpPr>
          <p:cNvPr id="4" name="Slide Number Placeholder 3"/>
          <p:cNvSpPr>
            <a:spLocks noGrp="1"/>
          </p:cNvSpPr>
          <p:nvPr>
            <p:ph type="sldNum" sz="quarter" idx="12"/>
          </p:nvPr>
        </p:nvSpPr>
        <p:spPr/>
        <p:txBody>
          <a:bodyPr/>
          <a:lstStyle/>
          <a:p>
            <a:fld id="{D18737D0-1F07-487A-BC82-FDF5B924E95B}" type="slidenum">
              <a:rPr lang="en-US" smtClean="0"/>
              <a:pPr/>
              <a:t>30</a:t>
            </a:fld>
            <a:endParaRPr lang="en-US"/>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273196"/>
            <a:ext cx="8229600" cy="1734095"/>
          </a:xfrm>
        </p:spPr>
        <p:txBody>
          <a:bodyPr/>
          <a:lstStyle/>
          <a:p>
            <a:endParaRPr lang="en-US" dirty="0" smtClean="0"/>
          </a:p>
          <a:p>
            <a:r>
              <a:rPr lang="en-US" dirty="0" smtClean="0"/>
              <a:t>Function fitting – fMRI </a:t>
            </a:r>
            <a:r>
              <a:rPr lang="en-US" dirty="0"/>
              <a:t>blood-oxygen-level-dependent (BOLD)</a:t>
            </a:r>
            <a:r>
              <a:rPr lang="en-US" dirty="0" smtClean="0"/>
              <a:t> activity</a:t>
            </a:r>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solidFill>
                  <a:prstClr val="white"/>
                </a:solidFill>
              </a:rPr>
              <a:pPr/>
              <a:t>31</a:t>
            </a:fld>
            <a:endParaRPr lang="en-US">
              <a:solidFill>
                <a:prstClr val="white"/>
              </a:solidFill>
            </a:endParaRPr>
          </a:p>
        </p:txBody>
      </p:sp>
      <p:sp>
        <p:nvSpPr>
          <p:cNvPr id="4" name="Title 3"/>
          <p:cNvSpPr>
            <a:spLocks noGrp="1"/>
          </p:cNvSpPr>
          <p:nvPr>
            <p:ph type="title"/>
          </p:nvPr>
        </p:nvSpPr>
        <p:spPr/>
        <p:txBody>
          <a:bodyPr/>
          <a:lstStyle/>
          <a:p>
            <a:r>
              <a:rPr lang="en-US" dirty="0" smtClean="0"/>
              <a:t>Possible Tests</a:t>
            </a:r>
            <a:endParaRPr lang="en-US" dirty="0"/>
          </a:p>
        </p:txBody>
      </p:sp>
      <p:sp>
        <p:nvSpPr>
          <p:cNvPr id="5" name="Rectangle 4"/>
          <p:cNvSpPr/>
          <p:nvPr/>
        </p:nvSpPr>
        <p:spPr>
          <a:xfrm>
            <a:off x="3538153" y="1417421"/>
            <a:ext cx="2098338" cy="109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6" name="TextBox 5"/>
          <p:cNvSpPr txBox="1"/>
          <p:nvPr/>
        </p:nvSpPr>
        <p:spPr>
          <a:xfrm>
            <a:off x="3536265" y="1625251"/>
            <a:ext cx="2101091" cy="523220"/>
          </a:xfrm>
          <a:prstGeom prst="rect">
            <a:avLst/>
          </a:prstGeom>
          <a:noFill/>
        </p:spPr>
        <p:txBody>
          <a:bodyPr wrap="square" rtlCol="0" anchor="ctr">
            <a:spAutoFit/>
          </a:bodyPr>
          <a:lstStyle/>
          <a:p>
            <a:pPr algn="ctr"/>
            <a:r>
              <a:rPr lang="en-US" sz="2800" dirty="0" smtClean="0">
                <a:solidFill>
                  <a:prstClr val="white"/>
                </a:solidFill>
              </a:rPr>
              <a:t>Tests</a:t>
            </a:r>
            <a:endParaRPr lang="en-US" sz="2800" dirty="0">
              <a:solidFill>
                <a:prstClr val="white"/>
              </a:solidFill>
            </a:endParaRPr>
          </a:p>
        </p:txBody>
      </p:sp>
      <p:sp>
        <p:nvSpPr>
          <p:cNvPr id="7" name="Right Arrow 6"/>
          <p:cNvSpPr/>
          <p:nvPr/>
        </p:nvSpPr>
        <p:spPr>
          <a:xfrm rot="8182902">
            <a:off x="3091622" y="2337534"/>
            <a:ext cx="945109" cy="470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8" name="Right Arrow 7"/>
          <p:cNvSpPr/>
          <p:nvPr/>
        </p:nvSpPr>
        <p:spPr>
          <a:xfrm rot="2677789">
            <a:off x="5177026" y="2334436"/>
            <a:ext cx="945109" cy="470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9" name="Rectangle 8"/>
          <p:cNvSpPr/>
          <p:nvPr/>
        </p:nvSpPr>
        <p:spPr>
          <a:xfrm>
            <a:off x="1608701" y="2979579"/>
            <a:ext cx="2098338" cy="109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10" name="TextBox 9"/>
          <p:cNvSpPr txBox="1"/>
          <p:nvPr/>
        </p:nvSpPr>
        <p:spPr>
          <a:xfrm>
            <a:off x="1606813" y="3187409"/>
            <a:ext cx="2101091" cy="523220"/>
          </a:xfrm>
          <a:prstGeom prst="rect">
            <a:avLst/>
          </a:prstGeom>
          <a:noFill/>
        </p:spPr>
        <p:txBody>
          <a:bodyPr wrap="square" rtlCol="0" anchor="ctr">
            <a:spAutoFit/>
          </a:bodyPr>
          <a:lstStyle/>
          <a:p>
            <a:pPr algn="ctr"/>
            <a:r>
              <a:rPr lang="en-US" sz="2800" dirty="0" smtClean="0">
                <a:solidFill>
                  <a:prstClr val="white"/>
                </a:solidFill>
              </a:rPr>
              <a:t>Categories</a:t>
            </a:r>
            <a:endParaRPr lang="en-US" sz="2800" dirty="0">
              <a:solidFill>
                <a:prstClr val="white"/>
              </a:solidFill>
            </a:endParaRPr>
          </a:p>
        </p:txBody>
      </p:sp>
      <p:sp>
        <p:nvSpPr>
          <p:cNvPr id="13" name="Bent-Up Arrow 12"/>
          <p:cNvSpPr/>
          <p:nvPr/>
        </p:nvSpPr>
        <p:spPr>
          <a:xfrm rot="13356905" flipH="1" flipV="1">
            <a:off x="2462169" y="3462283"/>
            <a:ext cx="390376" cy="1086987"/>
          </a:xfrm>
          <a:prstGeom prst="bentUpArrow">
            <a:avLst>
              <a:gd name="adj1" fmla="val 17721"/>
              <a:gd name="adj2" fmla="val 0"/>
              <a:gd name="adj3"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Rectangle 10"/>
          <p:cNvSpPr/>
          <p:nvPr/>
        </p:nvSpPr>
        <p:spPr>
          <a:xfrm>
            <a:off x="5729788" y="2996952"/>
            <a:ext cx="2098338" cy="109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endParaRPr>
          </a:p>
        </p:txBody>
      </p:sp>
      <p:sp>
        <p:nvSpPr>
          <p:cNvPr id="12" name="TextBox 11"/>
          <p:cNvSpPr txBox="1"/>
          <p:nvPr/>
        </p:nvSpPr>
        <p:spPr>
          <a:xfrm>
            <a:off x="5652120" y="3203037"/>
            <a:ext cx="2320246" cy="707886"/>
          </a:xfrm>
          <a:prstGeom prst="rect">
            <a:avLst/>
          </a:prstGeom>
          <a:noFill/>
        </p:spPr>
        <p:txBody>
          <a:bodyPr wrap="square" rtlCol="0" anchor="ctr">
            <a:spAutoFit/>
          </a:bodyPr>
          <a:lstStyle/>
          <a:p>
            <a:pPr algn="ctr"/>
            <a:r>
              <a:rPr lang="en-US" sz="2000" dirty="0" smtClean="0">
                <a:solidFill>
                  <a:prstClr val="white"/>
                </a:solidFill>
              </a:rPr>
              <a:t>Function Approximation</a:t>
            </a:r>
            <a:endParaRPr lang="en-US" sz="2000" dirty="0">
              <a:solidFill>
                <a:prstClr val="white"/>
              </a:solidFill>
            </a:endParaRPr>
          </a:p>
        </p:txBody>
      </p:sp>
    </p:spTree>
    <p:extLst>
      <p:ext uri="{BB962C8B-B14F-4D97-AF65-F5344CB8AC3E}">
        <p14:creationId xmlns:p14="http://schemas.microsoft.com/office/powerpoint/2010/main" val="5215204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16667E-6 4.81481E-6 L -0.22379 0.13263 " pathEditMode="relative" rAng="0" ptsTypes="AA">
                                      <p:cBhvr>
                                        <p:cTn id="11" dur="1000" fill="hold"/>
                                        <p:tgtEl>
                                          <p:spTgt spid="11"/>
                                        </p:tgtEl>
                                        <p:attrNameLst>
                                          <p:attrName>ppt_x</p:attrName>
                                          <p:attrName>ppt_y</p:attrName>
                                        </p:attrNameLst>
                                      </p:cBhvr>
                                      <p:rCtr x="-11198" y="6620"/>
                                    </p:animMotion>
                                  </p:childTnLst>
                                </p:cTn>
                              </p:par>
                              <p:par>
                                <p:cTn id="12" presetID="42" presetClass="path" presetSubtype="0" accel="50000" decel="50000" fill="hold" grpId="1" nodeType="withEffect">
                                  <p:stCondLst>
                                    <p:cond delay="0"/>
                                  </p:stCondLst>
                                  <p:childTnLst>
                                    <p:animMotion origin="layout" path="M -1.66667E-6 4.44444E-6 L -0.22743 0.13101 " pathEditMode="relative" rAng="0" ptsTypes="AA">
                                      <p:cBhvr>
                                        <p:cTn id="13" dur="1000" fill="hold"/>
                                        <p:tgtEl>
                                          <p:spTgt spid="12"/>
                                        </p:tgtEl>
                                        <p:attrNameLst>
                                          <p:attrName>ppt_x</p:attrName>
                                          <p:attrName>ppt_y</p:attrName>
                                        </p:attrNameLst>
                                      </p:cBhvr>
                                      <p:rCtr x="-11372" y="6551"/>
                                    </p:animMotion>
                                  </p:childTnLst>
                                </p:cTn>
                              </p:par>
                              <p:par>
                                <p:cTn id="14" presetID="6" presetClass="emph" presetSubtype="0" fill="hold" grpId="0" nodeType="withEffect">
                                  <p:stCondLst>
                                    <p:cond delay="0"/>
                                  </p:stCondLst>
                                  <p:childTnLst>
                                    <p:animScale>
                                      <p:cBhvr>
                                        <p:cTn id="15" dur="1000" fill="hold"/>
                                        <p:tgtEl>
                                          <p:spTgt spid="11"/>
                                        </p:tgtEl>
                                      </p:cBhvr>
                                      <p:by x="400000" y="400000"/>
                                    </p:animScale>
                                  </p:childTnLst>
                                </p:cTn>
                              </p:par>
                              <p:par>
                                <p:cTn id="16" presetID="6" presetClass="emph" presetSubtype="0" fill="hold" grpId="0" nodeType="withEffect">
                                  <p:stCondLst>
                                    <p:cond delay="0"/>
                                  </p:stCondLst>
                                  <p:childTnLst>
                                    <p:animScale>
                                      <p:cBhvr>
                                        <p:cTn id="17" dur="1000" fill="hold"/>
                                        <p:tgtEl>
                                          <p:spTgt spid="1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1" grpId="1" animBg="1"/>
      <p:bldP spid="12" grpId="0"/>
      <p:bldP spid="1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839200" cy="990600"/>
          </a:xfrm>
        </p:spPr>
        <p:txBody>
          <a:bodyPr>
            <a:noAutofit/>
          </a:bodyPr>
          <a:lstStyle/>
          <a:p>
            <a:r>
              <a:rPr lang="en-US" sz="3400" dirty="0" err="1" smtClean="0"/>
              <a:t>fMRI</a:t>
            </a:r>
            <a:r>
              <a:rPr lang="en-US" sz="3400" dirty="0" smtClean="0"/>
              <a:t> – functional Magnetic Resonance Imaging</a:t>
            </a:r>
            <a:endParaRPr lang="en-US" sz="3400" dirty="0"/>
          </a:p>
        </p:txBody>
      </p:sp>
      <p:sp>
        <p:nvSpPr>
          <p:cNvPr id="6" name="Slide Number Placeholder 5"/>
          <p:cNvSpPr>
            <a:spLocks noGrp="1"/>
          </p:cNvSpPr>
          <p:nvPr>
            <p:ph type="sldNum" sz="quarter" idx="12"/>
          </p:nvPr>
        </p:nvSpPr>
        <p:spPr/>
        <p:txBody>
          <a:bodyPr/>
          <a:lstStyle/>
          <a:p>
            <a:fld id="{4868D20F-BD44-B547-9CE3-4EF6DA6BB02D}" type="slidenum">
              <a:rPr lang="en-US" smtClean="0"/>
              <a:pPr/>
              <a:t>32</a:t>
            </a:fld>
            <a:endParaRPr lang="en-US"/>
          </a:p>
        </p:txBody>
      </p:sp>
      <p:pic>
        <p:nvPicPr>
          <p:cNvPr id="100" name="Picture 3"/>
          <p:cNvPicPr>
            <a:picLocks noChangeAspect="1" noChangeArrowheads="1"/>
          </p:cNvPicPr>
          <p:nvPr/>
        </p:nvPicPr>
        <p:blipFill>
          <a:blip r:embed="rId3" cstate="print"/>
          <a:srcRect/>
          <a:stretch>
            <a:fillRect/>
          </a:stretch>
        </p:blipFill>
        <p:spPr bwMode="auto">
          <a:xfrm>
            <a:off x="609600" y="1711805"/>
            <a:ext cx="1987786" cy="1433814"/>
          </a:xfrm>
          <a:prstGeom prst="rect">
            <a:avLst/>
          </a:prstGeom>
          <a:ln>
            <a:noFill/>
          </a:ln>
          <a:effectLst>
            <a:outerShdw blurRad="292100" dist="139700" dir="2700000" algn="tl" rotWithShape="0">
              <a:srgbClr val="333333">
                <a:alpha val="65000"/>
              </a:srgbClr>
            </a:outerShdw>
          </a:effectLst>
        </p:spPr>
      </p:pic>
      <p:cxnSp>
        <p:nvCxnSpPr>
          <p:cNvPr id="101" name="Straight Arrow Connector 100"/>
          <p:cNvCxnSpPr/>
          <p:nvPr/>
        </p:nvCxnSpPr>
        <p:spPr>
          <a:xfrm>
            <a:off x="3666988" y="2537507"/>
            <a:ext cx="205740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nvGrpSpPr>
          <p:cNvPr id="115" name="Group 55"/>
          <p:cNvGrpSpPr>
            <a:grpSpLocks/>
          </p:cNvGrpSpPr>
          <p:nvPr/>
        </p:nvGrpSpPr>
        <p:grpSpPr bwMode="auto">
          <a:xfrm>
            <a:off x="6276522" y="1928731"/>
            <a:ext cx="1531937" cy="999962"/>
            <a:chOff x="4742202" y="4138800"/>
            <a:chExt cx="3804183" cy="2484601"/>
          </a:xfrm>
        </p:grpSpPr>
        <p:pic>
          <p:nvPicPr>
            <p:cNvPr id="116" name="Picture 115" descr="functional.gif"/>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4742202" y="4687336"/>
              <a:ext cx="1428750" cy="1419225"/>
            </a:xfrm>
            <a:prstGeom prst="rect">
              <a:avLst/>
            </a:prstGeom>
            <a:scene3d>
              <a:camera prst="perspectiveHeroicExtremeRightFacing" fov="5400000">
                <a:rot lat="102417" lon="18521319" rev="766322"/>
              </a:camera>
              <a:lightRig rig="threePt" dir="t">
                <a:rot lat="0" lon="0" rev="0"/>
              </a:lightRig>
            </a:scene3d>
            <a:sp3d/>
          </p:spPr>
        </p:pic>
        <p:pic>
          <p:nvPicPr>
            <p:cNvPr id="117" name="Picture 116" descr="functional.gif"/>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5138107" y="4773476"/>
              <a:ext cx="1428750" cy="1419225"/>
            </a:xfrm>
            <a:prstGeom prst="rect">
              <a:avLst/>
            </a:prstGeom>
            <a:scene3d>
              <a:camera prst="perspectiveHeroicExtremeRightFacing" fov="5400000">
                <a:rot lat="102417" lon="18521319" rev="766322"/>
              </a:camera>
              <a:lightRig rig="threePt" dir="t">
                <a:rot lat="0" lon="0" rev="0"/>
              </a:lightRig>
            </a:scene3d>
            <a:sp3d/>
          </p:spPr>
        </p:pic>
        <p:pic>
          <p:nvPicPr>
            <p:cNvPr id="118" name="Picture 117" descr="functional.gif"/>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5534013" y="4859616"/>
              <a:ext cx="1428750" cy="1419225"/>
            </a:xfrm>
            <a:prstGeom prst="rect">
              <a:avLst/>
            </a:prstGeom>
            <a:scene3d>
              <a:camera prst="perspectiveHeroicExtremeRightFacing" fov="5400000">
                <a:rot lat="102417" lon="18521319" rev="766322"/>
              </a:camera>
              <a:lightRig rig="threePt" dir="t">
                <a:rot lat="0" lon="0" rev="0"/>
              </a:lightRig>
            </a:scene3d>
            <a:sp3d/>
          </p:spPr>
        </p:pic>
        <p:pic>
          <p:nvPicPr>
            <p:cNvPr id="119" name="Picture 118" descr="functional.gif"/>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5929919" y="4945756"/>
              <a:ext cx="1428750" cy="1419225"/>
            </a:xfrm>
            <a:prstGeom prst="rect">
              <a:avLst/>
            </a:prstGeom>
            <a:scene3d>
              <a:camera prst="perspectiveHeroicExtremeRightFacing" fov="5400000">
                <a:rot lat="102417" lon="18521319" rev="766322"/>
              </a:camera>
              <a:lightRig rig="threePt" dir="t">
                <a:rot lat="0" lon="0" rev="0"/>
              </a:lightRig>
            </a:scene3d>
            <a:sp3d/>
          </p:spPr>
        </p:pic>
        <p:pic>
          <p:nvPicPr>
            <p:cNvPr id="120" name="Picture 119" descr="functional.gif"/>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6325825" y="5031896"/>
              <a:ext cx="1428750" cy="1419225"/>
            </a:xfrm>
            <a:prstGeom prst="rect">
              <a:avLst/>
            </a:prstGeom>
            <a:scene3d>
              <a:camera prst="perspectiveHeroicExtremeRightFacing" fov="5400000">
                <a:rot lat="102417" lon="18521319" rev="766322"/>
              </a:camera>
              <a:lightRig rig="threePt" dir="t">
                <a:rot lat="0" lon="0" rev="0"/>
              </a:lightRig>
            </a:scene3d>
            <a:sp3d/>
          </p:spPr>
        </p:pic>
        <p:pic>
          <p:nvPicPr>
            <p:cNvPr id="121" name="Picture 120" descr="functional.gif"/>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6721731" y="5118036"/>
              <a:ext cx="1428750" cy="1419225"/>
            </a:xfrm>
            <a:prstGeom prst="rect">
              <a:avLst/>
            </a:prstGeom>
            <a:scene3d>
              <a:camera prst="perspectiveHeroicExtremeRightFacing" fov="5400000">
                <a:rot lat="102417" lon="18521319" rev="766322"/>
              </a:camera>
              <a:lightRig rig="threePt" dir="t">
                <a:rot lat="0" lon="0" rev="0"/>
              </a:lightRig>
            </a:scene3d>
            <a:sp3d/>
          </p:spPr>
        </p:pic>
        <p:pic>
          <p:nvPicPr>
            <p:cNvPr id="122" name="Picture 121" descr="functional.gif"/>
            <p:cNvPicPr>
              <a:picLocks noChangeAspect="1"/>
            </p:cNvPicPr>
            <p:nvPr/>
          </p:nvPicPr>
          <p:blipFill>
            <a:blip r:embed="rId4" cstate="screen">
              <a:lum/>
              <a:extLst>
                <a:ext uri="{28A0092B-C50C-407E-A947-70E740481C1C}">
                  <a14:useLocalDpi xmlns:a14="http://schemas.microsoft.com/office/drawing/2010/main"/>
                </a:ext>
              </a:extLst>
            </a:blip>
            <a:stretch>
              <a:fillRect/>
            </a:stretch>
          </p:blipFill>
          <p:spPr>
            <a:xfrm>
              <a:off x="7117635" y="5204176"/>
              <a:ext cx="1428750" cy="1419225"/>
            </a:xfrm>
            <a:prstGeom prst="rect">
              <a:avLst/>
            </a:prstGeom>
            <a:scene3d>
              <a:camera prst="perspectiveHeroicExtremeRightFacing" fov="5400000">
                <a:rot lat="102417" lon="18521319" rev="766322"/>
              </a:camera>
              <a:lightRig rig="threePt" dir="t">
                <a:rot lat="0" lon="0" rev="0"/>
              </a:lightRig>
            </a:scene3d>
            <a:sp3d/>
          </p:spPr>
        </p:pic>
        <p:grpSp>
          <p:nvGrpSpPr>
            <p:cNvPr id="123" name="Group 41"/>
            <p:cNvGrpSpPr>
              <a:grpSpLocks/>
            </p:cNvGrpSpPr>
            <p:nvPr/>
          </p:nvGrpSpPr>
          <p:grpSpPr bwMode="auto">
            <a:xfrm>
              <a:off x="5840110" y="4138800"/>
              <a:ext cx="2284518" cy="688261"/>
              <a:chOff x="5839366" y="4081417"/>
              <a:chExt cx="2284518" cy="688261"/>
            </a:xfrm>
          </p:grpSpPr>
          <p:cxnSp>
            <p:nvCxnSpPr>
              <p:cNvPr id="124" name="Straight Arrow Connector 123"/>
              <p:cNvCxnSpPr/>
              <p:nvPr/>
            </p:nvCxnSpPr>
            <p:spPr>
              <a:xfrm rot="720000">
                <a:off x="5839366" y="4742364"/>
                <a:ext cx="2284518" cy="0"/>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rot="780000">
                <a:off x="6493335" y="4081417"/>
                <a:ext cx="1276162" cy="688261"/>
              </a:xfrm>
              <a:prstGeom prst="rect">
                <a:avLst/>
              </a:prstGeom>
              <a:noFill/>
            </p:spPr>
            <p:txBody>
              <a:bodyPr wrap="none">
                <a:prstTxWarp prst="textNoShape">
                  <a:avLst/>
                </a:prstTxWarp>
                <a:spAutoFit/>
              </a:bodyPr>
              <a:lstStyle/>
              <a:p>
                <a:pPr>
                  <a:defRPr/>
                </a:pPr>
                <a:r>
                  <a:rPr lang="en-US" sz="1200" b="1" dirty="0">
                    <a:effectLst>
                      <a:outerShdw blurRad="38100" dist="38100" dir="2700000" algn="tl">
                        <a:srgbClr val="DDDDDD"/>
                      </a:outerShdw>
                    </a:effectLst>
                  </a:rPr>
                  <a:t>time</a:t>
                </a:r>
              </a:p>
            </p:txBody>
          </p:sp>
        </p:grpSp>
      </p:grpSp>
      <p:sp>
        <p:nvSpPr>
          <p:cNvPr id="36" name="Content Placeholder 2"/>
          <p:cNvSpPr>
            <a:spLocks noGrp="1"/>
          </p:cNvSpPr>
          <p:nvPr>
            <p:ph sz="half" idx="1"/>
          </p:nvPr>
        </p:nvSpPr>
        <p:spPr>
          <a:xfrm>
            <a:off x="395536" y="3374885"/>
            <a:ext cx="8424935" cy="1206243"/>
          </a:xfrm>
        </p:spPr>
        <p:txBody>
          <a:bodyPr>
            <a:noAutofit/>
          </a:bodyPr>
          <a:lstStyle/>
          <a:p>
            <a:r>
              <a:rPr lang="en-US" sz="2000" dirty="0" smtClean="0"/>
              <a:t>Blood </a:t>
            </a:r>
            <a:r>
              <a:rPr lang="en-US" sz="2000" dirty="0"/>
              <a:t>Oxygen </a:t>
            </a:r>
            <a:r>
              <a:rPr lang="en-US" sz="2000" dirty="0" smtClean="0"/>
              <a:t>Level-Dependent (BOLD) signal (oxygen hemodynamic response) is a measurement of the brain activity</a:t>
            </a:r>
          </a:p>
          <a:p>
            <a:r>
              <a:rPr lang="en-US" sz="2000" dirty="0" smtClean="0"/>
              <a:t>BOLD signal is recorded for each voxel inside the brain image</a:t>
            </a:r>
          </a:p>
          <a:p>
            <a:endParaRPr lang="en-US" sz="2000" dirty="0" smtClean="0"/>
          </a:p>
          <a:p>
            <a:endParaRPr lang="en-US" sz="2000" dirty="0" smtClean="0"/>
          </a:p>
          <a:p>
            <a:endParaRPr lang="en-US" sz="2000" dirty="0" smtClean="0"/>
          </a:p>
          <a:p>
            <a:endParaRPr lang="en-US" sz="2000" dirty="0" smtClean="0"/>
          </a:p>
          <a:p>
            <a:endParaRPr lang="en-US" sz="2000" dirty="0" smtClean="0"/>
          </a:p>
          <a:p>
            <a:pPr>
              <a:buNone/>
            </a:pPr>
            <a:endParaRPr lang="en-US" sz="2000" dirty="0" smtClean="0"/>
          </a:p>
        </p:txBody>
      </p:sp>
      <p:pic>
        <p:nvPicPr>
          <p:cNvPr id="29699" name="Picture 3"/>
          <p:cNvPicPr>
            <a:picLocks noChangeAspect="1" noChangeArrowheads="1"/>
          </p:cNvPicPr>
          <p:nvPr/>
        </p:nvPicPr>
        <p:blipFill>
          <a:blip r:embed="rId5" cstate="print"/>
          <a:srcRect/>
          <a:stretch>
            <a:fillRect/>
          </a:stretch>
        </p:blipFill>
        <p:spPr bwMode="auto">
          <a:xfrm>
            <a:off x="2017250" y="4844696"/>
            <a:ext cx="3493640" cy="1824664"/>
          </a:xfrm>
          <a:prstGeom prst="rect">
            <a:avLst/>
          </a:prstGeom>
          <a:noFill/>
          <a:ln w="9525">
            <a:noFill/>
            <a:miter lim="800000"/>
            <a:headEnd/>
            <a:tailEnd/>
          </a:ln>
        </p:spPr>
      </p:pic>
      <p:pic>
        <p:nvPicPr>
          <p:cNvPr id="22" name="Picture 21"/>
          <p:cNvPicPr>
            <a:picLocks noChangeAspect="1"/>
          </p:cNvPicPr>
          <p:nvPr/>
        </p:nvPicPr>
        <p:blipFill>
          <a:blip r:embed="rId6" cstate="print"/>
          <a:stretch>
            <a:fillRect/>
          </a:stretch>
        </p:blipFill>
        <p:spPr>
          <a:xfrm>
            <a:off x="2895600" y="1711805"/>
            <a:ext cx="609600" cy="609600"/>
          </a:xfrm>
          <a:prstGeom prst="rect">
            <a:avLst/>
          </a:prstGeom>
        </p:spPr>
      </p:pic>
      <p:pic>
        <p:nvPicPr>
          <p:cNvPr id="24" name="Picture 23"/>
          <p:cNvPicPr>
            <a:picLocks noChangeAspect="1"/>
          </p:cNvPicPr>
          <p:nvPr/>
        </p:nvPicPr>
        <p:blipFill>
          <a:blip r:embed="rId7" cstate="print"/>
          <a:stretch>
            <a:fillRect/>
          </a:stretch>
        </p:blipFill>
        <p:spPr>
          <a:xfrm>
            <a:off x="3581400" y="1788005"/>
            <a:ext cx="457200" cy="457200"/>
          </a:xfrm>
          <a:prstGeom prst="rect">
            <a:avLst/>
          </a:prstGeom>
        </p:spPr>
      </p:pic>
      <p:sp>
        <p:nvSpPr>
          <p:cNvPr id="26" name="TextBox 25"/>
          <p:cNvSpPr txBox="1"/>
          <p:nvPr/>
        </p:nvSpPr>
        <p:spPr>
          <a:xfrm>
            <a:off x="4038600" y="1864205"/>
            <a:ext cx="415498" cy="369332"/>
          </a:xfrm>
          <a:prstGeom prst="rect">
            <a:avLst/>
          </a:prstGeom>
          <a:noFill/>
        </p:spPr>
        <p:txBody>
          <a:bodyPr wrap="none" rtlCol="0">
            <a:spAutoFit/>
          </a:bodyPr>
          <a:lstStyle/>
          <a:p>
            <a:r>
              <a:rPr lang="en-US" b="1" dirty="0" smtClean="0"/>
              <a:t>…</a:t>
            </a:r>
            <a:endParaRPr lang="en-US" b="1" dirty="0"/>
          </a:p>
        </p:txBody>
      </p:sp>
      <p:sp>
        <p:nvSpPr>
          <p:cNvPr id="25" name="TextBox 24"/>
          <p:cNvSpPr txBox="1"/>
          <p:nvPr/>
        </p:nvSpPr>
        <p:spPr>
          <a:xfrm>
            <a:off x="1266702" y="4886084"/>
            <a:ext cx="673582" cy="307777"/>
          </a:xfrm>
          <a:prstGeom prst="rect">
            <a:avLst/>
          </a:prstGeom>
          <a:noFill/>
        </p:spPr>
        <p:txBody>
          <a:bodyPr wrap="none" rtlCol="0">
            <a:spAutoFit/>
          </a:bodyPr>
          <a:lstStyle/>
          <a:p>
            <a:r>
              <a:rPr lang="en-US" sz="1400" dirty="0" smtClean="0">
                <a:solidFill>
                  <a:srgbClr val="0070C0"/>
                </a:solidFill>
              </a:rPr>
              <a:t>BOLD</a:t>
            </a:r>
            <a:endParaRPr lang="en-US" sz="1400" dirty="0">
              <a:solidFill>
                <a:srgbClr val="0070C0"/>
              </a:solidFill>
            </a:endParaRPr>
          </a:p>
        </p:txBody>
      </p:sp>
      <p:sp>
        <p:nvSpPr>
          <p:cNvPr id="28" name="TextBox 27"/>
          <p:cNvSpPr txBox="1"/>
          <p:nvPr/>
        </p:nvSpPr>
        <p:spPr>
          <a:xfrm>
            <a:off x="5573312" y="4916862"/>
            <a:ext cx="1054648" cy="276999"/>
          </a:xfrm>
          <a:prstGeom prst="rect">
            <a:avLst/>
          </a:prstGeom>
          <a:noFill/>
        </p:spPr>
        <p:txBody>
          <a:bodyPr wrap="none" rtlCol="0">
            <a:spAutoFit/>
          </a:bodyPr>
          <a:lstStyle/>
          <a:p>
            <a:r>
              <a:rPr lang="en-US" sz="1200" i="1" dirty="0" smtClean="0"/>
              <a:t>v</a:t>
            </a:r>
            <a:r>
              <a:rPr lang="en-US" sz="1200" i="1" baseline="-25000" dirty="0" smtClean="0"/>
              <a:t>1</a:t>
            </a:r>
            <a:r>
              <a:rPr lang="en-US" sz="1200" i="1" dirty="0" smtClean="0"/>
              <a:t>(t)</a:t>
            </a:r>
            <a:r>
              <a:rPr lang="en-US" sz="1200" dirty="0" smtClean="0"/>
              <a:t>  </a:t>
            </a:r>
            <a:r>
              <a:rPr lang="en-US" sz="1200" dirty="0" smtClean="0">
                <a:solidFill>
                  <a:srgbClr val="0070C0"/>
                </a:solidFill>
              </a:rPr>
              <a:t>Voxel 1</a:t>
            </a:r>
            <a:endParaRPr lang="en-US" sz="1200" dirty="0">
              <a:solidFill>
                <a:srgbClr val="0070C0"/>
              </a:solidFill>
            </a:endParaRPr>
          </a:p>
        </p:txBody>
      </p:sp>
      <p:sp>
        <p:nvSpPr>
          <p:cNvPr id="29" name="TextBox 28"/>
          <p:cNvSpPr txBox="1"/>
          <p:nvPr/>
        </p:nvSpPr>
        <p:spPr>
          <a:xfrm>
            <a:off x="5562600" y="5145462"/>
            <a:ext cx="1097929" cy="276999"/>
          </a:xfrm>
          <a:prstGeom prst="rect">
            <a:avLst/>
          </a:prstGeom>
          <a:noFill/>
        </p:spPr>
        <p:txBody>
          <a:bodyPr wrap="none" rtlCol="0">
            <a:spAutoFit/>
          </a:bodyPr>
          <a:lstStyle/>
          <a:p>
            <a:r>
              <a:rPr lang="en-US" sz="1200" i="1" dirty="0" smtClean="0"/>
              <a:t>v</a:t>
            </a:r>
            <a:r>
              <a:rPr lang="en-US" sz="1200" i="1" baseline="-25000" dirty="0" smtClean="0"/>
              <a:t>2</a:t>
            </a:r>
            <a:r>
              <a:rPr lang="en-US" sz="1200" i="1" dirty="0" smtClean="0"/>
              <a:t>(t)   </a:t>
            </a:r>
            <a:r>
              <a:rPr lang="en-US" sz="1200" dirty="0" smtClean="0">
                <a:solidFill>
                  <a:srgbClr val="0070C0"/>
                </a:solidFill>
              </a:rPr>
              <a:t>Voxel 2</a:t>
            </a:r>
            <a:endParaRPr lang="en-US" sz="1200" dirty="0">
              <a:solidFill>
                <a:srgbClr val="0070C0"/>
              </a:solidFill>
            </a:endParaRPr>
          </a:p>
        </p:txBody>
      </p:sp>
      <p:sp>
        <p:nvSpPr>
          <p:cNvPr id="30" name="TextBox 29"/>
          <p:cNvSpPr txBox="1"/>
          <p:nvPr/>
        </p:nvSpPr>
        <p:spPr>
          <a:xfrm>
            <a:off x="5643752" y="5535153"/>
            <a:ext cx="227948" cy="646331"/>
          </a:xfrm>
          <a:prstGeom prst="rect">
            <a:avLst/>
          </a:prstGeom>
          <a:noFill/>
        </p:spPr>
        <p:txBody>
          <a:bodyPr wrap="none" rtlCol="0">
            <a:spAutoFit/>
          </a:bodyPr>
          <a:lstStyle/>
          <a:p>
            <a:r>
              <a:rPr lang="en-US" sz="1200" dirty="0" smtClean="0"/>
              <a:t>.</a:t>
            </a:r>
          </a:p>
          <a:p>
            <a:r>
              <a:rPr lang="en-US" sz="1200" dirty="0" smtClean="0"/>
              <a:t>.</a:t>
            </a:r>
          </a:p>
          <a:p>
            <a:r>
              <a:rPr lang="en-US" sz="1200" dirty="0" smtClean="0"/>
              <a:t>.</a:t>
            </a:r>
            <a:endParaRPr lang="en-US" sz="1200" dirty="0"/>
          </a:p>
        </p:txBody>
      </p:sp>
      <p:sp>
        <p:nvSpPr>
          <p:cNvPr id="31" name="TextBox 30"/>
          <p:cNvSpPr txBox="1"/>
          <p:nvPr/>
        </p:nvSpPr>
        <p:spPr>
          <a:xfrm>
            <a:off x="5573312" y="6209285"/>
            <a:ext cx="1133195" cy="276999"/>
          </a:xfrm>
          <a:prstGeom prst="rect">
            <a:avLst/>
          </a:prstGeom>
          <a:noFill/>
        </p:spPr>
        <p:txBody>
          <a:bodyPr wrap="none" rtlCol="0">
            <a:spAutoFit/>
          </a:bodyPr>
          <a:lstStyle/>
          <a:p>
            <a:r>
              <a:rPr lang="en-US" sz="1200" i="1" dirty="0" smtClean="0"/>
              <a:t>v</a:t>
            </a:r>
            <a:r>
              <a:rPr lang="en-US" sz="1200" i="1" baseline="-25000" dirty="0" smtClean="0"/>
              <a:t>N</a:t>
            </a:r>
            <a:r>
              <a:rPr lang="en-US" sz="1200" i="1" dirty="0" smtClean="0"/>
              <a:t>(t)</a:t>
            </a:r>
            <a:r>
              <a:rPr lang="en-US" sz="1200" dirty="0" smtClean="0"/>
              <a:t>  </a:t>
            </a:r>
            <a:r>
              <a:rPr lang="en-US" sz="1200" dirty="0" smtClean="0">
                <a:solidFill>
                  <a:srgbClr val="0070C0"/>
                </a:solidFill>
              </a:rPr>
              <a:t>Voxel N</a:t>
            </a:r>
            <a:endParaRPr lang="en-US" sz="1200" dirty="0">
              <a:solidFill>
                <a:srgbClr val="0070C0"/>
              </a:solidFill>
            </a:endParaRPr>
          </a:p>
        </p:txBody>
      </p:sp>
      <p:sp>
        <p:nvSpPr>
          <p:cNvPr id="32" name="TextBox 31"/>
          <p:cNvSpPr txBox="1"/>
          <p:nvPr/>
        </p:nvSpPr>
        <p:spPr>
          <a:xfrm>
            <a:off x="834962" y="1373251"/>
            <a:ext cx="1451038" cy="338554"/>
          </a:xfrm>
          <a:prstGeom prst="rect">
            <a:avLst/>
          </a:prstGeom>
          <a:noFill/>
        </p:spPr>
        <p:txBody>
          <a:bodyPr wrap="none" rtlCol="0">
            <a:spAutoFit/>
          </a:bodyPr>
          <a:lstStyle/>
          <a:p>
            <a:r>
              <a:rPr lang="en-US" sz="1600" dirty="0" err="1" smtClean="0"/>
              <a:t>fMRI</a:t>
            </a:r>
            <a:r>
              <a:rPr lang="en-US" sz="1600" dirty="0" smtClean="0"/>
              <a:t> Machine</a:t>
            </a:r>
            <a:endParaRPr lang="en-US" sz="1600" dirty="0"/>
          </a:p>
        </p:txBody>
      </p:sp>
      <p:sp>
        <p:nvSpPr>
          <p:cNvPr id="33" name="TextBox 32"/>
          <p:cNvSpPr txBox="1"/>
          <p:nvPr/>
        </p:nvSpPr>
        <p:spPr>
          <a:xfrm>
            <a:off x="2892362" y="1330805"/>
            <a:ext cx="2122569" cy="338554"/>
          </a:xfrm>
          <a:prstGeom prst="rect">
            <a:avLst/>
          </a:prstGeom>
          <a:noFill/>
        </p:spPr>
        <p:txBody>
          <a:bodyPr wrap="none" rtlCol="0">
            <a:spAutoFit/>
          </a:bodyPr>
          <a:lstStyle/>
          <a:p>
            <a:r>
              <a:rPr lang="en-US" sz="1600" dirty="0" smtClean="0"/>
              <a:t>A sequence of stimuli</a:t>
            </a:r>
            <a:endParaRPr lang="en-US" sz="1600" dirty="0"/>
          </a:p>
        </p:txBody>
      </p:sp>
      <p:sp>
        <p:nvSpPr>
          <p:cNvPr id="34" name="TextBox 33"/>
          <p:cNvSpPr txBox="1"/>
          <p:nvPr/>
        </p:nvSpPr>
        <p:spPr>
          <a:xfrm>
            <a:off x="5796070" y="1317315"/>
            <a:ext cx="2430474" cy="584775"/>
          </a:xfrm>
          <a:prstGeom prst="rect">
            <a:avLst/>
          </a:prstGeom>
          <a:noFill/>
        </p:spPr>
        <p:txBody>
          <a:bodyPr wrap="none" rtlCol="0">
            <a:spAutoFit/>
          </a:bodyPr>
          <a:lstStyle/>
          <a:p>
            <a:r>
              <a:rPr lang="en-US" sz="1600" dirty="0" smtClean="0"/>
              <a:t>Registered brain activity </a:t>
            </a:r>
          </a:p>
          <a:p>
            <a:r>
              <a:rPr lang="en-US" sz="1600" dirty="0" smtClean="0"/>
              <a:t>           (over time)</a:t>
            </a:r>
            <a:endParaRPr lang="en-US" sz="1600" dirty="0"/>
          </a:p>
        </p:txBody>
      </p:sp>
    </p:spTree>
    <p:extLst>
      <p:ext uri="{BB962C8B-B14F-4D97-AF65-F5344CB8AC3E}">
        <p14:creationId xmlns:p14="http://schemas.microsoft.com/office/powerpoint/2010/main" val="2494743227"/>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Analysis of </a:t>
            </a:r>
            <a:r>
              <a:rPr lang="en-US" dirty="0" err="1" smtClean="0"/>
              <a:t>fMRI</a:t>
            </a:r>
            <a:r>
              <a:rPr lang="en-US" dirty="0" smtClean="0"/>
              <a:t> Data – Brain Mapping</a:t>
            </a:r>
            <a:endParaRPr lang="en-US" dirty="0"/>
          </a:p>
        </p:txBody>
      </p:sp>
      <p:sp>
        <p:nvSpPr>
          <p:cNvPr id="6" name="Slide Number Placeholder 5"/>
          <p:cNvSpPr>
            <a:spLocks noGrp="1"/>
          </p:cNvSpPr>
          <p:nvPr>
            <p:ph type="sldNum" sz="quarter" idx="12"/>
          </p:nvPr>
        </p:nvSpPr>
        <p:spPr/>
        <p:txBody>
          <a:bodyPr/>
          <a:lstStyle/>
          <a:p>
            <a:fld id="{4868D20F-BD44-B547-9CE3-4EF6DA6BB02D}" type="slidenum">
              <a:rPr lang="en-US" smtClean="0"/>
              <a:pPr/>
              <a:t>33</a:t>
            </a:fld>
            <a:endParaRPr lang="en-US"/>
          </a:p>
        </p:txBody>
      </p:sp>
      <p:sp>
        <p:nvSpPr>
          <p:cNvPr id="69" name="Content Placeholder 2"/>
          <p:cNvSpPr txBox="1">
            <a:spLocks/>
          </p:cNvSpPr>
          <p:nvPr/>
        </p:nvSpPr>
        <p:spPr>
          <a:xfrm>
            <a:off x="381000" y="1847528"/>
            <a:ext cx="8229600" cy="1221432"/>
          </a:xfrm>
          <a:prstGeom prst="rect">
            <a:avLst/>
          </a:prstGeom>
        </p:spPr>
        <p:txBody>
          <a:bodyPr vert="horz" lIns="91440" tIns="45720" rIns="91440" bIns="45720" rtlCol="0">
            <a:normAutofit/>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lang="en-US" sz="2400" dirty="0" smtClean="0">
                <a:latin typeface="+mn-lt"/>
                <a:ea typeface="+mn-ea"/>
                <a:cs typeface="+mn-cs"/>
              </a:rPr>
              <a:t>Highlighting areas of brain maximally relevant for a given cognitive or perceptual task</a:t>
            </a: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lang="en-US" sz="2400" dirty="0" smtClean="0">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lang="en-US" sz="2400" dirty="0" smtClean="0">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lang="en-US" sz="2400" dirty="0" smtClean="0">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lang="en-US" sz="2400" dirty="0" smtClean="0">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lang="en-US" sz="2400" dirty="0" smtClean="0">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lang="en-US" sz="2400" dirty="0" smtClean="0">
              <a:latin typeface="+mn-lt"/>
              <a:ea typeface="+mn-ea"/>
              <a:cs typeface="+mn-cs"/>
            </a:endParaRPr>
          </a:p>
        </p:txBody>
      </p:sp>
      <p:pic>
        <p:nvPicPr>
          <p:cNvPr id="84" name="Picture 83" descr="block-visual-120feat-smoothed-top.gif"/>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289158" y="3500790"/>
            <a:ext cx="2143125" cy="2057400"/>
          </a:xfrm>
          <a:prstGeom prst="rect">
            <a:avLst/>
          </a:prstGeom>
        </p:spPr>
      </p:pic>
      <p:sp>
        <p:nvSpPr>
          <p:cNvPr id="93" name="TextBox 92"/>
          <p:cNvSpPr txBox="1"/>
          <p:nvPr/>
        </p:nvSpPr>
        <p:spPr>
          <a:xfrm>
            <a:off x="228600" y="5710590"/>
            <a:ext cx="4467891" cy="461665"/>
          </a:xfrm>
          <a:prstGeom prst="rect">
            <a:avLst/>
          </a:prstGeom>
          <a:noFill/>
        </p:spPr>
        <p:txBody>
          <a:bodyPr wrap="none" rtlCol="0">
            <a:spAutoFit/>
          </a:bodyPr>
          <a:lstStyle/>
          <a:p>
            <a:pPr algn="ctr"/>
            <a:r>
              <a:rPr lang="en-US" sz="2400" dirty="0" smtClean="0"/>
              <a:t>Relevant voxels are highlighted</a:t>
            </a:r>
            <a:endParaRPr lang="en-US" sz="2400" dirty="0"/>
          </a:p>
        </p:txBody>
      </p:sp>
      <p:sp>
        <p:nvSpPr>
          <p:cNvPr id="61" name="TextBox 60"/>
          <p:cNvSpPr txBox="1"/>
          <p:nvPr/>
        </p:nvSpPr>
        <p:spPr>
          <a:xfrm>
            <a:off x="1524000" y="2924944"/>
            <a:ext cx="1588898" cy="461665"/>
          </a:xfrm>
          <a:prstGeom prst="rect">
            <a:avLst/>
          </a:prstGeom>
          <a:noFill/>
        </p:spPr>
        <p:txBody>
          <a:bodyPr wrap="none" rtlCol="0">
            <a:spAutoFit/>
          </a:bodyPr>
          <a:lstStyle/>
          <a:p>
            <a:pPr algn="ctr"/>
            <a:r>
              <a:rPr lang="en-US" sz="2400" dirty="0" smtClean="0"/>
              <a:t>Brain Map</a:t>
            </a:r>
            <a:endParaRPr lang="en-US" sz="2400" dirty="0"/>
          </a:p>
        </p:txBody>
      </p:sp>
      <p:pic>
        <p:nvPicPr>
          <p:cNvPr id="62" name="Picture 3"/>
          <p:cNvPicPr>
            <a:picLocks noChangeAspect="1" noChangeArrowheads="1"/>
          </p:cNvPicPr>
          <p:nvPr/>
        </p:nvPicPr>
        <p:blipFill>
          <a:blip r:embed="rId4" cstate="print"/>
          <a:srcRect/>
          <a:stretch>
            <a:fillRect/>
          </a:stretch>
        </p:blipFill>
        <p:spPr bwMode="auto">
          <a:xfrm>
            <a:off x="4648200" y="4144144"/>
            <a:ext cx="2942152" cy="1536632"/>
          </a:xfrm>
          <a:prstGeom prst="rect">
            <a:avLst/>
          </a:prstGeom>
          <a:noFill/>
          <a:ln w="9525">
            <a:noFill/>
            <a:miter lim="800000"/>
            <a:headEnd/>
            <a:tailEnd/>
          </a:ln>
        </p:spPr>
      </p:pic>
      <p:sp>
        <p:nvSpPr>
          <p:cNvPr id="63" name="TextBox 62"/>
          <p:cNvSpPr txBox="1"/>
          <p:nvPr/>
        </p:nvSpPr>
        <p:spPr>
          <a:xfrm>
            <a:off x="4648200" y="3686944"/>
            <a:ext cx="673582" cy="307777"/>
          </a:xfrm>
          <a:prstGeom prst="rect">
            <a:avLst/>
          </a:prstGeom>
          <a:noFill/>
        </p:spPr>
        <p:txBody>
          <a:bodyPr wrap="none" rtlCol="0">
            <a:spAutoFit/>
          </a:bodyPr>
          <a:lstStyle/>
          <a:p>
            <a:r>
              <a:rPr lang="en-US" sz="1400" dirty="0" smtClean="0">
                <a:solidFill>
                  <a:srgbClr val="0070C0"/>
                </a:solidFill>
              </a:rPr>
              <a:t>BOLD</a:t>
            </a:r>
            <a:endParaRPr lang="en-US" sz="1400" dirty="0">
              <a:solidFill>
                <a:srgbClr val="0070C0"/>
              </a:solidFill>
            </a:endParaRPr>
          </a:p>
        </p:txBody>
      </p:sp>
      <p:sp>
        <p:nvSpPr>
          <p:cNvPr id="65" name="TextBox 64"/>
          <p:cNvSpPr txBox="1"/>
          <p:nvPr/>
        </p:nvSpPr>
        <p:spPr>
          <a:xfrm>
            <a:off x="7666552" y="4067944"/>
            <a:ext cx="1054648" cy="276999"/>
          </a:xfrm>
          <a:prstGeom prst="rect">
            <a:avLst/>
          </a:prstGeom>
          <a:noFill/>
        </p:spPr>
        <p:txBody>
          <a:bodyPr wrap="none" rtlCol="0">
            <a:spAutoFit/>
          </a:bodyPr>
          <a:lstStyle/>
          <a:p>
            <a:r>
              <a:rPr lang="en-US" sz="1200" i="1" dirty="0" smtClean="0"/>
              <a:t>v</a:t>
            </a:r>
            <a:r>
              <a:rPr lang="en-US" sz="1200" i="1" baseline="-25000" dirty="0" smtClean="0"/>
              <a:t>1</a:t>
            </a:r>
            <a:r>
              <a:rPr lang="en-US" sz="1200" i="1" dirty="0" smtClean="0"/>
              <a:t>(t)</a:t>
            </a:r>
            <a:r>
              <a:rPr lang="en-US" sz="1200" dirty="0" smtClean="0"/>
              <a:t>  </a:t>
            </a:r>
            <a:r>
              <a:rPr lang="en-US" sz="1200" dirty="0" smtClean="0">
                <a:solidFill>
                  <a:srgbClr val="0070C0"/>
                </a:solidFill>
              </a:rPr>
              <a:t>Voxel 1</a:t>
            </a:r>
            <a:endParaRPr lang="en-US" sz="1200" dirty="0">
              <a:solidFill>
                <a:srgbClr val="0070C0"/>
              </a:solidFill>
            </a:endParaRPr>
          </a:p>
        </p:txBody>
      </p:sp>
      <p:sp>
        <p:nvSpPr>
          <p:cNvPr id="66" name="TextBox 65"/>
          <p:cNvSpPr txBox="1"/>
          <p:nvPr/>
        </p:nvSpPr>
        <p:spPr>
          <a:xfrm>
            <a:off x="7655840" y="4293567"/>
            <a:ext cx="1097929" cy="276999"/>
          </a:xfrm>
          <a:prstGeom prst="rect">
            <a:avLst/>
          </a:prstGeom>
          <a:noFill/>
        </p:spPr>
        <p:txBody>
          <a:bodyPr wrap="none" rtlCol="0">
            <a:spAutoFit/>
          </a:bodyPr>
          <a:lstStyle/>
          <a:p>
            <a:r>
              <a:rPr lang="en-US" sz="1200" i="1" dirty="0" smtClean="0"/>
              <a:t>v</a:t>
            </a:r>
            <a:r>
              <a:rPr lang="en-US" sz="1200" i="1" baseline="-25000" dirty="0" smtClean="0"/>
              <a:t>2</a:t>
            </a:r>
            <a:r>
              <a:rPr lang="en-US" sz="1200" i="1" dirty="0" smtClean="0"/>
              <a:t>(t)   </a:t>
            </a:r>
            <a:r>
              <a:rPr lang="en-US" sz="1200" dirty="0" smtClean="0">
                <a:solidFill>
                  <a:srgbClr val="0070C0"/>
                </a:solidFill>
              </a:rPr>
              <a:t>Voxel 2</a:t>
            </a:r>
            <a:endParaRPr lang="en-US" sz="1200" dirty="0">
              <a:solidFill>
                <a:srgbClr val="0070C0"/>
              </a:solidFill>
            </a:endParaRPr>
          </a:p>
        </p:txBody>
      </p:sp>
      <p:sp>
        <p:nvSpPr>
          <p:cNvPr id="67" name="TextBox 66"/>
          <p:cNvSpPr txBox="1"/>
          <p:nvPr/>
        </p:nvSpPr>
        <p:spPr>
          <a:xfrm>
            <a:off x="7736992" y="4677544"/>
            <a:ext cx="227948" cy="646331"/>
          </a:xfrm>
          <a:prstGeom prst="rect">
            <a:avLst/>
          </a:prstGeom>
          <a:noFill/>
        </p:spPr>
        <p:txBody>
          <a:bodyPr wrap="none" rtlCol="0">
            <a:spAutoFit/>
          </a:bodyPr>
          <a:lstStyle/>
          <a:p>
            <a:r>
              <a:rPr lang="en-US" sz="1200" dirty="0" smtClean="0"/>
              <a:t>.</a:t>
            </a:r>
          </a:p>
          <a:p>
            <a:r>
              <a:rPr lang="en-US" sz="1200" dirty="0" smtClean="0"/>
              <a:t>.</a:t>
            </a:r>
          </a:p>
          <a:p>
            <a:r>
              <a:rPr lang="en-US" sz="1200" dirty="0" smtClean="0"/>
              <a:t>.</a:t>
            </a:r>
            <a:endParaRPr lang="en-US" sz="1200" dirty="0"/>
          </a:p>
        </p:txBody>
      </p:sp>
      <p:sp>
        <p:nvSpPr>
          <p:cNvPr id="68" name="TextBox 67"/>
          <p:cNvSpPr txBox="1"/>
          <p:nvPr/>
        </p:nvSpPr>
        <p:spPr>
          <a:xfrm>
            <a:off x="7666552" y="5351676"/>
            <a:ext cx="1133195" cy="276999"/>
          </a:xfrm>
          <a:prstGeom prst="rect">
            <a:avLst/>
          </a:prstGeom>
          <a:noFill/>
        </p:spPr>
        <p:txBody>
          <a:bodyPr wrap="none" rtlCol="0">
            <a:spAutoFit/>
          </a:bodyPr>
          <a:lstStyle/>
          <a:p>
            <a:r>
              <a:rPr lang="en-US" sz="1200" i="1" dirty="0" smtClean="0"/>
              <a:t>v</a:t>
            </a:r>
            <a:r>
              <a:rPr lang="en-US" sz="1200" i="1" baseline="-25000" dirty="0" smtClean="0"/>
              <a:t>N</a:t>
            </a:r>
            <a:r>
              <a:rPr lang="en-US" sz="1200" i="1" dirty="0" smtClean="0"/>
              <a:t>(t)</a:t>
            </a:r>
            <a:r>
              <a:rPr lang="en-US" sz="1200" dirty="0" smtClean="0"/>
              <a:t>  </a:t>
            </a:r>
            <a:r>
              <a:rPr lang="en-US" sz="1200" dirty="0" smtClean="0">
                <a:solidFill>
                  <a:srgbClr val="0070C0"/>
                </a:solidFill>
              </a:rPr>
              <a:t>Voxel N</a:t>
            </a:r>
            <a:endParaRPr lang="en-US" sz="1200" dirty="0">
              <a:solidFill>
                <a:srgbClr val="0070C0"/>
              </a:solidFill>
            </a:endParaRPr>
          </a:p>
        </p:txBody>
      </p:sp>
    </p:spTree>
    <p:extLst>
      <p:ext uri="{BB962C8B-B14F-4D97-AF65-F5344CB8AC3E}">
        <p14:creationId xmlns:p14="http://schemas.microsoft.com/office/powerpoint/2010/main" val="1399606977"/>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normAutofit/>
          </a:bodyPr>
          <a:lstStyle/>
          <a:p>
            <a:r>
              <a:rPr lang="en-US" dirty="0" smtClean="0"/>
              <a:t>Brain Mapping – GLM Method</a:t>
            </a:r>
            <a:endParaRPr lang="en-US" dirty="0"/>
          </a:p>
        </p:txBody>
      </p:sp>
      <p:sp>
        <p:nvSpPr>
          <p:cNvPr id="6" name="Slide Number Placeholder 5"/>
          <p:cNvSpPr>
            <a:spLocks noGrp="1"/>
          </p:cNvSpPr>
          <p:nvPr>
            <p:ph type="sldNum" sz="quarter" idx="12"/>
          </p:nvPr>
        </p:nvSpPr>
        <p:spPr/>
        <p:txBody>
          <a:bodyPr/>
          <a:lstStyle/>
          <a:p>
            <a:fld id="{4868D20F-BD44-B547-9CE3-4EF6DA6BB02D}" type="slidenum">
              <a:rPr lang="en-US" smtClean="0"/>
              <a:pPr/>
              <a:t>34</a:t>
            </a:fld>
            <a:endParaRPr lang="en-US"/>
          </a:p>
        </p:txBody>
      </p:sp>
      <p:sp>
        <p:nvSpPr>
          <p:cNvPr id="69" name="Content Placeholder 2"/>
          <p:cNvSpPr txBox="1">
            <a:spLocks/>
          </p:cNvSpPr>
          <p:nvPr/>
        </p:nvSpPr>
        <p:spPr>
          <a:xfrm>
            <a:off x="0" y="5013176"/>
            <a:ext cx="8964488" cy="1295400"/>
          </a:xfrm>
          <a:prstGeom prst="rect">
            <a:avLst/>
          </a:prstGeom>
        </p:spPr>
        <p:txBody>
          <a:bodyPr vert="horz" lIns="91440" tIns="45720" rIns="91440" bIns="45720" rtlCol="0">
            <a:noAutofit/>
          </a:bodyPr>
          <a:lstStyle/>
          <a:p>
            <a:pPr marL="182880" indent="-182880" fontAlgn="auto">
              <a:spcBef>
                <a:spcPct val="20000"/>
              </a:spcBef>
              <a:spcAft>
                <a:spcPts val="0"/>
              </a:spcAft>
              <a:buClr>
                <a:schemeClr val="accent1"/>
              </a:buClr>
              <a:buSzPct val="85000"/>
              <a:buFont typeface="Arial" pitchFamily="34" charset="0"/>
              <a:buChar char="•"/>
              <a:defRPr/>
            </a:pPr>
            <a:r>
              <a:rPr lang="en-US" sz="2800" dirty="0" smtClean="0">
                <a:latin typeface="+mn-lt"/>
                <a:ea typeface="+mn-ea"/>
                <a:cs typeface="+mn-cs"/>
              </a:rPr>
              <a:t>Good prediction accuracy indicates the relevance of the voxel for a given perceptual/cognitive task</a:t>
            </a:r>
          </a:p>
        </p:txBody>
      </p:sp>
      <p:pic>
        <p:nvPicPr>
          <p:cNvPr id="84" name="Picture 83" descr="block-visual-120feat-smoothed-top.gif"/>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4852292" y="1526449"/>
            <a:ext cx="2883736" cy="2768387"/>
          </a:xfrm>
          <a:prstGeom prst="rect">
            <a:avLst/>
          </a:prstGeom>
        </p:spPr>
      </p:pic>
      <p:sp>
        <p:nvSpPr>
          <p:cNvPr id="98" name="TextBox 97"/>
          <p:cNvSpPr txBox="1"/>
          <p:nvPr/>
        </p:nvSpPr>
        <p:spPr>
          <a:xfrm>
            <a:off x="3593128" y="3079969"/>
            <a:ext cx="1133644" cy="369332"/>
          </a:xfrm>
          <a:prstGeom prst="rect">
            <a:avLst/>
          </a:prstGeom>
          <a:noFill/>
        </p:spPr>
        <p:txBody>
          <a:bodyPr wrap="none" rtlCol="0">
            <a:spAutoFit/>
          </a:bodyPr>
          <a:lstStyle/>
          <a:p>
            <a:r>
              <a:rPr lang="en-US" dirty="0" smtClean="0"/>
              <a:t>Compare</a:t>
            </a:r>
            <a:endParaRPr lang="en-US" dirty="0"/>
          </a:p>
        </p:txBody>
      </p:sp>
      <p:sp>
        <p:nvSpPr>
          <p:cNvPr id="85" name="TextBox 84"/>
          <p:cNvSpPr txBox="1"/>
          <p:nvPr/>
        </p:nvSpPr>
        <p:spPr>
          <a:xfrm>
            <a:off x="5552302" y="1151760"/>
            <a:ext cx="1236236" cy="369332"/>
          </a:xfrm>
          <a:prstGeom prst="rect">
            <a:avLst/>
          </a:prstGeom>
          <a:noFill/>
        </p:spPr>
        <p:txBody>
          <a:bodyPr wrap="none" rtlCol="0">
            <a:spAutoFit/>
          </a:bodyPr>
          <a:lstStyle/>
          <a:p>
            <a:r>
              <a:rPr lang="en-US" dirty="0" smtClean="0"/>
              <a:t>Brain Map</a:t>
            </a:r>
            <a:endParaRPr lang="en-US" dirty="0"/>
          </a:p>
        </p:txBody>
      </p:sp>
      <p:sp>
        <p:nvSpPr>
          <p:cNvPr id="93" name="TextBox 92"/>
          <p:cNvSpPr txBox="1"/>
          <p:nvPr/>
        </p:nvSpPr>
        <p:spPr>
          <a:xfrm>
            <a:off x="5629245" y="4294837"/>
            <a:ext cx="1159293" cy="646331"/>
          </a:xfrm>
          <a:prstGeom prst="rect">
            <a:avLst/>
          </a:prstGeom>
          <a:noFill/>
        </p:spPr>
        <p:txBody>
          <a:bodyPr wrap="none" rtlCol="0">
            <a:spAutoFit/>
          </a:bodyPr>
          <a:lstStyle/>
          <a:p>
            <a:pPr algn="ctr"/>
            <a:r>
              <a:rPr lang="en-US" dirty="0" smtClean="0"/>
              <a:t>Relevant </a:t>
            </a:r>
          </a:p>
          <a:p>
            <a:pPr algn="ctr"/>
            <a:r>
              <a:rPr lang="en-US" dirty="0" smtClean="0"/>
              <a:t>voxels</a:t>
            </a:r>
            <a:endParaRPr lang="en-US" dirty="0"/>
          </a:p>
        </p:txBody>
      </p:sp>
      <p:pic>
        <p:nvPicPr>
          <p:cNvPr id="182" name="Picture 37"/>
          <p:cNvPicPr>
            <a:picLocks noChangeAspect="1" noChangeArrowheads="1"/>
          </p:cNvPicPr>
          <p:nvPr/>
        </p:nvPicPr>
        <p:blipFill>
          <a:blip r:embed="rId5" cstate="print"/>
          <a:srcRect/>
          <a:stretch>
            <a:fillRect/>
          </a:stretch>
        </p:blipFill>
        <p:spPr bwMode="auto">
          <a:xfrm>
            <a:off x="2201804" y="2144154"/>
            <a:ext cx="1065677" cy="533400"/>
          </a:xfrm>
          <a:prstGeom prst="rect">
            <a:avLst/>
          </a:prstGeom>
          <a:noFill/>
          <a:ln w="9525">
            <a:noFill/>
            <a:miter lim="800000"/>
            <a:headEnd/>
            <a:tailEnd/>
          </a:ln>
        </p:spPr>
      </p:pic>
      <p:sp>
        <p:nvSpPr>
          <p:cNvPr id="205" name="TextBox 204"/>
          <p:cNvSpPr txBox="1"/>
          <p:nvPr/>
        </p:nvSpPr>
        <p:spPr>
          <a:xfrm>
            <a:off x="1724624" y="1763154"/>
            <a:ext cx="1915910" cy="369332"/>
          </a:xfrm>
          <a:prstGeom prst="rect">
            <a:avLst/>
          </a:prstGeom>
          <a:noFill/>
        </p:spPr>
        <p:txBody>
          <a:bodyPr wrap="none" rtlCol="0">
            <a:spAutoFit/>
          </a:bodyPr>
          <a:lstStyle/>
          <a:p>
            <a:pPr algn="ctr"/>
            <a:r>
              <a:rPr lang="en-US" dirty="0" smtClean="0"/>
              <a:t>Predicted  BOLD</a:t>
            </a:r>
            <a:endParaRPr lang="en-US" dirty="0"/>
          </a:p>
        </p:txBody>
      </p:sp>
      <p:sp>
        <p:nvSpPr>
          <p:cNvPr id="206" name="TextBox 205"/>
          <p:cNvSpPr txBox="1"/>
          <p:nvPr/>
        </p:nvSpPr>
        <p:spPr>
          <a:xfrm>
            <a:off x="1735052" y="3675643"/>
            <a:ext cx="1672254" cy="369332"/>
          </a:xfrm>
          <a:prstGeom prst="rect">
            <a:avLst/>
          </a:prstGeom>
          <a:noFill/>
        </p:spPr>
        <p:txBody>
          <a:bodyPr wrap="none" rtlCol="0">
            <a:spAutoFit/>
          </a:bodyPr>
          <a:lstStyle/>
          <a:p>
            <a:pPr algn="ctr"/>
            <a:r>
              <a:rPr lang="en-US" dirty="0" smtClean="0"/>
              <a:t>Original BOLD</a:t>
            </a:r>
            <a:endParaRPr lang="en-US" dirty="0"/>
          </a:p>
        </p:txBody>
      </p:sp>
      <p:pic>
        <p:nvPicPr>
          <p:cNvPr id="61" name="Picture 37"/>
          <p:cNvPicPr>
            <a:picLocks noChangeAspect="1" noChangeArrowheads="1"/>
          </p:cNvPicPr>
          <p:nvPr/>
        </p:nvPicPr>
        <p:blipFill>
          <a:blip r:embed="rId5" cstate="print"/>
          <a:srcRect/>
          <a:stretch>
            <a:fillRect/>
          </a:stretch>
        </p:blipFill>
        <p:spPr bwMode="auto">
          <a:xfrm>
            <a:off x="2149740" y="3066043"/>
            <a:ext cx="1065677" cy="533400"/>
          </a:xfrm>
          <a:prstGeom prst="rect">
            <a:avLst/>
          </a:prstGeom>
          <a:noFill/>
          <a:ln w="9525">
            <a:noFill/>
            <a:miter lim="800000"/>
            <a:headEnd/>
            <a:tailEnd/>
          </a:ln>
        </p:spPr>
      </p:pic>
      <p:graphicFrame>
        <p:nvGraphicFramePr>
          <p:cNvPr id="68611" name="Object 3"/>
          <p:cNvGraphicFramePr>
            <a:graphicFrameLocks noChangeAspect="1"/>
          </p:cNvGraphicFramePr>
          <p:nvPr>
            <p:extLst>
              <p:ext uri="{D42A27DB-BD31-4B8C-83A1-F6EECF244321}">
                <p14:modId xmlns:p14="http://schemas.microsoft.com/office/powerpoint/2010/main" val="1848678137"/>
              </p:ext>
            </p:extLst>
          </p:nvPr>
        </p:nvGraphicFramePr>
        <p:xfrm>
          <a:off x="1637828" y="2220355"/>
          <a:ext cx="393251" cy="304800"/>
        </p:xfrm>
        <a:graphic>
          <a:graphicData uri="http://schemas.openxmlformats.org/presentationml/2006/ole">
            <mc:AlternateContent xmlns:mc="http://schemas.openxmlformats.org/markup-compatibility/2006">
              <mc:Choice xmlns:v="urn:schemas-microsoft-com:vml" Requires="v">
                <p:oleObj spid="_x0000_s2218" name="Equation" r:id="rId6" imgW="342720" imgH="253800" progId="Equation.3">
                  <p:embed/>
                </p:oleObj>
              </mc:Choice>
              <mc:Fallback>
                <p:oleObj name="Equation" r:id="rId6" imgW="34272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7828" y="2220355"/>
                        <a:ext cx="393251" cy="304800"/>
                      </a:xfrm>
                      <a:prstGeom prst="rect">
                        <a:avLst/>
                      </a:prstGeom>
                      <a:solidFill>
                        <a:schemeClr val="bg1">
                          <a:lumMod val="50000"/>
                          <a:lumOff val="50000"/>
                        </a:schemeClr>
                      </a:solidFill>
                      <a:extLst/>
                    </p:spPr>
                  </p:pic>
                </p:oleObj>
              </mc:Fallback>
            </mc:AlternateContent>
          </a:graphicData>
        </a:graphic>
      </p:graphicFrame>
      <p:graphicFrame>
        <p:nvGraphicFramePr>
          <p:cNvPr id="68612" name="Object 4"/>
          <p:cNvGraphicFramePr>
            <a:graphicFrameLocks noChangeAspect="1"/>
          </p:cNvGraphicFramePr>
          <p:nvPr>
            <p:extLst>
              <p:ext uri="{D42A27DB-BD31-4B8C-83A1-F6EECF244321}">
                <p14:modId xmlns:p14="http://schemas.microsoft.com/office/powerpoint/2010/main" val="2884389577"/>
              </p:ext>
            </p:extLst>
          </p:nvPr>
        </p:nvGraphicFramePr>
        <p:xfrm>
          <a:off x="1559233" y="3142243"/>
          <a:ext cx="393700" cy="304800"/>
        </p:xfrm>
        <a:graphic>
          <a:graphicData uri="http://schemas.openxmlformats.org/presentationml/2006/ole">
            <mc:AlternateContent xmlns:mc="http://schemas.openxmlformats.org/markup-compatibility/2006">
              <mc:Choice xmlns:v="urn:schemas-microsoft-com:vml" Requires="v">
                <p:oleObj spid="_x0000_s2219" name="Equation" r:id="rId8" imgW="342720" imgH="253800" progId="Equation.3">
                  <p:embed/>
                </p:oleObj>
              </mc:Choice>
              <mc:Fallback>
                <p:oleObj name="Equation" r:id="rId8" imgW="34272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59233" y="3142243"/>
                        <a:ext cx="393700" cy="304800"/>
                      </a:xfrm>
                      <a:prstGeom prst="rect">
                        <a:avLst/>
                      </a:prstGeom>
                      <a:solidFill>
                        <a:schemeClr val="bg1">
                          <a:lumMod val="50000"/>
                          <a:lumOff val="50000"/>
                        </a:schemeClr>
                      </a:solidFill>
                      <a:extLst/>
                    </p:spPr>
                  </p:pic>
                </p:oleObj>
              </mc:Fallback>
            </mc:AlternateContent>
          </a:graphicData>
        </a:graphic>
      </p:graphicFrame>
      <p:sp>
        <p:nvSpPr>
          <p:cNvPr id="65" name="Right Arrow 64"/>
          <p:cNvSpPr/>
          <p:nvPr/>
        </p:nvSpPr>
        <p:spPr>
          <a:xfrm>
            <a:off x="3593128" y="2526089"/>
            <a:ext cx="1197224" cy="380065"/>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186816" y="1368926"/>
            <a:ext cx="2991525" cy="369332"/>
          </a:xfrm>
          <a:prstGeom prst="rect">
            <a:avLst/>
          </a:prstGeom>
        </p:spPr>
        <p:txBody>
          <a:bodyPr wrap="none">
            <a:spAutoFit/>
          </a:bodyPr>
          <a:lstStyle/>
          <a:p>
            <a:r>
              <a:rPr lang="en-US" b="1" i="1" dirty="0">
                <a:hlinkClick r:id="rId10"/>
              </a:rPr>
              <a:t>Generalized linear model</a:t>
            </a:r>
            <a:endParaRPr lang="en-US" b="1" dirty="0"/>
          </a:p>
        </p:txBody>
      </p:sp>
    </p:spTree>
    <p:extLst>
      <p:ext uri="{BB962C8B-B14F-4D97-AF65-F5344CB8AC3E}">
        <p14:creationId xmlns:p14="http://schemas.microsoft.com/office/powerpoint/2010/main" val="157179604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r>
              <a:rPr lang="en-US" dirty="0" smtClean="0"/>
              <a:t>GLM Approach Drawbacks</a:t>
            </a:r>
            <a:endParaRPr lang="en-US" dirty="0"/>
          </a:p>
        </p:txBody>
      </p:sp>
      <p:sp>
        <p:nvSpPr>
          <p:cNvPr id="3" name="Content Placeholder 2"/>
          <p:cNvSpPr>
            <a:spLocks noGrp="1"/>
          </p:cNvSpPr>
          <p:nvPr>
            <p:ph idx="1"/>
          </p:nvPr>
        </p:nvSpPr>
        <p:spPr>
          <a:xfrm>
            <a:off x="304800" y="1299592"/>
            <a:ext cx="8229600" cy="2057400"/>
          </a:xfrm>
        </p:spPr>
        <p:txBody>
          <a:bodyPr>
            <a:normAutofit/>
          </a:bodyPr>
          <a:lstStyle/>
          <a:p>
            <a:r>
              <a:rPr lang="en-US" dirty="0" smtClean="0"/>
              <a:t>Prior assumption is made on the expected ideal BOLD hemodynamic response</a:t>
            </a:r>
          </a:p>
          <a:p>
            <a:pPr marL="704088" lvl="3"/>
            <a:r>
              <a:rPr lang="en-US" sz="2000" dirty="0" smtClean="0">
                <a:solidFill>
                  <a:schemeClr val="tx1"/>
                </a:solidFill>
              </a:rPr>
              <a:t>The ideal BOLD hemodynamics may vary for different reasons</a:t>
            </a:r>
            <a:endParaRPr lang="en-US" dirty="0" smtClean="0"/>
          </a:p>
          <a:p>
            <a:r>
              <a:rPr lang="en-US" dirty="0" smtClean="0"/>
              <a:t>May lead to incorrect brain maps!!!</a:t>
            </a:r>
          </a:p>
        </p:txBody>
      </p:sp>
      <p:sp>
        <p:nvSpPr>
          <p:cNvPr id="6" name="Slide Number Placeholder 5"/>
          <p:cNvSpPr>
            <a:spLocks noGrp="1"/>
          </p:cNvSpPr>
          <p:nvPr>
            <p:ph type="sldNum" sz="quarter" idx="12"/>
          </p:nvPr>
        </p:nvSpPr>
        <p:spPr/>
        <p:txBody>
          <a:bodyPr/>
          <a:lstStyle/>
          <a:p>
            <a:pPr>
              <a:defRPr/>
            </a:pPr>
            <a:fld id="{4868D20F-BD44-B547-9CE3-4EF6DA6BB02D}" type="slidenum">
              <a:rPr lang="en-US" smtClean="0"/>
              <a:pPr>
                <a:defRPr/>
              </a:pPr>
              <a:t>35</a:t>
            </a:fld>
            <a:endParaRPr lang="en-US"/>
          </a:p>
        </p:txBody>
      </p:sp>
      <p:grpSp>
        <p:nvGrpSpPr>
          <p:cNvPr id="7" name="Group 6"/>
          <p:cNvGrpSpPr/>
          <p:nvPr/>
        </p:nvGrpSpPr>
        <p:grpSpPr>
          <a:xfrm>
            <a:off x="4820366" y="3217168"/>
            <a:ext cx="1900078" cy="1219200"/>
            <a:chOff x="1032980" y="1972265"/>
            <a:chExt cx="2090223" cy="1193220"/>
          </a:xfrm>
        </p:grpSpPr>
        <p:cxnSp>
          <p:nvCxnSpPr>
            <p:cNvPr id="8" name="Straight Arrow Connector 7"/>
            <p:cNvCxnSpPr/>
            <p:nvPr/>
          </p:nvCxnSpPr>
          <p:spPr bwMode="auto">
            <a:xfrm rot="16200000" flipV="1">
              <a:off x="598524" y="2432490"/>
              <a:ext cx="920449"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1032980" y="2889456"/>
              <a:ext cx="2090223" cy="2011"/>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bwMode="auto">
            <a:xfrm>
              <a:off x="1057503" y="2045128"/>
              <a:ext cx="1127290" cy="1120357"/>
            </a:xfrm>
            <a:custGeom>
              <a:avLst/>
              <a:gdLst>
                <a:gd name="connsiteX0" fmla="*/ 0 w 2514600"/>
                <a:gd name="connsiteY0" fmla="*/ 1967947 h 2382078"/>
                <a:gd name="connsiteX1" fmla="*/ 119270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798236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752208 h 2434004"/>
                <a:gd name="connsiteX1" fmla="*/ 255424 w 2514600"/>
                <a:gd name="connsiteY1" fmla="*/ 1881417 h 2434004"/>
                <a:gd name="connsiteX2" fmla="*/ 798236 w 2514600"/>
                <a:gd name="connsiteY2" fmla="*/ 42678 h 2434004"/>
                <a:gd name="connsiteX3" fmla="*/ 1192696 w 2514600"/>
                <a:gd name="connsiteY3" fmla="*/ 2137487 h 2434004"/>
                <a:gd name="connsiteX4" fmla="*/ 2057400 w 2514600"/>
                <a:gd name="connsiteY4" fmla="*/ 1821782 h 2434004"/>
                <a:gd name="connsiteX5" fmla="*/ 2514600 w 2514600"/>
                <a:gd name="connsiteY5" fmla="*/ 1613061 h 2434004"/>
                <a:gd name="connsiteX0" fmla="*/ 0 w 2653748"/>
                <a:gd name="connsiteY0" fmla="*/ 1752208 h 2434004"/>
                <a:gd name="connsiteX1" fmla="*/ 255424 w 2653748"/>
                <a:gd name="connsiteY1" fmla="*/ 1881417 h 2434004"/>
                <a:gd name="connsiteX2" fmla="*/ 798236 w 2653748"/>
                <a:gd name="connsiteY2" fmla="*/ 42678 h 2434004"/>
                <a:gd name="connsiteX3" fmla="*/ 1192696 w 2653748"/>
                <a:gd name="connsiteY3" fmla="*/ 2137487 h 2434004"/>
                <a:gd name="connsiteX4" fmla="*/ 2057400 w 2653748"/>
                <a:gd name="connsiteY4" fmla="*/ 1821782 h 2434004"/>
                <a:gd name="connsiteX5" fmla="*/ 2653748 w 2653748"/>
                <a:gd name="connsiteY5" fmla="*/ 1762148 h 2434004"/>
                <a:gd name="connsiteX0" fmla="*/ 0 w 2653748"/>
                <a:gd name="connsiteY0" fmla="*/ 1730674 h 2283262"/>
                <a:gd name="connsiteX1" fmla="*/ 255424 w 2653748"/>
                <a:gd name="connsiteY1" fmla="*/ 1859883 h 2283262"/>
                <a:gd name="connsiteX2" fmla="*/ 798236 w 2653748"/>
                <a:gd name="connsiteY2" fmla="*/ 21144 h 2283262"/>
                <a:gd name="connsiteX3" fmla="*/ 1192696 w 2653748"/>
                <a:gd name="connsiteY3" fmla="*/ 1986745 h 2283262"/>
                <a:gd name="connsiteX4" fmla="*/ 2057400 w 2653748"/>
                <a:gd name="connsiteY4" fmla="*/ 1800248 h 2283262"/>
                <a:gd name="connsiteX5" fmla="*/ 2653748 w 2653748"/>
                <a:gd name="connsiteY5" fmla="*/ 1740614 h 2283262"/>
                <a:gd name="connsiteX0" fmla="*/ 0 w 2653748"/>
                <a:gd name="connsiteY0" fmla="*/ 1729086 h 2281410"/>
                <a:gd name="connsiteX1" fmla="*/ 255424 w 2653748"/>
                <a:gd name="connsiteY1" fmla="*/ 1858295 h 2281410"/>
                <a:gd name="connsiteX2" fmla="*/ 649149 w 2653748"/>
                <a:gd name="connsiteY2" fmla="*/ 21144 h 2281410"/>
                <a:gd name="connsiteX3" fmla="*/ 1192696 w 2653748"/>
                <a:gd name="connsiteY3" fmla="*/ 1985157 h 2281410"/>
                <a:gd name="connsiteX4" fmla="*/ 2057400 w 2653748"/>
                <a:gd name="connsiteY4" fmla="*/ 1798660 h 2281410"/>
                <a:gd name="connsiteX5" fmla="*/ 2653748 w 2653748"/>
                <a:gd name="connsiteY5" fmla="*/ 1739026 h 2281410"/>
                <a:gd name="connsiteX0" fmla="*/ 0 w 2653748"/>
                <a:gd name="connsiteY0" fmla="*/ 1729409 h 2281733"/>
                <a:gd name="connsiteX1" fmla="*/ 255424 w 2653748"/>
                <a:gd name="connsiteY1" fmla="*/ 185861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733"/>
                <a:gd name="connsiteX1" fmla="*/ 255424 w 2653748"/>
                <a:gd name="connsiteY1" fmla="*/ 170545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653748 w 2653748"/>
                <a:gd name="connsiteY5"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3097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7821 h 2302284"/>
                <a:gd name="connsiteX1" fmla="*/ 255424 w 2653748"/>
                <a:gd name="connsiteY1" fmla="*/ 1703870 h 2302284"/>
                <a:gd name="connsiteX2" fmla="*/ 649149 w 2653748"/>
                <a:gd name="connsiteY2" fmla="*/ 21467 h 2302284"/>
                <a:gd name="connsiteX3" fmla="*/ 1192696 w 2653748"/>
                <a:gd name="connsiteY3" fmla="*/ 1983892 h 2302284"/>
                <a:gd name="connsiteX4" fmla="*/ 2057400 w 2653748"/>
                <a:gd name="connsiteY4" fmla="*/ 1931819 h 2302284"/>
                <a:gd name="connsiteX5" fmla="*/ 2653748 w 2653748"/>
                <a:gd name="connsiteY5" fmla="*/ 1737761 h 2302284"/>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05114 h 2279312"/>
                <a:gd name="connsiteX1" fmla="*/ 255424 w 2653748"/>
                <a:gd name="connsiteY1" fmla="*/ 1681163 h 2279312"/>
                <a:gd name="connsiteX2" fmla="*/ 649149 w 2653748"/>
                <a:gd name="connsiteY2" fmla="*/ 348 h 2279312"/>
                <a:gd name="connsiteX3" fmla="*/ 1192696 w 2653748"/>
                <a:gd name="connsiteY3" fmla="*/ 1961185 h 2279312"/>
                <a:gd name="connsiteX4" fmla="*/ 2057400 w 2653748"/>
                <a:gd name="connsiteY4" fmla="*/ 1909112 h 2279312"/>
                <a:gd name="connsiteX5" fmla="*/ 2653748 w 2653748"/>
                <a:gd name="connsiteY5" fmla="*/ 1715054 h 2279312"/>
                <a:gd name="connsiteX0" fmla="*/ 0 w 2653748"/>
                <a:gd name="connsiteY0" fmla="*/ 1703526 h 2277460"/>
                <a:gd name="connsiteX1" fmla="*/ 255424 w 2653748"/>
                <a:gd name="connsiteY1" fmla="*/ 1679575 h 2277460"/>
                <a:gd name="connsiteX2" fmla="*/ 488812 w 2653748"/>
                <a:gd name="connsiteY2" fmla="*/ 348 h 2277460"/>
                <a:gd name="connsiteX3" fmla="*/ 1192696 w 2653748"/>
                <a:gd name="connsiteY3" fmla="*/ 1959597 h 2277460"/>
                <a:gd name="connsiteX4" fmla="*/ 2057400 w 2653748"/>
                <a:gd name="connsiteY4" fmla="*/ 1907524 h 2277460"/>
                <a:gd name="connsiteX5" fmla="*/ 2653748 w 2653748"/>
                <a:gd name="connsiteY5" fmla="*/ 1713466 h 2277460"/>
                <a:gd name="connsiteX0" fmla="*/ 0 w 2653748"/>
                <a:gd name="connsiteY0" fmla="*/ 1914654 h 2523776"/>
                <a:gd name="connsiteX1" fmla="*/ 255424 w 2653748"/>
                <a:gd name="connsiteY1" fmla="*/ 1890703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255424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3066 h 2521923"/>
                <a:gd name="connsiteX1" fmla="*/ 131031 w 2653748"/>
                <a:gd name="connsiteY1" fmla="*/ 1890703 h 2521923"/>
                <a:gd name="connsiteX2" fmla="*/ 477651 w 2653748"/>
                <a:gd name="connsiteY2" fmla="*/ 348 h 2521923"/>
                <a:gd name="connsiteX3" fmla="*/ 1192696 w 2653748"/>
                <a:gd name="connsiteY3" fmla="*/ 2169137 h 2521923"/>
                <a:gd name="connsiteX4" fmla="*/ 2057400 w 2653748"/>
                <a:gd name="connsiteY4" fmla="*/ 2117064 h 2521923"/>
                <a:gd name="connsiteX5" fmla="*/ 2653748 w 2653748"/>
                <a:gd name="connsiteY5" fmla="*/ 1923006 h 2521923"/>
                <a:gd name="connsiteX0" fmla="*/ 0 w 2653748"/>
                <a:gd name="connsiteY0" fmla="*/ 1749292 h 2330853"/>
                <a:gd name="connsiteX1" fmla="*/ 131031 w 2653748"/>
                <a:gd name="connsiteY1" fmla="*/ 1726929 h 2330853"/>
                <a:gd name="connsiteX2" fmla="*/ 477651 w 2653748"/>
                <a:gd name="connsiteY2" fmla="*/ 348 h 2330853"/>
                <a:gd name="connsiteX3" fmla="*/ 1192696 w 2653748"/>
                <a:gd name="connsiteY3" fmla="*/ 2005363 h 2330853"/>
                <a:gd name="connsiteX4" fmla="*/ 2057400 w 2653748"/>
                <a:gd name="connsiteY4" fmla="*/ 1953290 h 2330853"/>
                <a:gd name="connsiteX5" fmla="*/ 2653748 w 2653748"/>
                <a:gd name="connsiteY5" fmla="*/ 1759232 h 2330853"/>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748" h="2330505">
                  <a:moveTo>
                    <a:pt x="0" y="1748944"/>
                  </a:moveTo>
                  <a:cubicBezTo>
                    <a:pt x="13252" y="1956009"/>
                    <a:pt x="75736" y="2127065"/>
                    <a:pt x="131031" y="1726581"/>
                  </a:cubicBezTo>
                  <a:cubicBezTo>
                    <a:pt x="269420" y="454822"/>
                    <a:pt x="290188" y="129481"/>
                    <a:pt x="477651" y="0"/>
                  </a:cubicBezTo>
                  <a:cubicBezTo>
                    <a:pt x="730552" y="90964"/>
                    <a:pt x="929405" y="1679525"/>
                    <a:pt x="1192696" y="2005015"/>
                  </a:cubicBezTo>
                  <a:cubicBezTo>
                    <a:pt x="1455987" y="2330505"/>
                    <a:pt x="1684683" y="2108307"/>
                    <a:pt x="2057400" y="1952942"/>
                  </a:cubicBezTo>
                  <a:cubicBezTo>
                    <a:pt x="2390362" y="1810495"/>
                    <a:pt x="2241274" y="1831170"/>
                    <a:pt x="2653748" y="1758884"/>
                  </a:cubicBezTo>
                </a:path>
              </a:pathLst>
            </a:custGeom>
            <a:ln w="22225">
              <a:solidFill>
                <a:srgbClr val="0000FF"/>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sz="1200">
                <a:effectLst>
                  <a:outerShdw blurRad="38100" dist="38100" dir="2700000" algn="tl">
                    <a:srgbClr val="DDDDDD"/>
                  </a:outerShdw>
                </a:effectLst>
              </a:endParaRPr>
            </a:p>
          </p:txBody>
        </p:sp>
      </p:grpSp>
      <p:cxnSp>
        <p:nvCxnSpPr>
          <p:cNvPr id="12" name="Straight Arrow Connector 11"/>
          <p:cNvCxnSpPr/>
          <p:nvPr/>
        </p:nvCxnSpPr>
        <p:spPr bwMode="auto">
          <a:xfrm rot="16200000" flipV="1">
            <a:off x="159781" y="3970315"/>
            <a:ext cx="940490"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a:off x="606602" y="4439286"/>
            <a:ext cx="533400" cy="1274"/>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bwMode="auto">
          <a:xfrm>
            <a:off x="2054402" y="3449960"/>
            <a:ext cx="899556" cy="1144751"/>
          </a:xfrm>
          <a:custGeom>
            <a:avLst/>
            <a:gdLst>
              <a:gd name="connsiteX0" fmla="*/ 0 w 2514600"/>
              <a:gd name="connsiteY0" fmla="*/ 1967947 h 2382078"/>
              <a:gd name="connsiteX1" fmla="*/ 119270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798236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752208 h 2434004"/>
              <a:gd name="connsiteX1" fmla="*/ 255424 w 2514600"/>
              <a:gd name="connsiteY1" fmla="*/ 1881417 h 2434004"/>
              <a:gd name="connsiteX2" fmla="*/ 798236 w 2514600"/>
              <a:gd name="connsiteY2" fmla="*/ 42678 h 2434004"/>
              <a:gd name="connsiteX3" fmla="*/ 1192696 w 2514600"/>
              <a:gd name="connsiteY3" fmla="*/ 2137487 h 2434004"/>
              <a:gd name="connsiteX4" fmla="*/ 2057400 w 2514600"/>
              <a:gd name="connsiteY4" fmla="*/ 1821782 h 2434004"/>
              <a:gd name="connsiteX5" fmla="*/ 2514600 w 2514600"/>
              <a:gd name="connsiteY5" fmla="*/ 1613061 h 2434004"/>
              <a:gd name="connsiteX0" fmla="*/ 0 w 2653748"/>
              <a:gd name="connsiteY0" fmla="*/ 1752208 h 2434004"/>
              <a:gd name="connsiteX1" fmla="*/ 255424 w 2653748"/>
              <a:gd name="connsiteY1" fmla="*/ 1881417 h 2434004"/>
              <a:gd name="connsiteX2" fmla="*/ 798236 w 2653748"/>
              <a:gd name="connsiteY2" fmla="*/ 42678 h 2434004"/>
              <a:gd name="connsiteX3" fmla="*/ 1192696 w 2653748"/>
              <a:gd name="connsiteY3" fmla="*/ 2137487 h 2434004"/>
              <a:gd name="connsiteX4" fmla="*/ 2057400 w 2653748"/>
              <a:gd name="connsiteY4" fmla="*/ 1821782 h 2434004"/>
              <a:gd name="connsiteX5" fmla="*/ 2653748 w 2653748"/>
              <a:gd name="connsiteY5" fmla="*/ 1762148 h 2434004"/>
              <a:gd name="connsiteX0" fmla="*/ 0 w 2653748"/>
              <a:gd name="connsiteY0" fmla="*/ 1730674 h 2283262"/>
              <a:gd name="connsiteX1" fmla="*/ 255424 w 2653748"/>
              <a:gd name="connsiteY1" fmla="*/ 1859883 h 2283262"/>
              <a:gd name="connsiteX2" fmla="*/ 798236 w 2653748"/>
              <a:gd name="connsiteY2" fmla="*/ 21144 h 2283262"/>
              <a:gd name="connsiteX3" fmla="*/ 1192696 w 2653748"/>
              <a:gd name="connsiteY3" fmla="*/ 1986745 h 2283262"/>
              <a:gd name="connsiteX4" fmla="*/ 2057400 w 2653748"/>
              <a:gd name="connsiteY4" fmla="*/ 1800248 h 2283262"/>
              <a:gd name="connsiteX5" fmla="*/ 2653748 w 2653748"/>
              <a:gd name="connsiteY5" fmla="*/ 1740614 h 2283262"/>
              <a:gd name="connsiteX0" fmla="*/ 0 w 2653748"/>
              <a:gd name="connsiteY0" fmla="*/ 1729086 h 2281410"/>
              <a:gd name="connsiteX1" fmla="*/ 255424 w 2653748"/>
              <a:gd name="connsiteY1" fmla="*/ 1858295 h 2281410"/>
              <a:gd name="connsiteX2" fmla="*/ 649149 w 2653748"/>
              <a:gd name="connsiteY2" fmla="*/ 21144 h 2281410"/>
              <a:gd name="connsiteX3" fmla="*/ 1192696 w 2653748"/>
              <a:gd name="connsiteY3" fmla="*/ 1985157 h 2281410"/>
              <a:gd name="connsiteX4" fmla="*/ 2057400 w 2653748"/>
              <a:gd name="connsiteY4" fmla="*/ 1798660 h 2281410"/>
              <a:gd name="connsiteX5" fmla="*/ 2653748 w 2653748"/>
              <a:gd name="connsiteY5" fmla="*/ 1739026 h 2281410"/>
              <a:gd name="connsiteX0" fmla="*/ 0 w 2653748"/>
              <a:gd name="connsiteY0" fmla="*/ 1729409 h 2281733"/>
              <a:gd name="connsiteX1" fmla="*/ 255424 w 2653748"/>
              <a:gd name="connsiteY1" fmla="*/ 185861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733"/>
              <a:gd name="connsiteX1" fmla="*/ 255424 w 2653748"/>
              <a:gd name="connsiteY1" fmla="*/ 170545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653748 w 2653748"/>
              <a:gd name="connsiteY5"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3097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7821 h 2302284"/>
              <a:gd name="connsiteX1" fmla="*/ 255424 w 2653748"/>
              <a:gd name="connsiteY1" fmla="*/ 1703870 h 2302284"/>
              <a:gd name="connsiteX2" fmla="*/ 649149 w 2653748"/>
              <a:gd name="connsiteY2" fmla="*/ 21467 h 2302284"/>
              <a:gd name="connsiteX3" fmla="*/ 1192696 w 2653748"/>
              <a:gd name="connsiteY3" fmla="*/ 1983892 h 2302284"/>
              <a:gd name="connsiteX4" fmla="*/ 2057400 w 2653748"/>
              <a:gd name="connsiteY4" fmla="*/ 1931819 h 2302284"/>
              <a:gd name="connsiteX5" fmla="*/ 2653748 w 2653748"/>
              <a:gd name="connsiteY5" fmla="*/ 1737761 h 2302284"/>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05114 h 2279312"/>
              <a:gd name="connsiteX1" fmla="*/ 255424 w 2653748"/>
              <a:gd name="connsiteY1" fmla="*/ 1681163 h 2279312"/>
              <a:gd name="connsiteX2" fmla="*/ 649149 w 2653748"/>
              <a:gd name="connsiteY2" fmla="*/ 348 h 2279312"/>
              <a:gd name="connsiteX3" fmla="*/ 1192696 w 2653748"/>
              <a:gd name="connsiteY3" fmla="*/ 1961185 h 2279312"/>
              <a:gd name="connsiteX4" fmla="*/ 2057400 w 2653748"/>
              <a:gd name="connsiteY4" fmla="*/ 1909112 h 2279312"/>
              <a:gd name="connsiteX5" fmla="*/ 2653748 w 2653748"/>
              <a:gd name="connsiteY5" fmla="*/ 1715054 h 2279312"/>
              <a:gd name="connsiteX0" fmla="*/ 0 w 2653748"/>
              <a:gd name="connsiteY0" fmla="*/ 1703526 h 2277460"/>
              <a:gd name="connsiteX1" fmla="*/ 255424 w 2653748"/>
              <a:gd name="connsiteY1" fmla="*/ 1679575 h 2277460"/>
              <a:gd name="connsiteX2" fmla="*/ 488812 w 2653748"/>
              <a:gd name="connsiteY2" fmla="*/ 348 h 2277460"/>
              <a:gd name="connsiteX3" fmla="*/ 1192696 w 2653748"/>
              <a:gd name="connsiteY3" fmla="*/ 1959597 h 2277460"/>
              <a:gd name="connsiteX4" fmla="*/ 2057400 w 2653748"/>
              <a:gd name="connsiteY4" fmla="*/ 1907524 h 2277460"/>
              <a:gd name="connsiteX5" fmla="*/ 2653748 w 2653748"/>
              <a:gd name="connsiteY5" fmla="*/ 1713466 h 2277460"/>
              <a:gd name="connsiteX0" fmla="*/ 0 w 2653748"/>
              <a:gd name="connsiteY0" fmla="*/ 1914654 h 2523776"/>
              <a:gd name="connsiteX1" fmla="*/ 255424 w 2653748"/>
              <a:gd name="connsiteY1" fmla="*/ 1890703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255424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3066 h 2521923"/>
              <a:gd name="connsiteX1" fmla="*/ 131031 w 2653748"/>
              <a:gd name="connsiteY1" fmla="*/ 1890703 h 2521923"/>
              <a:gd name="connsiteX2" fmla="*/ 477651 w 2653748"/>
              <a:gd name="connsiteY2" fmla="*/ 348 h 2521923"/>
              <a:gd name="connsiteX3" fmla="*/ 1192696 w 2653748"/>
              <a:gd name="connsiteY3" fmla="*/ 2169137 h 2521923"/>
              <a:gd name="connsiteX4" fmla="*/ 2057400 w 2653748"/>
              <a:gd name="connsiteY4" fmla="*/ 2117064 h 2521923"/>
              <a:gd name="connsiteX5" fmla="*/ 2653748 w 2653748"/>
              <a:gd name="connsiteY5" fmla="*/ 1923006 h 2521923"/>
              <a:gd name="connsiteX0" fmla="*/ 0 w 2653748"/>
              <a:gd name="connsiteY0" fmla="*/ 1749292 h 2330853"/>
              <a:gd name="connsiteX1" fmla="*/ 131031 w 2653748"/>
              <a:gd name="connsiteY1" fmla="*/ 1726929 h 2330853"/>
              <a:gd name="connsiteX2" fmla="*/ 477651 w 2653748"/>
              <a:gd name="connsiteY2" fmla="*/ 348 h 2330853"/>
              <a:gd name="connsiteX3" fmla="*/ 1192696 w 2653748"/>
              <a:gd name="connsiteY3" fmla="*/ 2005363 h 2330853"/>
              <a:gd name="connsiteX4" fmla="*/ 2057400 w 2653748"/>
              <a:gd name="connsiteY4" fmla="*/ 1953290 h 2330853"/>
              <a:gd name="connsiteX5" fmla="*/ 2653748 w 2653748"/>
              <a:gd name="connsiteY5" fmla="*/ 1759232 h 2330853"/>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748" h="2330505">
                <a:moveTo>
                  <a:pt x="0" y="1748944"/>
                </a:moveTo>
                <a:cubicBezTo>
                  <a:pt x="13252" y="1956009"/>
                  <a:pt x="75736" y="2127065"/>
                  <a:pt x="131031" y="1726581"/>
                </a:cubicBezTo>
                <a:cubicBezTo>
                  <a:pt x="269420" y="454822"/>
                  <a:pt x="290188" y="129481"/>
                  <a:pt x="477651" y="0"/>
                </a:cubicBezTo>
                <a:cubicBezTo>
                  <a:pt x="730552" y="90964"/>
                  <a:pt x="929405" y="1679525"/>
                  <a:pt x="1192696" y="2005015"/>
                </a:cubicBezTo>
                <a:cubicBezTo>
                  <a:pt x="1455987" y="2330505"/>
                  <a:pt x="1684683" y="2108307"/>
                  <a:pt x="2057400" y="1952942"/>
                </a:cubicBezTo>
                <a:cubicBezTo>
                  <a:pt x="2390362" y="1810495"/>
                  <a:pt x="2241274" y="1831170"/>
                  <a:pt x="2653748" y="1758884"/>
                </a:cubicBezTo>
              </a:path>
            </a:pathLst>
          </a:custGeom>
          <a:ln w="22225">
            <a:solidFill>
              <a:srgbClr val="0000FF"/>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sz="1200">
              <a:effectLst>
                <a:outerShdw blurRad="38100" dist="38100" dir="2700000" algn="tl">
                  <a:srgbClr val="DDDDDD"/>
                </a:outerShdw>
              </a:effectLst>
            </a:endParaRPr>
          </a:p>
        </p:txBody>
      </p:sp>
      <p:sp>
        <p:nvSpPr>
          <p:cNvPr id="19" name="Rectangle 18"/>
          <p:cNvSpPr/>
          <p:nvPr/>
        </p:nvSpPr>
        <p:spPr>
          <a:xfrm>
            <a:off x="1368602" y="3754760"/>
            <a:ext cx="381000" cy="461665"/>
          </a:xfrm>
          <a:prstGeom prst="rect">
            <a:avLst/>
          </a:prstGeom>
        </p:spPr>
        <p:txBody>
          <a:bodyPr wrap="square">
            <a:spAutoFit/>
          </a:bodyPr>
          <a:lstStyle/>
          <a:p>
            <a:r>
              <a:rPr lang="en-GB" sz="2400" dirty="0" smtClean="0">
                <a:sym typeface="Symbol" pitchFamily="18" charset="2"/>
              </a:rPr>
              <a:t></a:t>
            </a:r>
            <a:endParaRPr lang="en-US" sz="2400" dirty="0"/>
          </a:p>
        </p:txBody>
      </p:sp>
      <p:sp>
        <p:nvSpPr>
          <p:cNvPr id="23" name="TextBox 22"/>
          <p:cNvSpPr txBox="1"/>
          <p:nvPr/>
        </p:nvSpPr>
        <p:spPr>
          <a:xfrm>
            <a:off x="7050672" y="3521968"/>
            <a:ext cx="2018501" cy="338554"/>
          </a:xfrm>
          <a:prstGeom prst="rect">
            <a:avLst/>
          </a:prstGeom>
          <a:noFill/>
        </p:spPr>
        <p:txBody>
          <a:bodyPr wrap="none" rtlCol="0">
            <a:spAutoFit/>
          </a:bodyPr>
          <a:lstStyle/>
          <a:p>
            <a:r>
              <a:rPr lang="en-US" sz="1600" dirty="0" smtClean="0"/>
              <a:t>Expected Response</a:t>
            </a:r>
          </a:p>
        </p:txBody>
      </p:sp>
      <p:sp>
        <p:nvSpPr>
          <p:cNvPr id="24" name="Right Arrow 23"/>
          <p:cNvSpPr/>
          <p:nvPr/>
        </p:nvSpPr>
        <p:spPr>
          <a:xfrm>
            <a:off x="3521968" y="3754760"/>
            <a:ext cx="762000" cy="228600"/>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 name="Group 32"/>
          <p:cNvGrpSpPr/>
          <p:nvPr/>
        </p:nvGrpSpPr>
        <p:grpSpPr>
          <a:xfrm>
            <a:off x="4820366" y="4360168"/>
            <a:ext cx="1959455" cy="1219200"/>
            <a:chOff x="1032980" y="1972265"/>
            <a:chExt cx="2155543" cy="1193220"/>
          </a:xfrm>
        </p:grpSpPr>
        <p:cxnSp>
          <p:nvCxnSpPr>
            <p:cNvPr id="34" name="Straight Arrow Connector 33"/>
            <p:cNvCxnSpPr/>
            <p:nvPr/>
          </p:nvCxnSpPr>
          <p:spPr bwMode="auto">
            <a:xfrm rot="16200000" flipV="1">
              <a:off x="598524" y="2432490"/>
              <a:ext cx="920449"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auto">
            <a:xfrm flipV="1">
              <a:off x="1032980" y="2881708"/>
              <a:ext cx="2155543" cy="976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bwMode="auto">
            <a:xfrm>
              <a:off x="1057503" y="2045128"/>
              <a:ext cx="1797894" cy="1120357"/>
            </a:xfrm>
            <a:custGeom>
              <a:avLst/>
              <a:gdLst>
                <a:gd name="connsiteX0" fmla="*/ 0 w 2514600"/>
                <a:gd name="connsiteY0" fmla="*/ 1967947 h 2382078"/>
                <a:gd name="connsiteX1" fmla="*/ 119270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798236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752208 h 2434004"/>
                <a:gd name="connsiteX1" fmla="*/ 255424 w 2514600"/>
                <a:gd name="connsiteY1" fmla="*/ 1881417 h 2434004"/>
                <a:gd name="connsiteX2" fmla="*/ 798236 w 2514600"/>
                <a:gd name="connsiteY2" fmla="*/ 42678 h 2434004"/>
                <a:gd name="connsiteX3" fmla="*/ 1192696 w 2514600"/>
                <a:gd name="connsiteY3" fmla="*/ 2137487 h 2434004"/>
                <a:gd name="connsiteX4" fmla="*/ 2057400 w 2514600"/>
                <a:gd name="connsiteY4" fmla="*/ 1821782 h 2434004"/>
                <a:gd name="connsiteX5" fmla="*/ 2514600 w 2514600"/>
                <a:gd name="connsiteY5" fmla="*/ 1613061 h 2434004"/>
                <a:gd name="connsiteX0" fmla="*/ 0 w 2653748"/>
                <a:gd name="connsiteY0" fmla="*/ 1752208 h 2434004"/>
                <a:gd name="connsiteX1" fmla="*/ 255424 w 2653748"/>
                <a:gd name="connsiteY1" fmla="*/ 1881417 h 2434004"/>
                <a:gd name="connsiteX2" fmla="*/ 798236 w 2653748"/>
                <a:gd name="connsiteY2" fmla="*/ 42678 h 2434004"/>
                <a:gd name="connsiteX3" fmla="*/ 1192696 w 2653748"/>
                <a:gd name="connsiteY3" fmla="*/ 2137487 h 2434004"/>
                <a:gd name="connsiteX4" fmla="*/ 2057400 w 2653748"/>
                <a:gd name="connsiteY4" fmla="*/ 1821782 h 2434004"/>
                <a:gd name="connsiteX5" fmla="*/ 2653748 w 2653748"/>
                <a:gd name="connsiteY5" fmla="*/ 1762148 h 2434004"/>
                <a:gd name="connsiteX0" fmla="*/ 0 w 2653748"/>
                <a:gd name="connsiteY0" fmla="*/ 1730674 h 2283262"/>
                <a:gd name="connsiteX1" fmla="*/ 255424 w 2653748"/>
                <a:gd name="connsiteY1" fmla="*/ 1859883 h 2283262"/>
                <a:gd name="connsiteX2" fmla="*/ 798236 w 2653748"/>
                <a:gd name="connsiteY2" fmla="*/ 21144 h 2283262"/>
                <a:gd name="connsiteX3" fmla="*/ 1192696 w 2653748"/>
                <a:gd name="connsiteY3" fmla="*/ 1986745 h 2283262"/>
                <a:gd name="connsiteX4" fmla="*/ 2057400 w 2653748"/>
                <a:gd name="connsiteY4" fmla="*/ 1800248 h 2283262"/>
                <a:gd name="connsiteX5" fmla="*/ 2653748 w 2653748"/>
                <a:gd name="connsiteY5" fmla="*/ 1740614 h 2283262"/>
                <a:gd name="connsiteX0" fmla="*/ 0 w 2653748"/>
                <a:gd name="connsiteY0" fmla="*/ 1729086 h 2281410"/>
                <a:gd name="connsiteX1" fmla="*/ 255424 w 2653748"/>
                <a:gd name="connsiteY1" fmla="*/ 1858295 h 2281410"/>
                <a:gd name="connsiteX2" fmla="*/ 649149 w 2653748"/>
                <a:gd name="connsiteY2" fmla="*/ 21144 h 2281410"/>
                <a:gd name="connsiteX3" fmla="*/ 1192696 w 2653748"/>
                <a:gd name="connsiteY3" fmla="*/ 1985157 h 2281410"/>
                <a:gd name="connsiteX4" fmla="*/ 2057400 w 2653748"/>
                <a:gd name="connsiteY4" fmla="*/ 1798660 h 2281410"/>
                <a:gd name="connsiteX5" fmla="*/ 2653748 w 2653748"/>
                <a:gd name="connsiteY5" fmla="*/ 1739026 h 2281410"/>
                <a:gd name="connsiteX0" fmla="*/ 0 w 2653748"/>
                <a:gd name="connsiteY0" fmla="*/ 1729409 h 2281733"/>
                <a:gd name="connsiteX1" fmla="*/ 255424 w 2653748"/>
                <a:gd name="connsiteY1" fmla="*/ 185861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733"/>
                <a:gd name="connsiteX1" fmla="*/ 255424 w 2653748"/>
                <a:gd name="connsiteY1" fmla="*/ 170545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653748 w 2653748"/>
                <a:gd name="connsiteY5"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3097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7821 h 2302284"/>
                <a:gd name="connsiteX1" fmla="*/ 255424 w 2653748"/>
                <a:gd name="connsiteY1" fmla="*/ 1703870 h 2302284"/>
                <a:gd name="connsiteX2" fmla="*/ 649149 w 2653748"/>
                <a:gd name="connsiteY2" fmla="*/ 21467 h 2302284"/>
                <a:gd name="connsiteX3" fmla="*/ 1192696 w 2653748"/>
                <a:gd name="connsiteY3" fmla="*/ 1983892 h 2302284"/>
                <a:gd name="connsiteX4" fmla="*/ 2057400 w 2653748"/>
                <a:gd name="connsiteY4" fmla="*/ 1931819 h 2302284"/>
                <a:gd name="connsiteX5" fmla="*/ 2653748 w 2653748"/>
                <a:gd name="connsiteY5" fmla="*/ 1737761 h 2302284"/>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05114 h 2279312"/>
                <a:gd name="connsiteX1" fmla="*/ 255424 w 2653748"/>
                <a:gd name="connsiteY1" fmla="*/ 1681163 h 2279312"/>
                <a:gd name="connsiteX2" fmla="*/ 649149 w 2653748"/>
                <a:gd name="connsiteY2" fmla="*/ 348 h 2279312"/>
                <a:gd name="connsiteX3" fmla="*/ 1192696 w 2653748"/>
                <a:gd name="connsiteY3" fmla="*/ 1961185 h 2279312"/>
                <a:gd name="connsiteX4" fmla="*/ 2057400 w 2653748"/>
                <a:gd name="connsiteY4" fmla="*/ 1909112 h 2279312"/>
                <a:gd name="connsiteX5" fmla="*/ 2653748 w 2653748"/>
                <a:gd name="connsiteY5" fmla="*/ 1715054 h 2279312"/>
                <a:gd name="connsiteX0" fmla="*/ 0 w 2653748"/>
                <a:gd name="connsiteY0" fmla="*/ 1703526 h 2277460"/>
                <a:gd name="connsiteX1" fmla="*/ 255424 w 2653748"/>
                <a:gd name="connsiteY1" fmla="*/ 1679575 h 2277460"/>
                <a:gd name="connsiteX2" fmla="*/ 488812 w 2653748"/>
                <a:gd name="connsiteY2" fmla="*/ 348 h 2277460"/>
                <a:gd name="connsiteX3" fmla="*/ 1192696 w 2653748"/>
                <a:gd name="connsiteY3" fmla="*/ 1959597 h 2277460"/>
                <a:gd name="connsiteX4" fmla="*/ 2057400 w 2653748"/>
                <a:gd name="connsiteY4" fmla="*/ 1907524 h 2277460"/>
                <a:gd name="connsiteX5" fmla="*/ 2653748 w 2653748"/>
                <a:gd name="connsiteY5" fmla="*/ 1713466 h 2277460"/>
                <a:gd name="connsiteX0" fmla="*/ 0 w 2653748"/>
                <a:gd name="connsiteY0" fmla="*/ 1914654 h 2523776"/>
                <a:gd name="connsiteX1" fmla="*/ 255424 w 2653748"/>
                <a:gd name="connsiteY1" fmla="*/ 1890703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255424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3066 h 2521923"/>
                <a:gd name="connsiteX1" fmla="*/ 131031 w 2653748"/>
                <a:gd name="connsiteY1" fmla="*/ 1890703 h 2521923"/>
                <a:gd name="connsiteX2" fmla="*/ 477651 w 2653748"/>
                <a:gd name="connsiteY2" fmla="*/ 348 h 2521923"/>
                <a:gd name="connsiteX3" fmla="*/ 1192696 w 2653748"/>
                <a:gd name="connsiteY3" fmla="*/ 2169137 h 2521923"/>
                <a:gd name="connsiteX4" fmla="*/ 2057400 w 2653748"/>
                <a:gd name="connsiteY4" fmla="*/ 2117064 h 2521923"/>
                <a:gd name="connsiteX5" fmla="*/ 2653748 w 2653748"/>
                <a:gd name="connsiteY5" fmla="*/ 1923006 h 2521923"/>
                <a:gd name="connsiteX0" fmla="*/ 0 w 2653748"/>
                <a:gd name="connsiteY0" fmla="*/ 1749292 h 2330853"/>
                <a:gd name="connsiteX1" fmla="*/ 131031 w 2653748"/>
                <a:gd name="connsiteY1" fmla="*/ 1726929 h 2330853"/>
                <a:gd name="connsiteX2" fmla="*/ 477651 w 2653748"/>
                <a:gd name="connsiteY2" fmla="*/ 348 h 2330853"/>
                <a:gd name="connsiteX3" fmla="*/ 1192696 w 2653748"/>
                <a:gd name="connsiteY3" fmla="*/ 2005363 h 2330853"/>
                <a:gd name="connsiteX4" fmla="*/ 2057400 w 2653748"/>
                <a:gd name="connsiteY4" fmla="*/ 1953290 h 2330853"/>
                <a:gd name="connsiteX5" fmla="*/ 2653748 w 2653748"/>
                <a:gd name="connsiteY5" fmla="*/ 1759232 h 2330853"/>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748" h="2330505">
                  <a:moveTo>
                    <a:pt x="0" y="1748944"/>
                  </a:moveTo>
                  <a:cubicBezTo>
                    <a:pt x="13252" y="1956009"/>
                    <a:pt x="75736" y="2127065"/>
                    <a:pt x="131031" y="1726581"/>
                  </a:cubicBezTo>
                  <a:cubicBezTo>
                    <a:pt x="269420" y="454822"/>
                    <a:pt x="290188" y="129481"/>
                    <a:pt x="477651" y="0"/>
                  </a:cubicBezTo>
                  <a:cubicBezTo>
                    <a:pt x="730552" y="90964"/>
                    <a:pt x="929405" y="1679525"/>
                    <a:pt x="1192696" y="2005015"/>
                  </a:cubicBezTo>
                  <a:cubicBezTo>
                    <a:pt x="1455987" y="2330505"/>
                    <a:pt x="1684683" y="2108307"/>
                    <a:pt x="2057400" y="1952942"/>
                  </a:cubicBezTo>
                  <a:cubicBezTo>
                    <a:pt x="2390362" y="1810495"/>
                    <a:pt x="2241274" y="1831170"/>
                    <a:pt x="2653748" y="1758884"/>
                  </a:cubicBezTo>
                </a:path>
              </a:pathLst>
            </a:custGeom>
            <a:ln w="22225">
              <a:solidFill>
                <a:srgbClr val="0000FF"/>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sz="1200">
                <a:effectLst>
                  <a:outerShdw blurRad="38100" dist="38100" dir="2700000" algn="tl">
                    <a:srgbClr val="DDDDDD"/>
                  </a:outerShdw>
                </a:effectLst>
              </a:endParaRPr>
            </a:p>
          </p:txBody>
        </p:sp>
      </p:grpSp>
      <p:grpSp>
        <p:nvGrpSpPr>
          <p:cNvPr id="44" name="Group 43"/>
          <p:cNvGrpSpPr/>
          <p:nvPr/>
        </p:nvGrpSpPr>
        <p:grpSpPr>
          <a:xfrm>
            <a:off x="4820366" y="5503169"/>
            <a:ext cx="1959455" cy="1371601"/>
            <a:chOff x="1032980" y="1823113"/>
            <a:chExt cx="2155543" cy="1342373"/>
          </a:xfrm>
        </p:grpSpPr>
        <p:cxnSp>
          <p:nvCxnSpPr>
            <p:cNvPr id="45" name="Straight Arrow Connector 44"/>
            <p:cNvCxnSpPr/>
            <p:nvPr/>
          </p:nvCxnSpPr>
          <p:spPr bwMode="auto">
            <a:xfrm rot="16200000" flipV="1">
              <a:off x="598524" y="2432490"/>
              <a:ext cx="920449"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bwMode="auto">
            <a:xfrm flipV="1">
              <a:off x="1032980" y="2881708"/>
              <a:ext cx="2155543" cy="976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bwMode="auto">
            <a:xfrm>
              <a:off x="1057504" y="1823113"/>
              <a:ext cx="1043465" cy="1342373"/>
            </a:xfrm>
            <a:custGeom>
              <a:avLst/>
              <a:gdLst>
                <a:gd name="connsiteX0" fmla="*/ 0 w 2514600"/>
                <a:gd name="connsiteY0" fmla="*/ 1967947 h 2382078"/>
                <a:gd name="connsiteX1" fmla="*/ 119270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556591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967947 h 2382078"/>
                <a:gd name="connsiteX1" fmla="*/ 255424 w 2514600"/>
                <a:gd name="connsiteY1" fmla="*/ 2097156 h 2382078"/>
                <a:gd name="connsiteX2" fmla="*/ 798236 w 2514600"/>
                <a:gd name="connsiteY2" fmla="*/ 258417 h 2382078"/>
                <a:gd name="connsiteX3" fmla="*/ 1321904 w 2514600"/>
                <a:gd name="connsiteY3" fmla="*/ 546652 h 2382078"/>
                <a:gd name="connsiteX4" fmla="*/ 2057400 w 2514600"/>
                <a:gd name="connsiteY4" fmla="*/ 2037521 h 2382078"/>
                <a:gd name="connsiteX5" fmla="*/ 2514600 w 2514600"/>
                <a:gd name="connsiteY5" fmla="*/ 1828800 h 2382078"/>
                <a:gd name="connsiteX0" fmla="*/ 0 w 2514600"/>
                <a:gd name="connsiteY0" fmla="*/ 1752208 h 2434004"/>
                <a:gd name="connsiteX1" fmla="*/ 255424 w 2514600"/>
                <a:gd name="connsiteY1" fmla="*/ 1881417 h 2434004"/>
                <a:gd name="connsiteX2" fmla="*/ 798236 w 2514600"/>
                <a:gd name="connsiteY2" fmla="*/ 42678 h 2434004"/>
                <a:gd name="connsiteX3" fmla="*/ 1192696 w 2514600"/>
                <a:gd name="connsiteY3" fmla="*/ 2137487 h 2434004"/>
                <a:gd name="connsiteX4" fmla="*/ 2057400 w 2514600"/>
                <a:gd name="connsiteY4" fmla="*/ 1821782 h 2434004"/>
                <a:gd name="connsiteX5" fmla="*/ 2514600 w 2514600"/>
                <a:gd name="connsiteY5" fmla="*/ 1613061 h 2434004"/>
                <a:gd name="connsiteX0" fmla="*/ 0 w 2653748"/>
                <a:gd name="connsiteY0" fmla="*/ 1752208 h 2434004"/>
                <a:gd name="connsiteX1" fmla="*/ 255424 w 2653748"/>
                <a:gd name="connsiteY1" fmla="*/ 1881417 h 2434004"/>
                <a:gd name="connsiteX2" fmla="*/ 798236 w 2653748"/>
                <a:gd name="connsiteY2" fmla="*/ 42678 h 2434004"/>
                <a:gd name="connsiteX3" fmla="*/ 1192696 w 2653748"/>
                <a:gd name="connsiteY3" fmla="*/ 2137487 h 2434004"/>
                <a:gd name="connsiteX4" fmla="*/ 2057400 w 2653748"/>
                <a:gd name="connsiteY4" fmla="*/ 1821782 h 2434004"/>
                <a:gd name="connsiteX5" fmla="*/ 2653748 w 2653748"/>
                <a:gd name="connsiteY5" fmla="*/ 1762148 h 2434004"/>
                <a:gd name="connsiteX0" fmla="*/ 0 w 2653748"/>
                <a:gd name="connsiteY0" fmla="*/ 1730674 h 2283262"/>
                <a:gd name="connsiteX1" fmla="*/ 255424 w 2653748"/>
                <a:gd name="connsiteY1" fmla="*/ 1859883 h 2283262"/>
                <a:gd name="connsiteX2" fmla="*/ 798236 w 2653748"/>
                <a:gd name="connsiteY2" fmla="*/ 21144 h 2283262"/>
                <a:gd name="connsiteX3" fmla="*/ 1192696 w 2653748"/>
                <a:gd name="connsiteY3" fmla="*/ 1986745 h 2283262"/>
                <a:gd name="connsiteX4" fmla="*/ 2057400 w 2653748"/>
                <a:gd name="connsiteY4" fmla="*/ 1800248 h 2283262"/>
                <a:gd name="connsiteX5" fmla="*/ 2653748 w 2653748"/>
                <a:gd name="connsiteY5" fmla="*/ 1740614 h 2283262"/>
                <a:gd name="connsiteX0" fmla="*/ 0 w 2653748"/>
                <a:gd name="connsiteY0" fmla="*/ 1729086 h 2281410"/>
                <a:gd name="connsiteX1" fmla="*/ 255424 w 2653748"/>
                <a:gd name="connsiteY1" fmla="*/ 1858295 h 2281410"/>
                <a:gd name="connsiteX2" fmla="*/ 649149 w 2653748"/>
                <a:gd name="connsiteY2" fmla="*/ 21144 h 2281410"/>
                <a:gd name="connsiteX3" fmla="*/ 1192696 w 2653748"/>
                <a:gd name="connsiteY3" fmla="*/ 1985157 h 2281410"/>
                <a:gd name="connsiteX4" fmla="*/ 2057400 w 2653748"/>
                <a:gd name="connsiteY4" fmla="*/ 1798660 h 2281410"/>
                <a:gd name="connsiteX5" fmla="*/ 2653748 w 2653748"/>
                <a:gd name="connsiteY5" fmla="*/ 1739026 h 2281410"/>
                <a:gd name="connsiteX0" fmla="*/ 0 w 2653748"/>
                <a:gd name="connsiteY0" fmla="*/ 1729409 h 2281733"/>
                <a:gd name="connsiteX1" fmla="*/ 255424 w 2653748"/>
                <a:gd name="connsiteY1" fmla="*/ 185861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733"/>
                <a:gd name="connsiteX1" fmla="*/ 255424 w 2653748"/>
                <a:gd name="connsiteY1" fmla="*/ 1705458 h 2281733"/>
                <a:gd name="connsiteX2" fmla="*/ 649149 w 2653748"/>
                <a:gd name="connsiteY2" fmla="*/ 21467 h 2281733"/>
                <a:gd name="connsiteX3" fmla="*/ 1192696 w 2653748"/>
                <a:gd name="connsiteY3" fmla="*/ 1985480 h 2281733"/>
                <a:gd name="connsiteX4" fmla="*/ 2057400 w 2653748"/>
                <a:gd name="connsiteY4" fmla="*/ 1798983 h 2281733"/>
                <a:gd name="connsiteX5" fmla="*/ 2653748 w 2653748"/>
                <a:gd name="connsiteY5" fmla="*/ 1739349 h 2281733"/>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653748 w 2653748"/>
                <a:gd name="connsiteY5"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592301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1997"/>
                <a:gd name="connsiteX1" fmla="*/ 255424 w 2653748"/>
                <a:gd name="connsiteY1" fmla="*/ 1705458 h 2281997"/>
                <a:gd name="connsiteX2" fmla="*/ 649149 w 2653748"/>
                <a:gd name="connsiteY2" fmla="*/ 21467 h 2281997"/>
                <a:gd name="connsiteX3" fmla="*/ 1192696 w 2653748"/>
                <a:gd name="connsiteY3" fmla="*/ 1985480 h 2281997"/>
                <a:gd name="connsiteX4" fmla="*/ 2057400 w 2653748"/>
                <a:gd name="connsiteY4" fmla="*/ 1800571 h 2281997"/>
                <a:gd name="connsiteX5" fmla="*/ 2474843 w 2653748"/>
                <a:gd name="connsiteY5" fmla="*/ 1721509 h 2281997"/>
                <a:gd name="connsiteX6" fmla="*/ 2653748 w 2653748"/>
                <a:gd name="connsiteY6" fmla="*/ 1739349 h 2281997"/>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282262"/>
                <a:gd name="connsiteX1" fmla="*/ 255424 w 2653748"/>
                <a:gd name="connsiteY1" fmla="*/ 1705458 h 2282262"/>
                <a:gd name="connsiteX2" fmla="*/ 649149 w 2653748"/>
                <a:gd name="connsiteY2" fmla="*/ 21467 h 2282262"/>
                <a:gd name="connsiteX3" fmla="*/ 1192696 w 2653748"/>
                <a:gd name="connsiteY3" fmla="*/ 1985480 h 2282262"/>
                <a:gd name="connsiteX4" fmla="*/ 2057400 w 2653748"/>
                <a:gd name="connsiteY4" fmla="*/ 1802159 h 2282262"/>
                <a:gd name="connsiteX5" fmla="*/ 2474843 w 2653748"/>
                <a:gd name="connsiteY5" fmla="*/ 1721509 h 2282262"/>
                <a:gd name="connsiteX6" fmla="*/ 2653748 w 2653748"/>
                <a:gd name="connsiteY6" fmla="*/ 1739349 h 2282262"/>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1509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474843 w 2653748"/>
                <a:gd name="connsiteY5" fmla="*/ 1723097 h 2304137"/>
                <a:gd name="connsiteX6" fmla="*/ 2653748 w 2653748"/>
                <a:gd name="connsiteY6"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9409 h 2304137"/>
                <a:gd name="connsiteX1" fmla="*/ 255424 w 2653748"/>
                <a:gd name="connsiteY1" fmla="*/ 1705458 h 2304137"/>
                <a:gd name="connsiteX2" fmla="*/ 649149 w 2653748"/>
                <a:gd name="connsiteY2" fmla="*/ 21467 h 2304137"/>
                <a:gd name="connsiteX3" fmla="*/ 1192696 w 2653748"/>
                <a:gd name="connsiteY3" fmla="*/ 1985480 h 2304137"/>
                <a:gd name="connsiteX4" fmla="*/ 2057400 w 2653748"/>
                <a:gd name="connsiteY4" fmla="*/ 1933407 h 2304137"/>
                <a:gd name="connsiteX5" fmla="*/ 2653748 w 2653748"/>
                <a:gd name="connsiteY5" fmla="*/ 1739349 h 2304137"/>
                <a:gd name="connsiteX0" fmla="*/ 0 w 2653748"/>
                <a:gd name="connsiteY0" fmla="*/ 1727821 h 2302284"/>
                <a:gd name="connsiteX1" fmla="*/ 255424 w 2653748"/>
                <a:gd name="connsiteY1" fmla="*/ 1703870 h 2302284"/>
                <a:gd name="connsiteX2" fmla="*/ 649149 w 2653748"/>
                <a:gd name="connsiteY2" fmla="*/ 21467 h 2302284"/>
                <a:gd name="connsiteX3" fmla="*/ 1192696 w 2653748"/>
                <a:gd name="connsiteY3" fmla="*/ 1983892 h 2302284"/>
                <a:gd name="connsiteX4" fmla="*/ 2057400 w 2653748"/>
                <a:gd name="connsiteY4" fmla="*/ 1931819 h 2302284"/>
                <a:gd name="connsiteX5" fmla="*/ 2653748 w 2653748"/>
                <a:gd name="connsiteY5" fmla="*/ 1737761 h 2302284"/>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26233 h 2300431"/>
                <a:gd name="connsiteX1" fmla="*/ 255424 w 2653748"/>
                <a:gd name="connsiteY1" fmla="*/ 1702282 h 2300431"/>
                <a:gd name="connsiteX2" fmla="*/ 649149 w 2653748"/>
                <a:gd name="connsiteY2" fmla="*/ 21467 h 2300431"/>
                <a:gd name="connsiteX3" fmla="*/ 1192696 w 2653748"/>
                <a:gd name="connsiteY3" fmla="*/ 1982304 h 2300431"/>
                <a:gd name="connsiteX4" fmla="*/ 2057400 w 2653748"/>
                <a:gd name="connsiteY4" fmla="*/ 1930231 h 2300431"/>
                <a:gd name="connsiteX5" fmla="*/ 2653748 w 2653748"/>
                <a:gd name="connsiteY5" fmla="*/ 1736173 h 2300431"/>
                <a:gd name="connsiteX0" fmla="*/ 0 w 2653748"/>
                <a:gd name="connsiteY0" fmla="*/ 1705114 h 2279312"/>
                <a:gd name="connsiteX1" fmla="*/ 255424 w 2653748"/>
                <a:gd name="connsiteY1" fmla="*/ 1681163 h 2279312"/>
                <a:gd name="connsiteX2" fmla="*/ 649149 w 2653748"/>
                <a:gd name="connsiteY2" fmla="*/ 348 h 2279312"/>
                <a:gd name="connsiteX3" fmla="*/ 1192696 w 2653748"/>
                <a:gd name="connsiteY3" fmla="*/ 1961185 h 2279312"/>
                <a:gd name="connsiteX4" fmla="*/ 2057400 w 2653748"/>
                <a:gd name="connsiteY4" fmla="*/ 1909112 h 2279312"/>
                <a:gd name="connsiteX5" fmla="*/ 2653748 w 2653748"/>
                <a:gd name="connsiteY5" fmla="*/ 1715054 h 2279312"/>
                <a:gd name="connsiteX0" fmla="*/ 0 w 2653748"/>
                <a:gd name="connsiteY0" fmla="*/ 1703526 h 2277460"/>
                <a:gd name="connsiteX1" fmla="*/ 255424 w 2653748"/>
                <a:gd name="connsiteY1" fmla="*/ 1679575 h 2277460"/>
                <a:gd name="connsiteX2" fmla="*/ 488812 w 2653748"/>
                <a:gd name="connsiteY2" fmla="*/ 348 h 2277460"/>
                <a:gd name="connsiteX3" fmla="*/ 1192696 w 2653748"/>
                <a:gd name="connsiteY3" fmla="*/ 1959597 h 2277460"/>
                <a:gd name="connsiteX4" fmla="*/ 2057400 w 2653748"/>
                <a:gd name="connsiteY4" fmla="*/ 1907524 h 2277460"/>
                <a:gd name="connsiteX5" fmla="*/ 2653748 w 2653748"/>
                <a:gd name="connsiteY5" fmla="*/ 1713466 h 2277460"/>
                <a:gd name="connsiteX0" fmla="*/ 0 w 2653748"/>
                <a:gd name="connsiteY0" fmla="*/ 1914654 h 2523776"/>
                <a:gd name="connsiteX1" fmla="*/ 255424 w 2653748"/>
                <a:gd name="connsiteY1" fmla="*/ 1890703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255424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4654 h 2523776"/>
                <a:gd name="connsiteX1" fmla="*/ 131031 w 2653748"/>
                <a:gd name="connsiteY1" fmla="*/ 1892291 h 2523776"/>
                <a:gd name="connsiteX2" fmla="*/ 629925 w 2653748"/>
                <a:gd name="connsiteY2" fmla="*/ 348 h 2523776"/>
                <a:gd name="connsiteX3" fmla="*/ 1192696 w 2653748"/>
                <a:gd name="connsiteY3" fmla="*/ 2170725 h 2523776"/>
                <a:gd name="connsiteX4" fmla="*/ 2057400 w 2653748"/>
                <a:gd name="connsiteY4" fmla="*/ 2118652 h 2523776"/>
                <a:gd name="connsiteX5" fmla="*/ 2653748 w 2653748"/>
                <a:gd name="connsiteY5" fmla="*/ 1924594 h 2523776"/>
                <a:gd name="connsiteX0" fmla="*/ 0 w 2653748"/>
                <a:gd name="connsiteY0" fmla="*/ 1913066 h 2521923"/>
                <a:gd name="connsiteX1" fmla="*/ 131031 w 2653748"/>
                <a:gd name="connsiteY1" fmla="*/ 1890703 h 2521923"/>
                <a:gd name="connsiteX2" fmla="*/ 477651 w 2653748"/>
                <a:gd name="connsiteY2" fmla="*/ 348 h 2521923"/>
                <a:gd name="connsiteX3" fmla="*/ 1192696 w 2653748"/>
                <a:gd name="connsiteY3" fmla="*/ 2169137 h 2521923"/>
                <a:gd name="connsiteX4" fmla="*/ 2057400 w 2653748"/>
                <a:gd name="connsiteY4" fmla="*/ 2117064 h 2521923"/>
                <a:gd name="connsiteX5" fmla="*/ 2653748 w 2653748"/>
                <a:gd name="connsiteY5" fmla="*/ 1923006 h 2521923"/>
                <a:gd name="connsiteX0" fmla="*/ 0 w 2653748"/>
                <a:gd name="connsiteY0" fmla="*/ 1749292 h 2330853"/>
                <a:gd name="connsiteX1" fmla="*/ 131031 w 2653748"/>
                <a:gd name="connsiteY1" fmla="*/ 1726929 h 2330853"/>
                <a:gd name="connsiteX2" fmla="*/ 477651 w 2653748"/>
                <a:gd name="connsiteY2" fmla="*/ 348 h 2330853"/>
                <a:gd name="connsiteX3" fmla="*/ 1192696 w 2653748"/>
                <a:gd name="connsiteY3" fmla="*/ 2005363 h 2330853"/>
                <a:gd name="connsiteX4" fmla="*/ 2057400 w 2653748"/>
                <a:gd name="connsiteY4" fmla="*/ 1953290 h 2330853"/>
                <a:gd name="connsiteX5" fmla="*/ 2653748 w 2653748"/>
                <a:gd name="connsiteY5" fmla="*/ 1759232 h 2330853"/>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906734 h 2488295"/>
                <a:gd name="connsiteX1" fmla="*/ 131031 w 2653748"/>
                <a:gd name="connsiteY1" fmla="*/ 1884371 h 2488295"/>
                <a:gd name="connsiteX2" fmla="*/ 477651 w 2653748"/>
                <a:gd name="connsiteY2" fmla="*/ 157790 h 2488295"/>
                <a:gd name="connsiteX3" fmla="*/ 1192696 w 2653748"/>
                <a:gd name="connsiteY3" fmla="*/ 2162805 h 2488295"/>
                <a:gd name="connsiteX4" fmla="*/ 2057400 w 2653748"/>
                <a:gd name="connsiteY4" fmla="*/ 2110732 h 2488295"/>
                <a:gd name="connsiteX5" fmla="*/ 2653748 w 2653748"/>
                <a:gd name="connsiteY5" fmla="*/ 1916674 h 248829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 name="connsiteX0" fmla="*/ 0 w 2653748"/>
                <a:gd name="connsiteY0" fmla="*/ 1748944 h 2330505"/>
                <a:gd name="connsiteX1" fmla="*/ 131031 w 2653748"/>
                <a:gd name="connsiteY1" fmla="*/ 1726581 h 2330505"/>
                <a:gd name="connsiteX2" fmla="*/ 477651 w 2653748"/>
                <a:gd name="connsiteY2" fmla="*/ 0 h 2330505"/>
                <a:gd name="connsiteX3" fmla="*/ 1192696 w 2653748"/>
                <a:gd name="connsiteY3" fmla="*/ 2005015 h 2330505"/>
                <a:gd name="connsiteX4" fmla="*/ 2057400 w 2653748"/>
                <a:gd name="connsiteY4" fmla="*/ 1952942 h 2330505"/>
                <a:gd name="connsiteX5" fmla="*/ 2653748 w 2653748"/>
                <a:gd name="connsiteY5" fmla="*/ 1758884 h 23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3748" h="2330505">
                  <a:moveTo>
                    <a:pt x="0" y="1748944"/>
                  </a:moveTo>
                  <a:cubicBezTo>
                    <a:pt x="13252" y="1956009"/>
                    <a:pt x="75736" y="2127065"/>
                    <a:pt x="131031" y="1726581"/>
                  </a:cubicBezTo>
                  <a:cubicBezTo>
                    <a:pt x="269420" y="454822"/>
                    <a:pt x="290188" y="129481"/>
                    <a:pt x="477651" y="0"/>
                  </a:cubicBezTo>
                  <a:cubicBezTo>
                    <a:pt x="730552" y="90964"/>
                    <a:pt x="929405" y="1679525"/>
                    <a:pt x="1192696" y="2005015"/>
                  </a:cubicBezTo>
                  <a:cubicBezTo>
                    <a:pt x="1455987" y="2330505"/>
                    <a:pt x="1684683" y="2108307"/>
                    <a:pt x="2057400" y="1952942"/>
                  </a:cubicBezTo>
                  <a:cubicBezTo>
                    <a:pt x="2390362" y="1810495"/>
                    <a:pt x="2241274" y="1831170"/>
                    <a:pt x="2653748" y="1758884"/>
                  </a:cubicBezTo>
                </a:path>
              </a:pathLst>
            </a:custGeom>
            <a:ln w="22225">
              <a:solidFill>
                <a:srgbClr val="0000FF"/>
              </a:solidFill>
            </a:ln>
          </p:spPr>
          <p:style>
            <a:lnRef idx="1">
              <a:schemeClr val="accent1"/>
            </a:lnRef>
            <a:fillRef idx="0">
              <a:schemeClr val="accent1"/>
            </a:fillRef>
            <a:effectRef idx="0">
              <a:schemeClr val="accent1"/>
            </a:effectRef>
            <a:fontRef idx="minor">
              <a:schemeClr val="tx1"/>
            </a:fontRef>
          </p:style>
          <p:txBody>
            <a:bodyPr anchor="ctr">
              <a:prstTxWarp prst="textNoShape">
                <a:avLst/>
              </a:prstTxWarp>
            </a:bodyPr>
            <a:lstStyle/>
            <a:p>
              <a:pPr algn="ctr">
                <a:defRPr/>
              </a:pPr>
              <a:endParaRPr lang="en-US" sz="1200">
                <a:effectLst>
                  <a:outerShdw blurRad="38100" dist="38100" dir="2700000" algn="tl">
                    <a:srgbClr val="DDDDDD"/>
                  </a:outerShdw>
                </a:effectLst>
              </a:endParaRPr>
            </a:p>
          </p:txBody>
        </p:sp>
      </p:grpSp>
      <p:sp>
        <p:nvSpPr>
          <p:cNvPr id="48" name="Right Brace 47"/>
          <p:cNvSpPr/>
          <p:nvPr/>
        </p:nvSpPr>
        <p:spPr>
          <a:xfrm>
            <a:off x="7010400" y="4360168"/>
            <a:ext cx="76200"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7085938" y="5274568"/>
            <a:ext cx="1677062" cy="338554"/>
          </a:xfrm>
          <a:prstGeom prst="rect">
            <a:avLst/>
          </a:prstGeom>
          <a:noFill/>
        </p:spPr>
        <p:txBody>
          <a:bodyPr wrap="square" rtlCol="0">
            <a:spAutoFit/>
          </a:bodyPr>
          <a:lstStyle/>
          <a:p>
            <a:r>
              <a:rPr lang="en-US" sz="1600" dirty="0" smtClean="0"/>
              <a:t>Real Responses</a:t>
            </a:r>
            <a:endParaRPr lang="en-US" sz="1600" dirty="0"/>
          </a:p>
        </p:txBody>
      </p:sp>
      <p:sp>
        <p:nvSpPr>
          <p:cNvPr id="50" name="Right Brace 49"/>
          <p:cNvSpPr/>
          <p:nvPr/>
        </p:nvSpPr>
        <p:spPr>
          <a:xfrm>
            <a:off x="7010400" y="3140968"/>
            <a:ext cx="76200" cy="1066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7015293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208" y="260648"/>
            <a:ext cx="8583488" cy="990600"/>
          </a:xfrm>
        </p:spPr>
        <p:txBody>
          <a:bodyPr>
            <a:normAutofit fontScale="90000"/>
          </a:bodyPr>
          <a:lstStyle/>
          <a:p>
            <a:r>
              <a:rPr lang="en-US" dirty="0" smtClean="0"/>
              <a:t>GLM (General Linear Model) Method</a:t>
            </a:r>
            <a:endParaRPr lang="en-US" dirty="0"/>
          </a:p>
        </p:txBody>
      </p:sp>
      <p:sp>
        <p:nvSpPr>
          <p:cNvPr id="6" name="Slide Number Placeholder 5"/>
          <p:cNvSpPr>
            <a:spLocks noGrp="1"/>
          </p:cNvSpPr>
          <p:nvPr>
            <p:ph type="sldNum" sz="quarter" idx="12"/>
          </p:nvPr>
        </p:nvSpPr>
        <p:spPr/>
        <p:txBody>
          <a:bodyPr/>
          <a:lstStyle/>
          <a:p>
            <a:fld id="{4868D20F-BD44-B547-9CE3-4EF6DA6BB02D}" type="slidenum">
              <a:rPr lang="en-US" smtClean="0"/>
              <a:pPr/>
              <a:t>36</a:t>
            </a:fld>
            <a:endParaRPr lang="en-US"/>
          </a:p>
        </p:txBody>
      </p:sp>
      <p:sp>
        <p:nvSpPr>
          <p:cNvPr id="69" name="Content Placeholder 2"/>
          <p:cNvSpPr txBox="1">
            <a:spLocks/>
          </p:cNvSpPr>
          <p:nvPr/>
        </p:nvSpPr>
        <p:spPr>
          <a:xfrm>
            <a:off x="424620" y="4797151"/>
            <a:ext cx="8467859" cy="1296145"/>
          </a:xfrm>
          <a:prstGeom prst="rect">
            <a:avLst/>
          </a:prstGeom>
        </p:spPr>
        <p:txBody>
          <a:bodyPr vert="horz" lIns="91440" tIns="45720" rIns="91440" bIns="45720" rtlCol="0">
            <a:normAutofit/>
          </a:bodyPr>
          <a:lstStyle/>
          <a:p>
            <a:pPr marL="182880" lvl="0" indent="-182880" fontAlgn="auto">
              <a:spcBef>
                <a:spcPct val="20000"/>
              </a:spcBef>
              <a:spcAft>
                <a:spcPts val="0"/>
              </a:spcAft>
              <a:buClr>
                <a:schemeClr val="accent1"/>
              </a:buClr>
              <a:buSzPct val="85000"/>
              <a:buFont typeface="Arial" pitchFamily="34" charset="0"/>
              <a:buChar char="•"/>
              <a:defRPr/>
            </a:pPr>
            <a:r>
              <a:rPr lang="en-US" sz="2400" dirty="0" smtClean="0">
                <a:latin typeface="+mn-lt"/>
                <a:ea typeface="+mn-ea"/>
                <a:cs typeface="+mn-cs"/>
              </a:rPr>
              <a:t>BOLD signal is reconstructed as a linear combination of input stimuli convolved with the expected ideal BOLD hemodynamic function (obtained theoretically). </a:t>
            </a:r>
          </a:p>
        </p:txBody>
      </p:sp>
      <p:sp>
        <p:nvSpPr>
          <p:cNvPr id="98" name="TextBox 97"/>
          <p:cNvSpPr txBox="1"/>
          <p:nvPr/>
        </p:nvSpPr>
        <p:spPr>
          <a:xfrm>
            <a:off x="5265663" y="4121162"/>
            <a:ext cx="851515" cy="461665"/>
          </a:xfrm>
          <a:prstGeom prst="rect">
            <a:avLst/>
          </a:prstGeom>
          <a:noFill/>
        </p:spPr>
        <p:txBody>
          <a:bodyPr wrap="none" rtlCol="0">
            <a:spAutoFit/>
          </a:bodyPr>
          <a:lstStyle/>
          <a:p>
            <a:r>
              <a:rPr lang="en-US" sz="2400" dirty="0" smtClean="0"/>
              <a:t>GLM</a:t>
            </a:r>
            <a:endParaRPr lang="en-US" sz="2400" dirty="0"/>
          </a:p>
        </p:txBody>
      </p:sp>
      <p:pic>
        <p:nvPicPr>
          <p:cNvPr id="106" name="Picture 105"/>
          <p:cNvPicPr>
            <a:picLocks noChangeAspect="1"/>
          </p:cNvPicPr>
          <p:nvPr/>
        </p:nvPicPr>
        <p:blipFill>
          <a:blip r:embed="rId4" cstate="print"/>
          <a:stretch>
            <a:fillRect/>
          </a:stretch>
        </p:blipFill>
        <p:spPr>
          <a:xfrm>
            <a:off x="1484714" y="1671094"/>
            <a:ext cx="304800" cy="304800"/>
          </a:xfrm>
          <a:prstGeom prst="rect">
            <a:avLst/>
          </a:prstGeom>
        </p:spPr>
      </p:pic>
      <p:pic>
        <p:nvPicPr>
          <p:cNvPr id="108" name="Picture 107"/>
          <p:cNvPicPr>
            <a:picLocks noChangeAspect="1"/>
          </p:cNvPicPr>
          <p:nvPr/>
        </p:nvPicPr>
        <p:blipFill>
          <a:blip r:embed="rId5" cstate="print"/>
          <a:stretch>
            <a:fillRect/>
          </a:stretch>
        </p:blipFill>
        <p:spPr>
          <a:xfrm>
            <a:off x="1912863" y="3195094"/>
            <a:ext cx="228600" cy="228600"/>
          </a:xfrm>
          <a:prstGeom prst="rect">
            <a:avLst/>
          </a:prstGeom>
        </p:spPr>
      </p:pic>
      <p:cxnSp>
        <p:nvCxnSpPr>
          <p:cNvPr id="175" name="Straight Connector 174"/>
          <p:cNvCxnSpPr/>
          <p:nvPr/>
        </p:nvCxnSpPr>
        <p:spPr>
          <a:xfrm rot="5400000">
            <a:off x="2157574" y="2238193"/>
            <a:ext cx="3747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80" name="Rectangle 179"/>
          <p:cNvSpPr/>
          <p:nvPr/>
        </p:nvSpPr>
        <p:spPr>
          <a:xfrm>
            <a:off x="2776998" y="2069856"/>
            <a:ext cx="241479" cy="363238"/>
          </a:xfrm>
          <a:prstGeom prst="rect">
            <a:avLst/>
          </a:prstGeom>
        </p:spPr>
        <p:txBody>
          <a:bodyPr wrap="none">
            <a:spAutoFit/>
          </a:bodyPr>
          <a:lstStyle/>
          <a:p>
            <a:r>
              <a:rPr lang="en-GB" dirty="0" smtClean="0">
                <a:sym typeface="Symbol" pitchFamily="18" charset="2"/>
              </a:rPr>
              <a:t></a:t>
            </a:r>
            <a:endParaRPr lang="en-US" dirty="0"/>
          </a:p>
        </p:txBody>
      </p:sp>
      <p:pic>
        <p:nvPicPr>
          <p:cNvPr id="182" name="Picture 37"/>
          <p:cNvPicPr>
            <a:picLocks noChangeAspect="1" noChangeArrowheads="1"/>
          </p:cNvPicPr>
          <p:nvPr/>
        </p:nvPicPr>
        <p:blipFill>
          <a:blip r:embed="rId6" cstate="print"/>
          <a:srcRect/>
          <a:stretch>
            <a:fillRect/>
          </a:stretch>
        </p:blipFill>
        <p:spPr bwMode="auto">
          <a:xfrm>
            <a:off x="3741663" y="1975894"/>
            <a:ext cx="1065677" cy="533400"/>
          </a:xfrm>
          <a:prstGeom prst="rect">
            <a:avLst/>
          </a:prstGeom>
          <a:noFill/>
          <a:ln w="9525">
            <a:noFill/>
            <a:miter lim="800000"/>
            <a:headEnd/>
            <a:tailEnd/>
          </a:ln>
        </p:spPr>
      </p:pic>
      <p:cxnSp>
        <p:nvCxnSpPr>
          <p:cNvPr id="183" name="Straight Connector 182"/>
          <p:cNvCxnSpPr/>
          <p:nvPr/>
        </p:nvCxnSpPr>
        <p:spPr>
          <a:xfrm rot="5400000">
            <a:off x="1465935" y="2238193"/>
            <a:ext cx="3747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4" name="Picture 38"/>
          <p:cNvPicPr>
            <a:picLocks noChangeAspect="1" noChangeArrowheads="1"/>
          </p:cNvPicPr>
          <p:nvPr/>
        </p:nvPicPr>
        <p:blipFill>
          <a:blip r:embed="rId7" cstate="print"/>
          <a:srcRect/>
          <a:stretch>
            <a:fillRect/>
          </a:stretch>
        </p:blipFill>
        <p:spPr bwMode="auto">
          <a:xfrm>
            <a:off x="3268690" y="2022795"/>
            <a:ext cx="412315" cy="524599"/>
          </a:xfrm>
          <a:prstGeom prst="rect">
            <a:avLst/>
          </a:prstGeom>
          <a:noFill/>
          <a:ln w="9525">
            <a:noFill/>
            <a:miter lim="800000"/>
            <a:headEnd/>
            <a:tailEnd/>
          </a:ln>
        </p:spPr>
      </p:pic>
      <p:sp>
        <p:nvSpPr>
          <p:cNvPr id="188" name="Rectangle 187"/>
          <p:cNvSpPr/>
          <p:nvPr/>
        </p:nvSpPr>
        <p:spPr>
          <a:xfrm rot="16200000">
            <a:off x="4351262" y="2585493"/>
            <a:ext cx="2476501"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Predictor</a:t>
            </a:r>
            <a:endParaRPr lang="en-US" dirty="0"/>
          </a:p>
        </p:txBody>
      </p:sp>
      <p:cxnSp>
        <p:nvCxnSpPr>
          <p:cNvPr id="189" name="Straight Arrow Connector 188"/>
          <p:cNvCxnSpPr/>
          <p:nvPr/>
        </p:nvCxnSpPr>
        <p:spPr>
          <a:xfrm>
            <a:off x="4837514" y="2204494"/>
            <a:ext cx="405972" cy="1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p:nvPr/>
        </p:nvCxnSpPr>
        <p:spPr>
          <a:xfrm>
            <a:off x="3517142" y="2204494"/>
            <a:ext cx="405972" cy="1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4" name="Straight Arrow Connector 203"/>
          <p:cNvCxnSpPr/>
          <p:nvPr/>
        </p:nvCxnSpPr>
        <p:spPr>
          <a:xfrm>
            <a:off x="5904314" y="2814094"/>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5" name="TextBox 204"/>
          <p:cNvSpPr txBox="1"/>
          <p:nvPr/>
        </p:nvSpPr>
        <p:spPr>
          <a:xfrm>
            <a:off x="6865863" y="2204494"/>
            <a:ext cx="1723549" cy="584775"/>
          </a:xfrm>
          <a:prstGeom prst="rect">
            <a:avLst/>
          </a:prstGeom>
          <a:noFill/>
        </p:spPr>
        <p:txBody>
          <a:bodyPr wrap="none" rtlCol="0">
            <a:spAutoFit/>
          </a:bodyPr>
          <a:lstStyle/>
          <a:p>
            <a:pPr algn="ctr"/>
            <a:r>
              <a:rPr lang="en-US" sz="1600" dirty="0" smtClean="0"/>
              <a:t>Predicted  BOLD</a:t>
            </a:r>
          </a:p>
          <a:p>
            <a:pPr algn="ctr"/>
            <a:r>
              <a:rPr lang="en-US" sz="1600" dirty="0" smtClean="0"/>
              <a:t>signal</a:t>
            </a:r>
            <a:endParaRPr lang="en-US" sz="1600" dirty="0"/>
          </a:p>
        </p:txBody>
      </p:sp>
      <p:sp>
        <p:nvSpPr>
          <p:cNvPr id="207" name="TextBox 206"/>
          <p:cNvSpPr txBox="1"/>
          <p:nvPr/>
        </p:nvSpPr>
        <p:spPr>
          <a:xfrm>
            <a:off x="2832103" y="2585494"/>
            <a:ext cx="1096774" cy="830997"/>
          </a:xfrm>
          <a:prstGeom prst="rect">
            <a:avLst/>
          </a:prstGeom>
          <a:noFill/>
        </p:spPr>
        <p:txBody>
          <a:bodyPr wrap="none" rtlCol="0">
            <a:spAutoFit/>
          </a:bodyPr>
          <a:lstStyle/>
          <a:p>
            <a:pPr algn="ctr"/>
            <a:r>
              <a:rPr lang="en-US" sz="1600" dirty="0" smtClean="0"/>
              <a:t>Expected </a:t>
            </a:r>
          </a:p>
          <a:p>
            <a:pPr algn="ctr"/>
            <a:r>
              <a:rPr lang="en-US" sz="1600" dirty="0" smtClean="0"/>
              <a:t>ideal </a:t>
            </a:r>
          </a:p>
          <a:p>
            <a:pPr algn="ctr"/>
            <a:r>
              <a:rPr lang="en-US" sz="1600" dirty="0" smtClean="0"/>
              <a:t>BOLD</a:t>
            </a:r>
            <a:endParaRPr lang="en-US" sz="1600" dirty="0"/>
          </a:p>
        </p:txBody>
      </p:sp>
      <p:sp>
        <p:nvSpPr>
          <p:cNvPr id="208" name="TextBox 207"/>
          <p:cNvSpPr txBox="1"/>
          <p:nvPr/>
        </p:nvSpPr>
        <p:spPr>
          <a:xfrm>
            <a:off x="1527106" y="2585494"/>
            <a:ext cx="1072730" cy="584775"/>
          </a:xfrm>
          <a:prstGeom prst="rect">
            <a:avLst/>
          </a:prstGeom>
          <a:noFill/>
        </p:spPr>
        <p:txBody>
          <a:bodyPr wrap="none" rtlCol="0">
            <a:spAutoFit/>
          </a:bodyPr>
          <a:lstStyle/>
          <a:p>
            <a:pPr algn="ctr"/>
            <a:r>
              <a:rPr lang="en-US" sz="1600" dirty="0" smtClean="0"/>
              <a:t>Stimuli </a:t>
            </a:r>
          </a:p>
          <a:p>
            <a:pPr algn="ctr"/>
            <a:r>
              <a:rPr lang="en-US" sz="1600" dirty="0" smtClean="0"/>
              <a:t>sequence</a:t>
            </a:r>
            <a:endParaRPr lang="en-US" sz="1600" dirty="0"/>
          </a:p>
        </p:txBody>
      </p:sp>
      <p:sp>
        <p:nvSpPr>
          <p:cNvPr id="209" name="TextBox 208"/>
          <p:cNvSpPr txBox="1"/>
          <p:nvPr/>
        </p:nvSpPr>
        <p:spPr>
          <a:xfrm>
            <a:off x="3923114" y="2585494"/>
            <a:ext cx="1307479" cy="830997"/>
          </a:xfrm>
          <a:prstGeom prst="rect">
            <a:avLst/>
          </a:prstGeom>
          <a:noFill/>
        </p:spPr>
        <p:txBody>
          <a:bodyPr wrap="square" rtlCol="0">
            <a:spAutoFit/>
          </a:bodyPr>
          <a:lstStyle/>
          <a:p>
            <a:pPr algn="ctr"/>
            <a:r>
              <a:rPr lang="en-US" sz="1600" dirty="0" smtClean="0"/>
              <a:t>Convolved</a:t>
            </a:r>
          </a:p>
          <a:p>
            <a:pPr algn="ctr"/>
            <a:r>
              <a:rPr lang="en-US" sz="1600" dirty="0" smtClean="0"/>
              <a:t>stimuli</a:t>
            </a:r>
          </a:p>
          <a:p>
            <a:pPr algn="ctr"/>
            <a:r>
              <a:rPr lang="en-US" sz="1600" dirty="0" smtClean="0"/>
              <a:t>sequence</a:t>
            </a:r>
            <a:endParaRPr lang="en-US" sz="1600" dirty="0"/>
          </a:p>
        </p:txBody>
      </p:sp>
      <p:pic>
        <p:nvPicPr>
          <p:cNvPr id="62" name="Picture 61"/>
          <p:cNvPicPr>
            <a:picLocks noChangeAspect="1"/>
          </p:cNvPicPr>
          <p:nvPr/>
        </p:nvPicPr>
        <p:blipFill>
          <a:blip r:embed="rId4" cstate="print"/>
          <a:stretch>
            <a:fillRect/>
          </a:stretch>
        </p:blipFill>
        <p:spPr>
          <a:xfrm>
            <a:off x="2217663" y="1671094"/>
            <a:ext cx="304800" cy="304800"/>
          </a:xfrm>
          <a:prstGeom prst="rect">
            <a:avLst/>
          </a:prstGeom>
        </p:spPr>
      </p:pic>
      <p:cxnSp>
        <p:nvCxnSpPr>
          <p:cNvPr id="67" name="Straight Connector 66"/>
          <p:cNvCxnSpPr/>
          <p:nvPr/>
        </p:nvCxnSpPr>
        <p:spPr>
          <a:xfrm rot="5400000">
            <a:off x="2335107" y="3724093"/>
            <a:ext cx="3747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2875375" y="3555756"/>
            <a:ext cx="241479" cy="363238"/>
          </a:xfrm>
          <a:prstGeom prst="rect">
            <a:avLst/>
          </a:prstGeom>
        </p:spPr>
        <p:txBody>
          <a:bodyPr wrap="none">
            <a:spAutoFit/>
          </a:bodyPr>
          <a:lstStyle/>
          <a:p>
            <a:r>
              <a:rPr lang="en-GB" dirty="0" smtClean="0">
                <a:sym typeface="Symbol" pitchFamily="18" charset="2"/>
              </a:rPr>
              <a:t></a:t>
            </a:r>
            <a:endParaRPr lang="en-US" dirty="0"/>
          </a:p>
        </p:txBody>
      </p:sp>
      <p:pic>
        <p:nvPicPr>
          <p:cNvPr id="73" name="Picture 37"/>
          <p:cNvPicPr>
            <a:picLocks noChangeAspect="1" noChangeArrowheads="1"/>
          </p:cNvPicPr>
          <p:nvPr/>
        </p:nvPicPr>
        <p:blipFill>
          <a:blip r:embed="rId6" cstate="print"/>
          <a:srcRect/>
          <a:stretch>
            <a:fillRect/>
          </a:stretch>
        </p:blipFill>
        <p:spPr bwMode="auto">
          <a:xfrm>
            <a:off x="4047586" y="3461794"/>
            <a:ext cx="1065677" cy="533400"/>
          </a:xfrm>
          <a:prstGeom prst="rect">
            <a:avLst/>
          </a:prstGeom>
          <a:noFill/>
          <a:ln w="9525">
            <a:noFill/>
            <a:miter lim="800000"/>
            <a:headEnd/>
            <a:tailEnd/>
          </a:ln>
        </p:spPr>
      </p:pic>
      <p:cxnSp>
        <p:nvCxnSpPr>
          <p:cNvPr id="74" name="Straight Connector 73"/>
          <p:cNvCxnSpPr/>
          <p:nvPr/>
        </p:nvCxnSpPr>
        <p:spPr>
          <a:xfrm rot="5400000">
            <a:off x="1869112" y="3724093"/>
            <a:ext cx="3747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75" name="Picture 38"/>
          <p:cNvPicPr>
            <a:picLocks noChangeAspect="1" noChangeArrowheads="1"/>
          </p:cNvPicPr>
          <p:nvPr/>
        </p:nvPicPr>
        <p:blipFill>
          <a:blip r:embed="rId7" cstate="print"/>
          <a:srcRect/>
          <a:stretch>
            <a:fillRect/>
          </a:stretch>
        </p:blipFill>
        <p:spPr bwMode="auto">
          <a:xfrm>
            <a:off x="3367067" y="3508695"/>
            <a:ext cx="412315" cy="524599"/>
          </a:xfrm>
          <a:prstGeom prst="rect">
            <a:avLst/>
          </a:prstGeom>
          <a:noFill/>
          <a:ln w="9525">
            <a:noFill/>
            <a:miter lim="800000"/>
            <a:headEnd/>
            <a:tailEnd/>
          </a:ln>
        </p:spPr>
      </p:pic>
      <p:cxnSp>
        <p:nvCxnSpPr>
          <p:cNvPr id="76" name="Straight Arrow Connector 75"/>
          <p:cNvCxnSpPr/>
          <p:nvPr/>
        </p:nvCxnSpPr>
        <p:spPr>
          <a:xfrm>
            <a:off x="4935891" y="3690394"/>
            <a:ext cx="405972" cy="1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3615519" y="3690394"/>
            <a:ext cx="405972" cy="1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1535781" y="3948188"/>
            <a:ext cx="1263773" cy="1362"/>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pic>
        <p:nvPicPr>
          <p:cNvPr id="102" name="Picture 101"/>
          <p:cNvPicPr>
            <a:picLocks noChangeAspect="1"/>
          </p:cNvPicPr>
          <p:nvPr/>
        </p:nvPicPr>
        <p:blipFill>
          <a:blip r:embed="rId5" cstate="print"/>
          <a:stretch>
            <a:fillRect/>
          </a:stretch>
        </p:blipFill>
        <p:spPr>
          <a:xfrm>
            <a:off x="2370063" y="3195094"/>
            <a:ext cx="228600" cy="228600"/>
          </a:xfrm>
          <a:prstGeom prst="rect">
            <a:avLst/>
          </a:prstGeom>
        </p:spPr>
      </p:pic>
      <p:graphicFrame>
        <p:nvGraphicFramePr>
          <p:cNvPr id="67587" name="Object 3"/>
          <p:cNvGraphicFramePr>
            <a:graphicFrameLocks noChangeAspect="1"/>
          </p:cNvGraphicFramePr>
          <p:nvPr>
            <p:extLst>
              <p:ext uri="{D42A27DB-BD31-4B8C-83A1-F6EECF244321}">
                <p14:modId xmlns:p14="http://schemas.microsoft.com/office/powerpoint/2010/main" val="3567354569"/>
              </p:ext>
            </p:extLst>
          </p:nvPr>
        </p:nvGraphicFramePr>
        <p:xfrm>
          <a:off x="7021438" y="2814094"/>
          <a:ext cx="1624013" cy="404813"/>
        </p:xfrm>
        <a:graphic>
          <a:graphicData uri="http://schemas.openxmlformats.org/presentationml/2006/ole">
            <mc:AlternateContent xmlns:mc="http://schemas.openxmlformats.org/markup-compatibility/2006">
              <mc:Choice xmlns:v="urn:schemas-microsoft-com:vml" Requires="v">
                <p:oleObj spid="_x0000_s5278" name="Equation" r:id="rId8" imgW="1066680" imgH="253800" progId="Equation.3">
                  <p:embed/>
                </p:oleObj>
              </mc:Choice>
              <mc:Fallback>
                <p:oleObj name="Equation" r:id="rId8" imgW="106668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1438" y="2814094"/>
                        <a:ext cx="1624013" cy="404813"/>
                      </a:xfrm>
                      <a:prstGeom prst="rect">
                        <a:avLst/>
                      </a:prstGeom>
                      <a:solidFill>
                        <a:schemeClr val="bg1">
                          <a:lumMod val="50000"/>
                          <a:lumOff val="50000"/>
                        </a:schemeClr>
                      </a:solidFill>
                      <a:extLst/>
                    </p:spPr>
                  </p:pic>
                </p:oleObj>
              </mc:Fallback>
            </mc:AlternateContent>
          </a:graphicData>
        </a:graphic>
      </p:graphicFrame>
      <p:graphicFrame>
        <p:nvGraphicFramePr>
          <p:cNvPr id="67588" name="Object 4"/>
          <p:cNvGraphicFramePr>
            <a:graphicFrameLocks noChangeAspect="1"/>
          </p:cNvGraphicFramePr>
          <p:nvPr>
            <p:extLst>
              <p:ext uri="{D42A27DB-BD31-4B8C-83A1-F6EECF244321}">
                <p14:modId xmlns:p14="http://schemas.microsoft.com/office/powerpoint/2010/main" val="523592044"/>
              </p:ext>
            </p:extLst>
          </p:nvPr>
        </p:nvGraphicFramePr>
        <p:xfrm>
          <a:off x="812528" y="2159000"/>
          <a:ext cx="377825" cy="242888"/>
        </p:xfrm>
        <a:graphic>
          <a:graphicData uri="http://schemas.openxmlformats.org/presentationml/2006/ole">
            <mc:AlternateContent xmlns:mc="http://schemas.openxmlformats.org/markup-compatibility/2006">
              <mc:Choice xmlns:v="urn:schemas-microsoft-com:vml" Requires="v">
                <p:oleObj spid="_x0000_s5279" name="משוואה" r:id="rId10" imgW="330120" imgH="203040" progId="Equation.3">
                  <p:embed/>
                </p:oleObj>
              </mc:Choice>
              <mc:Fallback>
                <p:oleObj name="משוואה" r:id="rId10" imgW="330120" imgH="203040" progId="Equation.3">
                  <p:embed/>
                  <p:pic>
                    <p:nvPicPr>
                      <p:cNvPr id="0" name=""/>
                      <p:cNvPicPr>
                        <a:picLocks noChangeAspect="1" noChangeArrowheads="1"/>
                      </p:cNvPicPr>
                      <p:nvPr/>
                    </p:nvPicPr>
                    <p:blipFill>
                      <a:blip r:embed="rId11"/>
                      <a:srcRect/>
                      <a:stretch>
                        <a:fillRect/>
                      </a:stretch>
                    </p:blipFill>
                    <p:spPr bwMode="auto">
                      <a:xfrm>
                        <a:off x="812528" y="2159000"/>
                        <a:ext cx="377825" cy="242888"/>
                      </a:xfrm>
                      <a:prstGeom prst="rect">
                        <a:avLst/>
                      </a:prstGeom>
                      <a:solidFill>
                        <a:schemeClr val="bg1">
                          <a:lumMod val="50000"/>
                          <a:lumOff val="50000"/>
                        </a:schemeClr>
                      </a:solidFill>
                      <a:extLst/>
                    </p:spPr>
                  </p:pic>
                </p:oleObj>
              </mc:Fallback>
            </mc:AlternateContent>
          </a:graphicData>
        </a:graphic>
      </p:graphicFrame>
      <p:graphicFrame>
        <p:nvGraphicFramePr>
          <p:cNvPr id="67589" name="Object 5"/>
          <p:cNvGraphicFramePr>
            <a:graphicFrameLocks noChangeAspect="1"/>
          </p:cNvGraphicFramePr>
          <p:nvPr>
            <p:extLst>
              <p:ext uri="{D42A27DB-BD31-4B8C-83A1-F6EECF244321}">
                <p14:modId xmlns:p14="http://schemas.microsoft.com/office/powerpoint/2010/main" val="2359395215"/>
              </p:ext>
            </p:extLst>
          </p:nvPr>
        </p:nvGraphicFramePr>
        <p:xfrm>
          <a:off x="755576" y="3652294"/>
          <a:ext cx="482600" cy="304800"/>
        </p:xfrm>
        <a:graphic>
          <a:graphicData uri="http://schemas.openxmlformats.org/presentationml/2006/ole">
            <mc:AlternateContent xmlns:mc="http://schemas.openxmlformats.org/markup-compatibility/2006">
              <mc:Choice xmlns:v="urn:schemas-microsoft-com:vml" Requires="v">
                <p:oleObj spid="_x0000_s5280" name="Equation" r:id="rId12" imgW="419040" imgH="253800" progId="Equation.3">
                  <p:embed/>
                </p:oleObj>
              </mc:Choice>
              <mc:Fallback>
                <p:oleObj name="Equation" r:id="rId12" imgW="41904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5576" y="3652294"/>
                        <a:ext cx="482600" cy="304800"/>
                      </a:xfrm>
                      <a:prstGeom prst="rect">
                        <a:avLst/>
                      </a:prstGeom>
                      <a:solidFill>
                        <a:schemeClr val="bg1">
                          <a:lumMod val="50000"/>
                          <a:lumOff val="50000"/>
                        </a:schemeClr>
                      </a:solidFill>
                      <a:extLst/>
                    </p:spPr>
                  </p:pic>
                </p:oleObj>
              </mc:Fallback>
            </mc:AlternateContent>
          </a:graphicData>
        </a:graphic>
      </p:graphicFrame>
      <p:cxnSp>
        <p:nvCxnSpPr>
          <p:cNvPr id="43" name="Straight Connector 42"/>
          <p:cNvCxnSpPr/>
          <p:nvPr/>
        </p:nvCxnSpPr>
        <p:spPr>
          <a:xfrm flipV="1">
            <a:off x="1379463" y="2433094"/>
            <a:ext cx="1263773" cy="1362"/>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357144"/>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dirty="0" smtClean="0"/>
              <a:t>The Schema</a:t>
            </a:r>
            <a:endParaRPr lang="en-US" dirty="0"/>
          </a:p>
        </p:txBody>
      </p:sp>
      <p:sp>
        <p:nvSpPr>
          <p:cNvPr id="3" name="Content Placeholder 2"/>
          <p:cNvSpPr>
            <a:spLocks noGrp="1"/>
          </p:cNvSpPr>
          <p:nvPr>
            <p:ph idx="1"/>
          </p:nvPr>
        </p:nvSpPr>
        <p:spPr>
          <a:xfrm>
            <a:off x="457200" y="4077072"/>
            <a:ext cx="8229600" cy="2114128"/>
          </a:xfrm>
        </p:spPr>
        <p:txBody>
          <a:bodyPr>
            <a:normAutofit fontScale="92500"/>
          </a:bodyPr>
          <a:lstStyle/>
          <a:p>
            <a:r>
              <a:rPr lang="en-US" dirty="0" smtClean="0"/>
              <a:t>A Reservoir predictor is trained to produce the BOLD </a:t>
            </a:r>
            <a:r>
              <a:rPr lang="en-US" dirty="0"/>
              <a:t>voxel-wise given </a:t>
            </a:r>
            <a:r>
              <a:rPr lang="en-US" dirty="0" smtClean="0"/>
              <a:t>the sequence of stimuli based on a real data</a:t>
            </a:r>
          </a:p>
          <a:p>
            <a:r>
              <a:rPr lang="en-US" dirty="0" smtClean="0"/>
              <a:t>Good prediction accuracy indicates the relevance of the voxel for a given perceptual/cognitive task</a:t>
            </a:r>
          </a:p>
        </p:txBody>
      </p:sp>
      <p:sp>
        <p:nvSpPr>
          <p:cNvPr id="6" name="Slide Number Placeholder 5"/>
          <p:cNvSpPr>
            <a:spLocks noGrp="1"/>
          </p:cNvSpPr>
          <p:nvPr>
            <p:ph type="sldNum" sz="quarter" idx="12"/>
          </p:nvPr>
        </p:nvSpPr>
        <p:spPr/>
        <p:txBody>
          <a:bodyPr/>
          <a:lstStyle/>
          <a:p>
            <a:pPr>
              <a:defRPr/>
            </a:pPr>
            <a:fld id="{4868D20F-BD44-B547-9CE3-4EF6DA6BB02D}" type="slidenum">
              <a:rPr lang="en-US" smtClean="0"/>
              <a:pPr>
                <a:defRPr/>
              </a:pPr>
              <a:t>37</a:t>
            </a:fld>
            <a:endParaRPr lang="en-US"/>
          </a:p>
        </p:txBody>
      </p:sp>
      <p:cxnSp>
        <p:nvCxnSpPr>
          <p:cNvPr id="54" name="Straight Arrow Connector 53"/>
          <p:cNvCxnSpPr/>
          <p:nvPr/>
        </p:nvCxnSpPr>
        <p:spPr bwMode="auto">
          <a:xfrm rot="16200000" flipV="1">
            <a:off x="534321" y="2489693"/>
            <a:ext cx="335890"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bwMode="auto">
          <a:xfrm>
            <a:off x="693449" y="2657183"/>
            <a:ext cx="1586613" cy="289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bwMode="auto">
          <a:xfrm rot="16200000" flipV="1">
            <a:off x="1134338" y="2489693"/>
            <a:ext cx="335890"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562161" y="2059280"/>
            <a:ext cx="287258" cy="276999"/>
          </a:xfrm>
          <a:prstGeom prst="rect">
            <a:avLst/>
          </a:prstGeom>
          <a:noFill/>
        </p:spPr>
        <p:txBody>
          <a:bodyPr wrap="none" rtlCol="0">
            <a:spAutoFit/>
          </a:bodyPr>
          <a:lstStyle/>
          <a:p>
            <a:r>
              <a:rPr lang="en-US" sz="1200" dirty="0" smtClean="0"/>
              <a:t>B</a:t>
            </a:r>
            <a:endParaRPr lang="en-US" sz="1200" dirty="0"/>
          </a:p>
        </p:txBody>
      </p:sp>
      <p:cxnSp>
        <p:nvCxnSpPr>
          <p:cNvPr id="59" name="Straight Arrow Connector 58"/>
          <p:cNvCxnSpPr/>
          <p:nvPr/>
        </p:nvCxnSpPr>
        <p:spPr bwMode="auto">
          <a:xfrm rot="16200000" flipV="1">
            <a:off x="734162" y="2489692"/>
            <a:ext cx="335889"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bwMode="auto">
          <a:xfrm rot="16200000" flipV="1">
            <a:off x="1363574" y="2489692"/>
            <a:ext cx="335889"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bwMode="auto">
          <a:xfrm rot="16200000" flipV="1">
            <a:off x="1797403" y="2489692"/>
            <a:ext cx="335889" cy="0"/>
          </a:xfrm>
          <a:prstGeom prst="straightConnector1">
            <a:avLst/>
          </a:prstGeom>
          <a:ln w="31750" cmpd="sng">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162177" y="2059280"/>
            <a:ext cx="300082" cy="276999"/>
          </a:xfrm>
          <a:prstGeom prst="rect">
            <a:avLst/>
          </a:prstGeom>
          <a:noFill/>
        </p:spPr>
        <p:txBody>
          <a:bodyPr wrap="none" rtlCol="0">
            <a:spAutoFit/>
          </a:bodyPr>
          <a:lstStyle/>
          <a:p>
            <a:r>
              <a:rPr lang="en-US" sz="1200" dirty="0"/>
              <a:t>A</a:t>
            </a:r>
          </a:p>
        </p:txBody>
      </p:sp>
      <p:sp>
        <p:nvSpPr>
          <p:cNvPr id="63" name="TextBox 62"/>
          <p:cNvSpPr txBox="1"/>
          <p:nvPr/>
        </p:nvSpPr>
        <p:spPr>
          <a:xfrm>
            <a:off x="1828800" y="2059280"/>
            <a:ext cx="287258" cy="276999"/>
          </a:xfrm>
          <a:prstGeom prst="rect">
            <a:avLst/>
          </a:prstGeom>
          <a:noFill/>
        </p:spPr>
        <p:txBody>
          <a:bodyPr wrap="none" rtlCol="0">
            <a:spAutoFit/>
          </a:bodyPr>
          <a:lstStyle/>
          <a:p>
            <a:r>
              <a:rPr lang="en-US" sz="1200" dirty="0" smtClean="0"/>
              <a:t>B</a:t>
            </a:r>
            <a:endParaRPr lang="en-US" sz="1200" dirty="0"/>
          </a:p>
        </p:txBody>
      </p:sp>
      <p:sp>
        <p:nvSpPr>
          <p:cNvPr id="64" name="TextBox 63"/>
          <p:cNvSpPr txBox="1"/>
          <p:nvPr/>
        </p:nvSpPr>
        <p:spPr>
          <a:xfrm>
            <a:off x="762000" y="2059280"/>
            <a:ext cx="287308" cy="276999"/>
          </a:xfrm>
          <a:prstGeom prst="rect">
            <a:avLst/>
          </a:prstGeom>
          <a:noFill/>
        </p:spPr>
        <p:txBody>
          <a:bodyPr wrap="none" rtlCol="0">
            <a:spAutoFit/>
          </a:bodyPr>
          <a:lstStyle/>
          <a:p>
            <a:r>
              <a:rPr lang="en-US" sz="1200" dirty="0" smtClean="0"/>
              <a:t>A</a:t>
            </a:r>
            <a:endParaRPr lang="en-US" sz="1200" dirty="0"/>
          </a:p>
        </p:txBody>
      </p:sp>
      <p:sp>
        <p:nvSpPr>
          <p:cNvPr id="65" name="TextBox 64"/>
          <p:cNvSpPr txBox="1"/>
          <p:nvPr/>
        </p:nvSpPr>
        <p:spPr>
          <a:xfrm>
            <a:off x="1389092" y="2059280"/>
            <a:ext cx="287308" cy="276999"/>
          </a:xfrm>
          <a:prstGeom prst="rect">
            <a:avLst/>
          </a:prstGeom>
          <a:noFill/>
        </p:spPr>
        <p:txBody>
          <a:bodyPr wrap="none" rtlCol="0">
            <a:spAutoFit/>
          </a:bodyPr>
          <a:lstStyle/>
          <a:p>
            <a:r>
              <a:rPr lang="en-US" sz="1200" dirty="0" smtClean="0"/>
              <a:t>B</a:t>
            </a:r>
            <a:endParaRPr lang="en-US" sz="1200" dirty="0"/>
          </a:p>
        </p:txBody>
      </p:sp>
      <p:sp>
        <p:nvSpPr>
          <p:cNvPr id="68" name="TextBox 67"/>
          <p:cNvSpPr txBox="1"/>
          <p:nvPr/>
        </p:nvSpPr>
        <p:spPr>
          <a:xfrm>
            <a:off x="2184027" y="2048038"/>
            <a:ext cx="800520" cy="338554"/>
          </a:xfrm>
          <a:prstGeom prst="rect">
            <a:avLst/>
          </a:prstGeom>
          <a:noFill/>
        </p:spPr>
        <p:txBody>
          <a:bodyPr wrap="none" rtlCol="0">
            <a:spAutoFit/>
          </a:bodyPr>
          <a:lstStyle/>
          <a:p>
            <a:r>
              <a:rPr lang="en-US" sz="1600" dirty="0" smtClean="0"/>
              <a:t>predict</a:t>
            </a:r>
            <a:endParaRPr lang="en-US" sz="1600" dirty="0"/>
          </a:p>
        </p:txBody>
      </p:sp>
      <p:sp>
        <p:nvSpPr>
          <p:cNvPr id="70" name="TextBox 69"/>
          <p:cNvSpPr txBox="1"/>
          <p:nvPr/>
        </p:nvSpPr>
        <p:spPr>
          <a:xfrm>
            <a:off x="457200" y="1447800"/>
            <a:ext cx="1978875" cy="400110"/>
          </a:xfrm>
          <a:prstGeom prst="rect">
            <a:avLst/>
          </a:prstGeom>
          <a:noFill/>
        </p:spPr>
        <p:txBody>
          <a:bodyPr wrap="none" rtlCol="0">
            <a:spAutoFit/>
          </a:bodyPr>
          <a:lstStyle/>
          <a:p>
            <a:r>
              <a:rPr lang="en-US" sz="2000" dirty="0" smtClean="0"/>
              <a:t>Testing data set</a:t>
            </a:r>
            <a:endParaRPr lang="en-US" sz="2000" dirty="0"/>
          </a:p>
        </p:txBody>
      </p:sp>
      <p:sp>
        <p:nvSpPr>
          <p:cNvPr id="71" name="Rectangle 70"/>
          <p:cNvSpPr/>
          <p:nvPr/>
        </p:nvSpPr>
        <p:spPr>
          <a:xfrm rot="16200000">
            <a:off x="2699178" y="2305050"/>
            <a:ext cx="1219200" cy="41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Predictor</a:t>
            </a:r>
            <a:endParaRPr lang="en-US" dirty="0"/>
          </a:p>
        </p:txBody>
      </p:sp>
      <p:cxnSp>
        <p:nvCxnSpPr>
          <p:cNvPr id="72" name="Straight Arrow Connector 71"/>
          <p:cNvCxnSpPr/>
          <p:nvPr/>
        </p:nvCxnSpPr>
        <p:spPr>
          <a:xfrm>
            <a:off x="2413428" y="2438400"/>
            <a:ext cx="405972" cy="1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3708828" y="2438400"/>
            <a:ext cx="405972" cy="1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9" name="Picture 78" descr="block-visual-120feat-smoothed-top.gif"/>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374888" y="2362200"/>
            <a:ext cx="952500" cy="914400"/>
          </a:xfrm>
          <a:prstGeom prst="rect">
            <a:avLst/>
          </a:prstGeom>
        </p:spPr>
      </p:pic>
      <p:sp>
        <p:nvSpPr>
          <p:cNvPr id="80" name="TextBox 79"/>
          <p:cNvSpPr txBox="1"/>
          <p:nvPr/>
        </p:nvSpPr>
        <p:spPr>
          <a:xfrm>
            <a:off x="6096000" y="3048000"/>
            <a:ext cx="1027845" cy="338554"/>
          </a:xfrm>
          <a:prstGeom prst="rect">
            <a:avLst/>
          </a:prstGeom>
          <a:noFill/>
        </p:spPr>
        <p:txBody>
          <a:bodyPr wrap="none" rtlCol="0">
            <a:spAutoFit/>
          </a:bodyPr>
          <a:lstStyle/>
          <a:p>
            <a:r>
              <a:rPr lang="en-US" sz="1600" dirty="0" smtClean="0"/>
              <a:t>Compare</a:t>
            </a:r>
            <a:endParaRPr lang="en-US" sz="1600" dirty="0"/>
          </a:p>
        </p:txBody>
      </p:sp>
      <p:sp>
        <p:nvSpPr>
          <p:cNvPr id="81" name="TextBox 80"/>
          <p:cNvSpPr txBox="1"/>
          <p:nvPr/>
        </p:nvSpPr>
        <p:spPr>
          <a:xfrm>
            <a:off x="7364893" y="1978223"/>
            <a:ext cx="1000595" cy="307777"/>
          </a:xfrm>
          <a:prstGeom prst="rect">
            <a:avLst/>
          </a:prstGeom>
          <a:noFill/>
        </p:spPr>
        <p:txBody>
          <a:bodyPr wrap="none" rtlCol="0">
            <a:spAutoFit/>
          </a:bodyPr>
          <a:lstStyle/>
          <a:p>
            <a:r>
              <a:rPr lang="en-US" sz="1400" dirty="0" smtClean="0"/>
              <a:t>Brain Map</a:t>
            </a:r>
            <a:endParaRPr lang="en-US" sz="1400" dirty="0"/>
          </a:p>
        </p:txBody>
      </p:sp>
      <p:sp>
        <p:nvSpPr>
          <p:cNvPr id="82" name="TextBox 81"/>
          <p:cNvSpPr txBox="1"/>
          <p:nvPr/>
        </p:nvSpPr>
        <p:spPr>
          <a:xfrm>
            <a:off x="7315200" y="3276600"/>
            <a:ext cx="1050288" cy="584775"/>
          </a:xfrm>
          <a:prstGeom prst="rect">
            <a:avLst/>
          </a:prstGeom>
          <a:noFill/>
        </p:spPr>
        <p:txBody>
          <a:bodyPr wrap="none" rtlCol="0">
            <a:spAutoFit/>
          </a:bodyPr>
          <a:lstStyle/>
          <a:p>
            <a:pPr algn="ctr"/>
            <a:r>
              <a:rPr lang="en-US" sz="1600" dirty="0" smtClean="0"/>
              <a:t>Relevant </a:t>
            </a:r>
          </a:p>
          <a:p>
            <a:pPr algn="ctr"/>
            <a:r>
              <a:rPr lang="en-US" sz="1600" dirty="0" smtClean="0"/>
              <a:t>voxels</a:t>
            </a:r>
            <a:endParaRPr lang="en-US" sz="1600" dirty="0"/>
          </a:p>
        </p:txBody>
      </p:sp>
      <p:pic>
        <p:nvPicPr>
          <p:cNvPr id="83" name="Picture 37"/>
          <p:cNvPicPr>
            <a:picLocks noChangeAspect="1" noChangeArrowheads="1"/>
          </p:cNvPicPr>
          <p:nvPr/>
        </p:nvPicPr>
        <p:blipFill>
          <a:blip r:embed="rId5" cstate="print"/>
          <a:srcRect/>
          <a:stretch>
            <a:fillRect/>
          </a:stretch>
        </p:blipFill>
        <p:spPr bwMode="auto">
          <a:xfrm>
            <a:off x="4724400" y="2209800"/>
            <a:ext cx="1065677" cy="533400"/>
          </a:xfrm>
          <a:prstGeom prst="rect">
            <a:avLst/>
          </a:prstGeom>
          <a:noFill/>
          <a:ln w="9525">
            <a:noFill/>
            <a:miter lim="800000"/>
            <a:headEnd/>
            <a:tailEnd/>
          </a:ln>
        </p:spPr>
      </p:pic>
      <p:sp>
        <p:nvSpPr>
          <p:cNvPr id="84" name="TextBox 83"/>
          <p:cNvSpPr txBox="1"/>
          <p:nvPr/>
        </p:nvSpPr>
        <p:spPr>
          <a:xfrm>
            <a:off x="4343400" y="1828800"/>
            <a:ext cx="1723549" cy="338554"/>
          </a:xfrm>
          <a:prstGeom prst="rect">
            <a:avLst/>
          </a:prstGeom>
          <a:noFill/>
        </p:spPr>
        <p:txBody>
          <a:bodyPr wrap="none" rtlCol="0">
            <a:spAutoFit/>
          </a:bodyPr>
          <a:lstStyle/>
          <a:p>
            <a:pPr algn="ctr"/>
            <a:r>
              <a:rPr lang="en-US" sz="1600" dirty="0" smtClean="0"/>
              <a:t>Predicted  BOLD</a:t>
            </a:r>
            <a:endParaRPr lang="en-US" sz="1600" dirty="0"/>
          </a:p>
        </p:txBody>
      </p:sp>
      <p:sp>
        <p:nvSpPr>
          <p:cNvPr id="85" name="TextBox 84"/>
          <p:cNvSpPr txBox="1"/>
          <p:nvPr/>
        </p:nvSpPr>
        <p:spPr>
          <a:xfrm>
            <a:off x="4419600" y="3505200"/>
            <a:ext cx="1505540" cy="338554"/>
          </a:xfrm>
          <a:prstGeom prst="rect">
            <a:avLst/>
          </a:prstGeom>
          <a:noFill/>
        </p:spPr>
        <p:txBody>
          <a:bodyPr wrap="none" rtlCol="0">
            <a:spAutoFit/>
          </a:bodyPr>
          <a:lstStyle/>
          <a:p>
            <a:pPr algn="ctr"/>
            <a:r>
              <a:rPr lang="en-US" sz="1600" dirty="0" smtClean="0"/>
              <a:t>Original BOLD</a:t>
            </a:r>
            <a:endParaRPr lang="en-US" sz="1600" dirty="0"/>
          </a:p>
        </p:txBody>
      </p:sp>
      <p:pic>
        <p:nvPicPr>
          <p:cNvPr id="86" name="Picture 37"/>
          <p:cNvPicPr>
            <a:picLocks noChangeAspect="1" noChangeArrowheads="1"/>
          </p:cNvPicPr>
          <p:nvPr/>
        </p:nvPicPr>
        <p:blipFill>
          <a:blip r:embed="rId5" cstate="print"/>
          <a:srcRect/>
          <a:stretch>
            <a:fillRect/>
          </a:stretch>
        </p:blipFill>
        <p:spPr bwMode="auto">
          <a:xfrm>
            <a:off x="4730459" y="2895600"/>
            <a:ext cx="1065677" cy="533400"/>
          </a:xfrm>
          <a:prstGeom prst="rect">
            <a:avLst/>
          </a:prstGeom>
          <a:noFill/>
          <a:ln w="9525">
            <a:noFill/>
            <a:miter lim="800000"/>
            <a:headEnd/>
            <a:tailEnd/>
          </a:ln>
        </p:spPr>
      </p:pic>
      <p:graphicFrame>
        <p:nvGraphicFramePr>
          <p:cNvPr id="87" name="Object 3"/>
          <p:cNvGraphicFramePr>
            <a:graphicFrameLocks noChangeAspect="1"/>
          </p:cNvGraphicFramePr>
          <p:nvPr/>
        </p:nvGraphicFramePr>
        <p:xfrm>
          <a:off x="4267200" y="2286001"/>
          <a:ext cx="393251" cy="304800"/>
        </p:xfrm>
        <a:graphic>
          <a:graphicData uri="http://schemas.openxmlformats.org/presentationml/2006/ole">
            <mc:AlternateContent xmlns:mc="http://schemas.openxmlformats.org/markup-compatibility/2006">
              <mc:Choice xmlns:v="urn:schemas-microsoft-com:vml" Requires="v">
                <p:oleObj spid="_x0000_s7274" name="Equation" r:id="rId6" imgW="342720" imgH="253800" progId="Equation.3">
                  <p:embed/>
                </p:oleObj>
              </mc:Choice>
              <mc:Fallback>
                <p:oleObj name="Equation" r:id="rId6" imgW="342720" imgH="253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286001"/>
                        <a:ext cx="393251"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 name="Object 4"/>
          <p:cNvGraphicFramePr>
            <a:graphicFrameLocks noChangeAspect="1"/>
          </p:cNvGraphicFramePr>
          <p:nvPr/>
        </p:nvGraphicFramePr>
        <p:xfrm>
          <a:off x="4267200" y="2971800"/>
          <a:ext cx="393700" cy="304800"/>
        </p:xfrm>
        <a:graphic>
          <a:graphicData uri="http://schemas.openxmlformats.org/presentationml/2006/ole">
            <mc:AlternateContent xmlns:mc="http://schemas.openxmlformats.org/markup-compatibility/2006">
              <mc:Choice xmlns:v="urn:schemas-microsoft-com:vml" Requires="v">
                <p:oleObj spid="_x0000_s7275" name="Equation" r:id="rId8" imgW="342720" imgH="253800" progId="Equation.3">
                  <p:embed/>
                </p:oleObj>
              </mc:Choice>
              <mc:Fallback>
                <p:oleObj name="Equation" r:id="rId8" imgW="342720" imgH="253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2971800"/>
                        <a:ext cx="3937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 name="Right Arrow 88"/>
          <p:cNvSpPr/>
          <p:nvPr/>
        </p:nvSpPr>
        <p:spPr>
          <a:xfrm>
            <a:off x="6248400" y="2667000"/>
            <a:ext cx="762000" cy="228600"/>
          </a:xfrm>
          <a:prstGeom prst="rightArrow">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TextBox 89"/>
          <p:cNvSpPr txBox="1"/>
          <p:nvPr/>
        </p:nvSpPr>
        <p:spPr>
          <a:xfrm>
            <a:off x="3048000" y="1219200"/>
            <a:ext cx="470000" cy="707886"/>
          </a:xfrm>
          <a:prstGeom prst="rect">
            <a:avLst/>
          </a:prstGeom>
          <a:noFill/>
        </p:spPr>
        <p:txBody>
          <a:bodyPr wrap="none" rtlCol="0">
            <a:spAutoFit/>
          </a:bodyPr>
          <a:lstStyle/>
          <a:p>
            <a:r>
              <a:rPr lang="en-US"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16613730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linds(horizontal)">
                                      <p:cBhvr>
                                        <p:cTn id="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5784" y="135639"/>
            <a:ext cx="5937006" cy="720080"/>
          </a:xfrm>
        </p:spPr>
        <p:txBody>
          <a:bodyPr>
            <a:normAutofit/>
          </a:bodyPr>
          <a:lstStyle/>
          <a:p>
            <a:r>
              <a:rPr lang="en-US" sz="3100" dirty="0" smtClean="0"/>
              <a:t>Results</a:t>
            </a:r>
            <a:endParaRPr lang="en-US" sz="3100" dirty="0"/>
          </a:p>
        </p:txBody>
      </p:sp>
      <p:sp>
        <p:nvSpPr>
          <p:cNvPr id="6" name="Slide Number Placeholder 5"/>
          <p:cNvSpPr>
            <a:spLocks noGrp="1"/>
          </p:cNvSpPr>
          <p:nvPr>
            <p:ph type="sldNum" sz="quarter" idx="12"/>
          </p:nvPr>
        </p:nvSpPr>
        <p:spPr/>
        <p:txBody>
          <a:bodyPr/>
          <a:lstStyle/>
          <a:p>
            <a:pPr>
              <a:defRPr/>
            </a:pPr>
            <a:fld id="{4868D20F-BD44-B547-9CE3-4EF6DA6BB02D}" type="slidenum">
              <a:rPr lang="en-US" smtClean="0"/>
              <a:pPr>
                <a:defRPr/>
              </a:pPr>
              <a:t>38</a:t>
            </a:fld>
            <a:endParaRPr lang="en-US"/>
          </a:p>
        </p:txBody>
      </p:sp>
      <p:sp>
        <p:nvSpPr>
          <p:cNvPr id="27" name="TextBox 26"/>
          <p:cNvSpPr txBox="1"/>
          <p:nvPr/>
        </p:nvSpPr>
        <p:spPr>
          <a:xfrm>
            <a:off x="722412" y="3075332"/>
            <a:ext cx="1886745" cy="338554"/>
          </a:xfrm>
          <a:prstGeom prst="rect">
            <a:avLst/>
          </a:prstGeom>
          <a:noFill/>
        </p:spPr>
        <p:txBody>
          <a:bodyPr wrap="square" rtlCol="0">
            <a:spAutoFit/>
          </a:bodyPr>
          <a:lstStyle/>
          <a:p>
            <a:r>
              <a:rPr lang="en-US" sz="1600" b="1" i="1" dirty="0">
                <a:solidFill>
                  <a:srgbClr val="4D9ED8"/>
                </a:solidFill>
              </a:rPr>
              <a:t>R</a:t>
            </a:r>
            <a:r>
              <a:rPr lang="en-US" sz="1600" b="1" i="1" dirty="0" smtClean="0">
                <a:solidFill>
                  <a:srgbClr val="4D9ED8"/>
                </a:solidFill>
              </a:rPr>
              <a:t>elevant voxel</a:t>
            </a:r>
            <a:endParaRPr lang="en-US" sz="1600" b="1" i="1" dirty="0">
              <a:solidFill>
                <a:srgbClr val="4D9ED8"/>
              </a:solidFill>
            </a:endParaRPr>
          </a:p>
        </p:txBody>
      </p:sp>
      <p:grpSp>
        <p:nvGrpSpPr>
          <p:cNvPr id="28" name="Group 27"/>
          <p:cNvGrpSpPr/>
          <p:nvPr/>
        </p:nvGrpSpPr>
        <p:grpSpPr>
          <a:xfrm>
            <a:off x="4761013" y="3730352"/>
            <a:ext cx="679948" cy="362330"/>
            <a:chOff x="7231254" y="3032464"/>
            <a:chExt cx="337767" cy="344690"/>
          </a:xfrm>
          <a:noFill/>
        </p:grpSpPr>
        <p:sp>
          <p:nvSpPr>
            <p:cNvPr id="29" name="TextBox 28"/>
            <p:cNvSpPr txBox="1"/>
            <p:nvPr/>
          </p:nvSpPr>
          <p:spPr>
            <a:xfrm>
              <a:off x="7231254" y="3032464"/>
              <a:ext cx="337767" cy="157715"/>
            </a:xfrm>
            <a:prstGeom prst="rect">
              <a:avLst/>
            </a:prstGeom>
            <a:grpFill/>
          </p:spPr>
          <p:txBody>
            <a:bodyPr wrap="none" lIns="72000" tIns="0" rIns="72000" bIns="0" rtlCol="0">
              <a:spAutoFit/>
            </a:bodyPr>
            <a:lstStyle/>
            <a:p>
              <a:pPr algn="ctr"/>
              <a:r>
                <a:rPr lang="en-US" sz="700" dirty="0" smtClean="0"/>
                <a:t>LSM</a:t>
              </a:r>
              <a:endParaRPr lang="en-US" sz="700" dirty="0"/>
            </a:p>
          </p:txBody>
        </p:sp>
        <p:sp>
          <p:nvSpPr>
            <p:cNvPr id="30" name="TextBox 29"/>
            <p:cNvSpPr txBox="1"/>
            <p:nvPr/>
          </p:nvSpPr>
          <p:spPr>
            <a:xfrm>
              <a:off x="7235128" y="3219439"/>
              <a:ext cx="330027" cy="157715"/>
            </a:xfrm>
            <a:prstGeom prst="rect">
              <a:avLst/>
            </a:prstGeom>
            <a:grpFill/>
          </p:spPr>
          <p:txBody>
            <a:bodyPr wrap="none" lIns="72000" tIns="0" rIns="72000" bIns="0" rtlCol="0">
              <a:spAutoFit/>
            </a:bodyPr>
            <a:lstStyle/>
            <a:p>
              <a:pPr algn="ctr"/>
              <a:r>
                <a:rPr lang="en-US" sz="700" dirty="0" smtClean="0"/>
                <a:t>Real</a:t>
              </a:r>
              <a:endParaRPr lang="en-US" sz="700" dirty="0"/>
            </a:p>
          </p:txBody>
        </p:sp>
      </p:grpSp>
      <p:grpSp>
        <p:nvGrpSpPr>
          <p:cNvPr id="31" name="Group 30"/>
          <p:cNvGrpSpPr/>
          <p:nvPr/>
        </p:nvGrpSpPr>
        <p:grpSpPr>
          <a:xfrm>
            <a:off x="798613" y="3413886"/>
            <a:ext cx="6851104" cy="1383266"/>
            <a:chOff x="304800" y="1905000"/>
            <a:chExt cx="3898824" cy="1364400"/>
          </a:xfrm>
        </p:grpSpPr>
        <p:pic>
          <p:nvPicPr>
            <p:cNvPr id="32" name="Picture 31"/>
            <p:cNvPicPr>
              <a:picLocks noChangeAspect="1"/>
            </p:cNvPicPr>
            <p:nvPr/>
          </p:nvPicPr>
          <p:blipFill>
            <a:blip r:embed="rId3" cstate="print"/>
            <a:stretch>
              <a:fillRect/>
            </a:stretch>
          </p:blipFill>
          <p:spPr>
            <a:xfrm>
              <a:off x="304800" y="1905000"/>
              <a:ext cx="3898287" cy="1364400"/>
            </a:xfrm>
            <a:prstGeom prst="rect">
              <a:avLst/>
            </a:prstGeom>
            <a:ln>
              <a:solidFill>
                <a:srgbClr val="526DB0"/>
              </a:solidFill>
            </a:ln>
          </p:spPr>
        </p:pic>
        <p:sp>
          <p:nvSpPr>
            <p:cNvPr id="33" name="TextBox 32"/>
            <p:cNvSpPr txBox="1"/>
            <p:nvPr/>
          </p:nvSpPr>
          <p:spPr>
            <a:xfrm>
              <a:off x="3671197" y="1905000"/>
              <a:ext cx="532427" cy="215444"/>
            </a:xfrm>
            <a:prstGeom prst="rect">
              <a:avLst/>
            </a:prstGeom>
            <a:solidFill>
              <a:srgbClr val="FFFFFF"/>
            </a:solidFill>
          </p:spPr>
          <p:txBody>
            <a:bodyPr wrap="none" lIns="0" tIns="0" rIns="0" bIns="0" rtlCol="0">
              <a:spAutoFit/>
            </a:bodyPr>
            <a:lstStyle/>
            <a:p>
              <a:pPr algn="r"/>
              <a:r>
                <a:rPr lang="en-US" sz="1400" b="1" i="1" dirty="0" smtClean="0">
                  <a:solidFill>
                    <a:schemeClr val="accent1"/>
                  </a:solidFill>
                </a:rPr>
                <a:t>Block</a:t>
              </a:r>
              <a:endParaRPr lang="en-US" sz="1400" b="1" i="1" dirty="0">
                <a:solidFill>
                  <a:schemeClr val="accent1"/>
                </a:solidFill>
              </a:endParaRPr>
            </a:p>
          </p:txBody>
        </p:sp>
      </p:grpSp>
      <p:sp>
        <p:nvSpPr>
          <p:cNvPr id="34" name="TextBox 33"/>
          <p:cNvSpPr txBox="1"/>
          <p:nvPr/>
        </p:nvSpPr>
        <p:spPr>
          <a:xfrm>
            <a:off x="722412" y="4967299"/>
            <a:ext cx="1739151" cy="338554"/>
          </a:xfrm>
          <a:prstGeom prst="rect">
            <a:avLst/>
          </a:prstGeom>
          <a:noFill/>
        </p:spPr>
        <p:txBody>
          <a:bodyPr wrap="none" rtlCol="0">
            <a:spAutoFit/>
          </a:bodyPr>
          <a:lstStyle/>
          <a:p>
            <a:r>
              <a:rPr lang="en-US" sz="1600" b="1" i="1" dirty="0" smtClean="0">
                <a:solidFill>
                  <a:srgbClr val="4D9ED8"/>
                </a:solidFill>
              </a:rPr>
              <a:t>Irrelevant voxel</a:t>
            </a:r>
            <a:endParaRPr lang="en-US" sz="1600" b="1" i="1" dirty="0">
              <a:solidFill>
                <a:srgbClr val="4D9ED8"/>
              </a:solidFill>
            </a:endParaRPr>
          </a:p>
        </p:txBody>
      </p:sp>
      <p:grpSp>
        <p:nvGrpSpPr>
          <p:cNvPr id="35" name="Group 34"/>
          <p:cNvGrpSpPr/>
          <p:nvPr/>
        </p:nvGrpSpPr>
        <p:grpSpPr>
          <a:xfrm>
            <a:off x="798613" y="5335837"/>
            <a:ext cx="6851104" cy="1477539"/>
            <a:chOff x="304800" y="4114800"/>
            <a:chExt cx="3898800" cy="1364400"/>
          </a:xfrm>
        </p:grpSpPr>
        <p:pic>
          <p:nvPicPr>
            <p:cNvPr id="36" name="Picture 35"/>
            <p:cNvPicPr>
              <a:picLocks/>
            </p:cNvPicPr>
            <p:nvPr/>
          </p:nvPicPr>
          <p:blipFill>
            <a:blip r:embed="rId4" cstate="print"/>
            <a:stretch>
              <a:fillRect/>
            </a:stretch>
          </p:blipFill>
          <p:spPr>
            <a:xfrm>
              <a:off x="304800" y="4114800"/>
              <a:ext cx="3898800" cy="1364400"/>
            </a:xfrm>
            <a:prstGeom prst="rect">
              <a:avLst/>
            </a:prstGeom>
            <a:ln>
              <a:solidFill>
                <a:srgbClr val="526DB0"/>
              </a:solidFill>
            </a:ln>
          </p:spPr>
        </p:pic>
        <p:sp>
          <p:nvSpPr>
            <p:cNvPr id="37" name="TextBox 36"/>
            <p:cNvSpPr txBox="1"/>
            <p:nvPr/>
          </p:nvSpPr>
          <p:spPr>
            <a:xfrm>
              <a:off x="3658573" y="4114800"/>
              <a:ext cx="532427" cy="215444"/>
            </a:xfrm>
            <a:prstGeom prst="rect">
              <a:avLst/>
            </a:prstGeom>
            <a:solidFill>
              <a:srgbClr val="FFFFFF"/>
            </a:solidFill>
          </p:spPr>
          <p:txBody>
            <a:bodyPr wrap="none" lIns="0" tIns="0" rIns="0" bIns="0" rtlCol="0">
              <a:spAutoFit/>
            </a:bodyPr>
            <a:lstStyle/>
            <a:p>
              <a:pPr algn="r"/>
              <a:r>
                <a:rPr lang="en-US" sz="1400" b="1" i="1" dirty="0" smtClean="0">
                  <a:solidFill>
                    <a:schemeClr val="accent1"/>
                  </a:solidFill>
                </a:rPr>
                <a:t>Block</a:t>
              </a:r>
              <a:endParaRPr lang="en-US" sz="1400" b="1" i="1" dirty="0">
                <a:solidFill>
                  <a:schemeClr val="accent1"/>
                </a:solidFill>
              </a:endParaRPr>
            </a:p>
          </p:txBody>
        </p:sp>
      </p:grpSp>
      <p:grpSp>
        <p:nvGrpSpPr>
          <p:cNvPr id="38" name="Group 37"/>
          <p:cNvGrpSpPr/>
          <p:nvPr/>
        </p:nvGrpSpPr>
        <p:grpSpPr>
          <a:xfrm>
            <a:off x="7648773" y="3956116"/>
            <a:ext cx="780195" cy="373188"/>
            <a:chOff x="7161466" y="2920893"/>
            <a:chExt cx="780195" cy="546383"/>
          </a:xfrm>
          <a:noFill/>
        </p:grpSpPr>
        <p:sp>
          <p:nvSpPr>
            <p:cNvPr id="39" name="TextBox 38"/>
            <p:cNvSpPr txBox="1"/>
            <p:nvPr/>
          </p:nvSpPr>
          <p:spPr>
            <a:xfrm>
              <a:off x="7161466" y="2920893"/>
              <a:ext cx="780195" cy="247838"/>
            </a:xfrm>
            <a:prstGeom prst="rect">
              <a:avLst/>
            </a:prstGeom>
            <a:grpFill/>
          </p:spPr>
          <p:txBody>
            <a:bodyPr wrap="none" lIns="72000" tIns="0" rIns="72000" bIns="0" rtlCol="0">
              <a:spAutoFit/>
            </a:bodyPr>
            <a:lstStyle/>
            <a:p>
              <a:pPr algn="ctr"/>
              <a:r>
                <a:rPr lang="en-US" sz="1100" dirty="0" smtClean="0"/>
                <a:t>Predicted</a:t>
              </a:r>
              <a:endParaRPr lang="en-US" sz="1100" dirty="0"/>
            </a:p>
          </p:txBody>
        </p:sp>
        <p:sp>
          <p:nvSpPr>
            <p:cNvPr id="40" name="TextBox 39"/>
            <p:cNvSpPr txBox="1"/>
            <p:nvPr/>
          </p:nvSpPr>
          <p:spPr>
            <a:xfrm>
              <a:off x="7183970" y="3219438"/>
              <a:ext cx="432343" cy="247838"/>
            </a:xfrm>
            <a:prstGeom prst="rect">
              <a:avLst/>
            </a:prstGeom>
            <a:grpFill/>
          </p:spPr>
          <p:txBody>
            <a:bodyPr wrap="none" lIns="72000" tIns="0" rIns="72000" bIns="0" rtlCol="0">
              <a:spAutoFit/>
            </a:bodyPr>
            <a:lstStyle/>
            <a:p>
              <a:pPr algn="ctr"/>
              <a:r>
                <a:rPr lang="en-US" sz="1100" dirty="0" smtClean="0"/>
                <a:t>Real</a:t>
              </a:r>
              <a:endParaRPr lang="en-US" sz="1100" dirty="0"/>
            </a:p>
          </p:txBody>
        </p:sp>
      </p:grpSp>
      <p:grpSp>
        <p:nvGrpSpPr>
          <p:cNvPr id="41" name="Group 40"/>
          <p:cNvGrpSpPr/>
          <p:nvPr/>
        </p:nvGrpSpPr>
        <p:grpSpPr>
          <a:xfrm>
            <a:off x="7680237" y="5912469"/>
            <a:ext cx="780195" cy="373188"/>
            <a:chOff x="7161466" y="2920893"/>
            <a:chExt cx="780195" cy="546383"/>
          </a:xfrm>
          <a:noFill/>
        </p:grpSpPr>
        <p:sp>
          <p:nvSpPr>
            <p:cNvPr id="42" name="TextBox 41"/>
            <p:cNvSpPr txBox="1"/>
            <p:nvPr/>
          </p:nvSpPr>
          <p:spPr>
            <a:xfrm>
              <a:off x="7161466" y="2920893"/>
              <a:ext cx="780195" cy="247838"/>
            </a:xfrm>
            <a:prstGeom prst="rect">
              <a:avLst/>
            </a:prstGeom>
            <a:grpFill/>
          </p:spPr>
          <p:txBody>
            <a:bodyPr wrap="none" lIns="72000" tIns="0" rIns="72000" bIns="0" rtlCol="0">
              <a:spAutoFit/>
            </a:bodyPr>
            <a:lstStyle/>
            <a:p>
              <a:pPr algn="ctr"/>
              <a:r>
                <a:rPr lang="en-US" sz="1100" dirty="0" smtClean="0"/>
                <a:t>Predicted</a:t>
              </a:r>
              <a:endParaRPr lang="en-US" sz="1100" dirty="0"/>
            </a:p>
          </p:txBody>
        </p:sp>
        <p:sp>
          <p:nvSpPr>
            <p:cNvPr id="43" name="TextBox 42"/>
            <p:cNvSpPr txBox="1"/>
            <p:nvPr/>
          </p:nvSpPr>
          <p:spPr>
            <a:xfrm>
              <a:off x="7183970" y="3219438"/>
              <a:ext cx="432343" cy="247838"/>
            </a:xfrm>
            <a:prstGeom prst="rect">
              <a:avLst/>
            </a:prstGeom>
            <a:grpFill/>
          </p:spPr>
          <p:txBody>
            <a:bodyPr wrap="none" lIns="72000" tIns="0" rIns="72000" bIns="0" rtlCol="0">
              <a:spAutoFit/>
            </a:bodyPr>
            <a:lstStyle/>
            <a:p>
              <a:pPr algn="ctr"/>
              <a:r>
                <a:rPr lang="en-US" sz="1100" dirty="0" smtClean="0"/>
                <a:t>Real</a:t>
              </a:r>
              <a:endParaRPr lang="en-US" sz="1100" dirty="0"/>
            </a:p>
          </p:txBody>
        </p:sp>
      </p:grpSp>
      <p:graphicFrame>
        <p:nvGraphicFramePr>
          <p:cNvPr id="25" name="Content Placeholder 7"/>
          <p:cNvGraphicFramePr>
            <a:graphicFrameLocks/>
          </p:cNvGraphicFramePr>
          <p:nvPr>
            <p:extLst>
              <p:ext uri="{D42A27DB-BD31-4B8C-83A1-F6EECF244321}">
                <p14:modId xmlns:p14="http://schemas.microsoft.com/office/powerpoint/2010/main" val="3302856177"/>
              </p:ext>
            </p:extLst>
          </p:nvPr>
        </p:nvGraphicFramePr>
        <p:xfrm>
          <a:off x="1642343" y="1124744"/>
          <a:ext cx="5298016" cy="1757489"/>
        </p:xfrm>
        <a:graphic>
          <a:graphicData uri="http://schemas.openxmlformats.org/drawingml/2006/table">
            <a:tbl>
              <a:tblPr firstRow="1" firstCol="1">
                <a:tableStyleId>{073A0DAA-6AF3-43AB-8588-CEC1D06C72B9}</a:tableStyleId>
              </a:tblPr>
              <a:tblGrid>
                <a:gridCol w="2119205"/>
                <a:gridCol w="815079"/>
                <a:gridCol w="815079"/>
                <a:gridCol w="733573"/>
                <a:gridCol w="815080"/>
              </a:tblGrid>
              <a:tr h="548368">
                <a:tc gridSpan="5">
                  <a:txBody>
                    <a:bodyPr/>
                    <a:lstStyle/>
                    <a:p>
                      <a:pPr marL="0" algn="ctr" rtl="0" eaLnBrk="1" latinLnBrk="0" hangingPunct="1"/>
                      <a:r>
                        <a:rPr kumimoji="0" lang="en-US" sz="1800" kern="1200" dirty="0" smtClean="0"/>
                        <a:t>Correlation between real and generated BOLD signals  (Block design)</a:t>
                      </a:r>
                      <a:endParaRPr kumimoji="0" lang="en-US" sz="1800" kern="1200" dirty="0">
                        <a:solidFill>
                          <a:schemeClr val="tx1"/>
                        </a:solidFill>
                        <a:latin typeface="+mn-lt"/>
                        <a:ea typeface="+mn-ea"/>
                        <a:cs typeface="+mn-cs"/>
                      </a:endParaRPr>
                    </a:p>
                  </a:txBody>
                  <a:tcPr anchor="ctr"/>
                </a:tc>
                <a:tc hMerge="1">
                  <a:txBody>
                    <a:bodyPr/>
                    <a:lstStyle/>
                    <a:p>
                      <a:pPr marL="0" algn="ctr" rtl="0" eaLnBrk="1" latinLnBrk="0" hangingPunct="1"/>
                      <a:endParaRPr kumimoji="0" lang="en-US" sz="1600" kern="1200" dirty="0">
                        <a:solidFill>
                          <a:schemeClr val="tx1"/>
                        </a:solidFill>
                        <a:latin typeface="+mn-lt"/>
                        <a:ea typeface="+mn-ea"/>
                        <a:cs typeface="+mn-cs"/>
                      </a:endParaRPr>
                    </a:p>
                  </a:txBody>
                  <a:tcPr anchor="ctr"/>
                </a:tc>
                <a:tc hMerge="1">
                  <a:txBody>
                    <a:bodyPr/>
                    <a:lstStyle/>
                    <a:p>
                      <a:pPr algn="ctr"/>
                      <a:endParaRPr lang="en-US" sz="1600" dirty="0"/>
                    </a:p>
                  </a:txBody>
                  <a:tcPr/>
                </a:tc>
                <a:tc hMerge="1">
                  <a:txBody>
                    <a:bodyPr/>
                    <a:lstStyle/>
                    <a:p>
                      <a:pPr algn="ctr"/>
                      <a:endParaRPr lang="en-US" sz="1600" dirty="0"/>
                    </a:p>
                  </a:txBody>
                  <a:tcPr/>
                </a:tc>
                <a:tc hMerge="1">
                  <a:txBody>
                    <a:bodyPr/>
                    <a:lstStyle/>
                    <a:p>
                      <a:pPr algn="ctr"/>
                      <a:endParaRPr lang="en-US" sz="1600" dirty="0"/>
                    </a:p>
                  </a:txBody>
                  <a:tcPr/>
                </a:tc>
              </a:tr>
              <a:tr h="3311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t>Noise Level (σ)</a:t>
                      </a:r>
                      <a:endParaRPr kumimoji="0" lang="en-US" sz="18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t>0.1</a:t>
                      </a:r>
                      <a:endParaRPr kumimoji="0" lang="en-US" sz="18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t>0.2</a:t>
                      </a:r>
                      <a:endParaRPr kumimoji="0" lang="en-US" sz="18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t>0.3</a:t>
                      </a:r>
                      <a:endParaRPr kumimoji="0" lang="en-US" sz="1800" kern="1200" dirty="0" smtClean="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800" kern="1200" dirty="0" smtClean="0"/>
                        <a:t>0.4</a:t>
                      </a:r>
                      <a:endParaRPr kumimoji="0" lang="en-US" sz="1800" kern="1200" dirty="0" smtClean="0">
                        <a:solidFill>
                          <a:schemeClr val="tx1"/>
                        </a:solidFill>
                        <a:latin typeface="+mn-lt"/>
                        <a:ea typeface="+mn-ea"/>
                        <a:cs typeface="+mn-cs"/>
                      </a:endParaRPr>
                    </a:p>
                  </a:txBody>
                  <a:tcPr anchor="ctr"/>
                </a:tc>
              </a:tr>
              <a:tr h="385889">
                <a:tc>
                  <a:txBody>
                    <a:bodyPr/>
                    <a:lstStyle/>
                    <a:p>
                      <a:pPr marL="0" algn="ctr" rtl="0" eaLnBrk="1" latinLnBrk="0" hangingPunct="1"/>
                      <a:r>
                        <a:rPr kumimoji="0" lang="en-US" sz="1800" kern="1200" dirty="0" smtClean="0"/>
                        <a:t>Relevant Voxels</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.813</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.535</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.426</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.383</a:t>
                      </a:r>
                      <a:endParaRPr kumimoji="0" lang="en-US" sz="1800" kern="1200" dirty="0">
                        <a:solidFill>
                          <a:schemeClr val="tx1"/>
                        </a:solidFill>
                        <a:latin typeface="+mn-lt"/>
                        <a:ea typeface="+mn-ea"/>
                        <a:cs typeface="+mn-cs"/>
                      </a:endParaRPr>
                    </a:p>
                  </a:txBody>
                  <a:tcPr anchor="ctr"/>
                </a:tc>
              </a:tr>
              <a:tr h="329932">
                <a:tc>
                  <a:txBody>
                    <a:bodyPr/>
                    <a:lstStyle/>
                    <a:p>
                      <a:pPr marL="0" algn="ctr" rtl="0" eaLnBrk="1" latinLnBrk="0" hangingPunct="1"/>
                      <a:r>
                        <a:rPr kumimoji="0" lang="en-US" sz="1800" kern="1200" dirty="0" smtClean="0"/>
                        <a:t>Irrelevant Voxels</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.097</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.083</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.035</a:t>
                      </a:r>
                      <a:endParaRPr kumimoji="0" lang="en-US" sz="1800" kern="1200" dirty="0">
                        <a:solidFill>
                          <a:schemeClr val="tx1"/>
                        </a:solidFill>
                        <a:latin typeface="+mn-lt"/>
                        <a:ea typeface="+mn-ea"/>
                        <a:cs typeface="+mn-cs"/>
                      </a:endParaRPr>
                    </a:p>
                  </a:txBody>
                  <a:tcPr anchor="ctr"/>
                </a:tc>
                <a:tc>
                  <a:txBody>
                    <a:bodyPr/>
                    <a:lstStyle/>
                    <a:p>
                      <a:pPr marL="0" algn="ctr" rtl="0" eaLnBrk="1" latinLnBrk="0" hangingPunct="1"/>
                      <a:r>
                        <a:rPr kumimoji="0" lang="en-US" sz="1800" kern="1200" dirty="0" smtClean="0"/>
                        <a:t>.095</a:t>
                      </a:r>
                      <a:endParaRPr kumimoji="0" lang="en-US" sz="1800" kern="1200" dirty="0">
                        <a:solidFill>
                          <a:schemeClr val="tx1"/>
                        </a:solidFill>
                        <a:latin typeface="+mn-lt"/>
                        <a:ea typeface="+mn-ea"/>
                        <a:cs typeface="+mn-cs"/>
                      </a:endParaRPr>
                    </a:p>
                  </a:txBody>
                  <a:tcPr anchor="ctr"/>
                </a:tc>
              </a:tr>
            </a:tbl>
          </a:graphicData>
        </a:graphic>
      </p:graphicFrame>
      <p:graphicFrame>
        <p:nvGraphicFramePr>
          <p:cNvPr id="44" name="Content Placeholder 7"/>
          <p:cNvGraphicFramePr>
            <a:graphicFrameLocks/>
          </p:cNvGraphicFramePr>
          <p:nvPr>
            <p:extLst>
              <p:ext uri="{D42A27DB-BD31-4B8C-83A1-F6EECF244321}">
                <p14:modId xmlns:p14="http://schemas.microsoft.com/office/powerpoint/2010/main" val="2627756725"/>
              </p:ext>
            </p:extLst>
          </p:nvPr>
        </p:nvGraphicFramePr>
        <p:xfrm>
          <a:off x="1626650" y="4005064"/>
          <a:ext cx="5352862" cy="1554480"/>
        </p:xfrm>
        <a:graphic>
          <a:graphicData uri="http://schemas.openxmlformats.org/drawingml/2006/table">
            <a:tbl>
              <a:tblPr firstRow="1" firstCol="1">
                <a:tableStyleId>{BC89EF96-8CEA-46FF-86C4-4CE0E7609802}</a:tableStyleId>
              </a:tblPr>
              <a:tblGrid>
                <a:gridCol w="2471772"/>
                <a:gridCol w="1022594"/>
                <a:gridCol w="929248"/>
                <a:gridCol w="929248"/>
              </a:tblGrid>
              <a:tr h="242220">
                <a:tc rowSpan="2">
                  <a:txBody>
                    <a:bodyPr/>
                    <a:lstStyle/>
                    <a:p>
                      <a:pPr algn="ctr"/>
                      <a:endParaRPr lang="en-US" sz="1800" b="0" dirty="0"/>
                    </a:p>
                  </a:txBody>
                  <a:tcP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no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Correlation</a:t>
                      </a:r>
                    </a:p>
                  </a:txBody>
                  <a:tcPr>
                    <a:solidFill>
                      <a:srgbClr val="BAC5DF"/>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dirty="0" smtClean="0"/>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dirty="0" smtClean="0"/>
                    </a:p>
                  </a:txBody>
                  <a:tcPr/>
                </a:tc>
              </a:tr>
              <a:tr h="269133">
                <a:tc vMerge="1">
                  <a:txBody>
                    <a:bodyPr/>
                    <a:lstStyle/>
                    <a:p>
                      <a:pPr algn="ctr"/>
                      <a:endParaRPr lang="en-US" sz="1100" b="0" dirty="0"/>
                    </a:p>
                  </a:txBody>
                  <a:tcPr>
                    <a:lnL w="12700" cap="flat" cmpd="sng" algn="ctr">
                      <a:solidFill>
                        <a:srgbClr val="FFFFFF"/>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baseline="0" dirty="0" smtClean="0"/>
                        <a:t>Block</a:t>
                      </a:r>
                      <a:endParaRPr lang="en-US" sz="1800" b="1" dirty="0" smtClean="0"/>
                    </a:p>
                  </a:txBody>
                  <a:tcPr>
                    <a:solidFill>
                      <a:srgbClr val="BAC5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baseline="0" dirty="0" smtClean="0"/>
                        <a:t>ER</a:t>
                      </a:r>
                      <a:endParaRPr lang="en-US" sz="1800" b="1" dirty="0" smtClean="0"/>
                    </a:p>
                  </a:txBody>
                  <a:tcPr>
                    <a:solidFill>
                      <a:srgbClr val="BAC5D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baseline="0" dirty="0" smtClean="0"/>
                        <a:t>FER</a:t>
                      </a:r>
                      <a:endParaRPr lang="en-US" sz="1800" b="1" dirty="0" smtClean="0"/>
                    </a:p>
                  </a:txBody>
                  <a:tcPr>
                    <a:solidFill>
                      <a:srgbClr val="BAC5DF"/>
                    </a:solidFill>
                  </a:tcPr>
                </a:tc>
              </a:tr>
              <a:tr h="330054">
                <a:tc>
                  <a:txBody>
                    <a:bodyPr/>
                    <a:lstStyle/>
                    <a:p>
                      <a:pPr algn="l"/>
                      <a:r>
                        <a:rPr lang="en-US" sz="1800" dirty="0" smtClean="0"/>
                        <a:t>Relevant Voxels</a:t>
                      </a:r>
                      <a:endParaRPr lang="en-US" sz="1800" dirty="0"/>
                    </a:p>
                  </a:txBody>
                  <a:tcPr>
                    <a:solidFill>
                      <a:schemeClr val="accent3">
                        <a:lumMod val="40000"/>
                        <a:lumOff val="60000"/>
                      </a:schemeClr>
                    </a:solidFill>
                  </a:tcPr>
                </a:tc>
                <a:tc>
                  <a:txBody>
                    <a:bodyPr/>
                    <a:lstStyle/>
                    <a:p>
                      <a:pPr algn="ctr"/>
                      <a:r>
                        <a:rPr lang="en-US" sz="1800" dirty="0" smtClean="0"/>
                        <a:t>.835</a:t>
                      </a:r>
                    </a:p>
                  </a:txBody>
                  <a:tcPr anchor="ctr">
                    <a:solidFill>
                      <a:schemeClr val="bg1"/>
                    </a:solidFill>
                  </a:tcPr>
                </a:tc>
                <a:tc>
                  <a:txBody>
                    <a:bodyPr/>
                    <a:lstStyle/>
                    <a:p>
                      <a:pPr algn="ctr"/>
                      <a:r>
                        <a:rPr lang="en-US" sz="1800" dirty="0" smtClean="0"/>
                        <a:t>.354</a:t>
                      </a:r>
                      <a:endParaRPr lang="en-US" sz="1800" dirty="0"/>
                    </a:p>
                  </a:txBody>
                  <a:tcPr anchor="ctr">
                    <a:solidFill>
                      <a:schemeClr val="bg1"/>
                    </a:solidFill>
                  </a:tcPr>
                </a:tc>
                <a:tc>
                  <a:txBody>
                    <a:bodyPr/>
                    <a:lstStyle/>
                    <a:p>
                      <a:pPr algn="ctr"/>
                      <a:r>
                        <a:rPr lang="en-US" sz="1800" dirty="0" smtClean="0"/>
                        <a:t>.193</a:t>
                      </a:r>
                      <a:endParaRPr lang="en-US" sz="1800" dirty="0"/>
                    </a:p>
                  </a:txBody>
                  <a:tcPr anchor="ctr">
                    <a:solidFill>
                      <a:schemeClr val="bg1"/>
                    </a:solidFill>
                  </a:tcPr>
                </a:tc>
              </a:tr>
              <a:tr h="242954">
                <a:tc>
                  <a:txBody>
                    <a:bodyPr/>
                    <a:lstStyle/>
                    <a:p>
                      <a:pPr algn="l"/>
                      <a:r>
                        <a:rPr lang="en-US" sz="1800" dirty="0" smtClean="0"/>
                        <a:t>Irrelevant Voxels</a:t>
                      </a:r>
                    </a:p>
                  </a:txBody>
                  <a:tcPr>
                    <a:solidFill>
                      <a:schemeClr val="accent3">
                        <a:lumMod val="40000"/>
                        <a:lumOff val="60000"/>
                      </a:schemeClr>
                    </a:solidFill>
                  </a:tcPr>
                </a:tc>
                <a:tc>
                  <a:txBody>
                    <a:bodyPr/>
                    <a:lstStyle/>
                    <a:p>
                      <a:pPr algn="ctr"/>
                      <a:r>
                        <a:rPr lang="en-US" sz="1800" dirty="0" smtClean="0"/>
                        <a:t>.070</a:t>
                      </a:r>
                      <a:endParaRPr lang="en-US" sz="1800" dirty="0"/>
                    </a:p>
                  </a:txBody>
                  <a:tcPr anchor="ctr">
                    <a:solidFill>
                      <a:schemeClr val="bg1"/>
                    </a:solidFill>
                  </a:tcPr>
                </a:tc>
                <a:tc>
                  <a:txBody>
                    <a:bodyPr/>
                    <a:lstStyle/>
                    <a:p>
                      <a:pPr algn="ctr"/>
                      <a:r>
                        <a:rPr lang="en-US" sz="1800" dirty="0" smtClean="0"/>
                        <a:t>.067</a:t>
                      </a:r>
                      <a:endParaRPr lang="en-US" sz="1800" dirty="0"/>
                    </a:p>
                  </a:txBody>
                  <a:tcPr anchor="ctr">
                    <a:solidFill>
                      <a:schemeClr val="bg1"/>
                    </a:solidFill>
                  </a:tcPr>
                </a:tc>
                <a:tc>
                  <a:txBody>
                    <a:bodyPr/>
                    <a:lstStyle/>
                    <a:p>
                      <a:pPr algn="ctr"/>
                      <a:r>
                        <a:rPr lang="en-US" sz="1800" dirty="0" smtClean="0"/>
                        <a:t>.055</a:t>
                      </a:r>
                      <a:endParaRPr lang="en-US" sz="1800" dirty="0"/>
                    </a:p>
                  </a:txBody>
                  <a:tcPr anchor="ctr">
                    <a:solidFill>
                      <a:schemeClr val="bg1"/>
                    </a:solidFill>
                  </a:tcPr>
                </a:tc>
              </a:tr>
            </a:tbl>
          </a:graphicData>
        </a:graphic>
      </p:graphicFrame>
      <p:sp>
        <p:nvSpPr>
          <p:cNvPr id="4" name="Rectangle 3"/>
          <p:cNvSpPr/>
          <p:nvPr/>
        </p:nvSpPr>
        <p:spPr>
          <a:xfrm>
            <a:off x="4537336" y="692696"/>
            <a:ext cx="2315057" cy="369332"/>
          </a:xfrm>
          <a:prstGeom prst="rect">
            <a:avLst/>
          </a:prstGeom>
        </p:spPr>
        <p:txBody>
          <a:bodyPr wrap="none">
            <a:spAutoFit/>
          </a:bodyPr>
          <a:lstStyle/>
          <a:p>
            <a:r>
              <a:rPr lang="en-US" dirty="0">
                <a:solidFill>
                  <a:srgbClr val="FFFF00"/>
                </a:solidFill>
              </a:rPr>
              <a:t>Synthetic</a:t>
            </a:r>
            <a:r>
              <a:rPr lang="en-US" dirty="0"/>
              <a:t> Datasets </a:t>
            </a:r>
          </a:p>
        </p:txBody>
      </p:sp>
      <p:sp>
        <p:nvSpPr>
          <p:cNvPr id="45" name="Rectangle 44"/>
          <p:cNvSpPr/>
          <p:nvPr/>
        </p:nvSpPr>
        <p:spPr>
          <a:xfrm>
            <a:off x="4811449" y="3497097"/>
            <a:ext cx="1766830" cy="369332"/>
          </a:xfrm>
          <a:prstGeom prst="rect">
            <a:avLst/>
          </a:prstGeom>
        </p:spPr>
        <p:txBody>
          <a:bodyPr wrap="none">
            <a:spAutoFit/>
          </a:bodyPr>
          <a:lstStyle/>
          <a:p>
            <a:r>
              <a:rPr lang="en-US" dirty="0" smtClean="0">
                <a:solidFill>
                  <a:srgbClr val="FFFF00"/>
                </a:solidFill>
              </a:rPr>
              <a:t>Real </a:t>
            </a:r>
            <a:r>
              <a:rPr lang="en-US" dirty="0" smtClean="0"/>
              <a:t>Datasets </a:t>
            </a:r>
            <a:endParaRPr lang="en-US" dirty="0"/>
          </a:p>
        </p:txBody>
      </p:sp>
    </p:spTree>
    <p:extLst>
      <p:ext uri="{BB962C8B-B14F-4D97-AF65-F5344CB8AC3E}">
        <p14:creationId xmlns:p14="http://schemas.microsoft.com/office/powerpoint/2010/main" val="3175869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8"/>
                                        </p:tgtEl>
                                      </p:cBhvr>
                                    </p:animEffect>
                                    <p:set>
                                      <p:cBhvr>
                                        <p:cTn id="10" dur="1" fill="hold">
                                          <p:stCondLst>
                                            <p:cond delay="499"/>
                                          </p:stCondLst>
                                        </p:cTn>
                                        <p:tgtEl>
                                          <p:spTgt spid="2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5"/>
                                        </p:tgtEl>
                                      </p:cBhvr>
                                    </p:animEffect>
                                    <p:set>
                                      <p:cBhvr>
                                        <p:cTn id="19" dur="1" fill="hold">
                                          <p:stCondLst>
                                            <p:cond delay="499"/>
                                          </p:stCondLst>
                                        </p:cTn>
                                        <p:tgtEl>
                                          <p:spTgt spid="3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8"/>
                                        </p:tgtEl>
                                      </p:cBhvr>
                                    </p:animEffect>
                                    <p:set>
                                      <p:cBhvr>
                                        <p:cTn id="22" dur="1" fill="hold">
                                          <p:stCondLst>
                                            <p:cond delay="499"/>
                                          </p:stCondLst>
                                        </p:cTn>
                                        <p:tgtEl>
                                          <p:spTgt spid="3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4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9632" y="1484784"/>
            <a:ext cx="7330008" cy="864096"/>
          </a:xfrm>
        </p:spPr>
        <p:txBody>
          <a:bodyPr/>
          <a:lstStyle/>
          <a:p>
            <a:pPr>
              <a:buNone/>
            </a:pPr>
            <a:r>
              <a:rPr lang="en-US" sz="3200" dirty="0" smtClean="0"/>
              <a:t>Professor Larry </a:t>
            </a:r>
            <a:r>
              <a:rPr lang="en-US" sz="3200" dirty="0" err="1" smtClean="0"/>
              <a:t>Manevitz</a:t>
            </a:r>
            <a:r>
              <a:rPr lang="en-US" sz="3200" dirty="0" smtClean="0"/>
              <a:t>.</a:t>
            </a:r>
          </a:p>
          <a:p>
            <a:endParaRPr lang="en-US" dirty="0" smtClean="0"/>
          </a:p>
          <a:p>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39</a:t>
            </a:fld>
            <a:endParaRPr lang="en-US"/>
          </a:p>
        </p:txBody>
      </p:sp>
      <p:sp>
        <p:nvSpPr>
          <p:cNvPr id="4" name="Title 3"/>
          <p:cNvSpPr>
            <a:spLocks noGrp="1"/>
          </p:cNvSpPr>
          <p:nvPr>
            <p:ph type="title"/>
          </p:nvPr>
        </p:nvSpPr>
        <p:spPr/>
        <p:txBody>
          <a:bodyPr/>
          <a:lstStyle/>
          <a:p>
            <a:r>
              <a:rPr lang="en-US" dirty="0" smtClean="0"/>
              <a:t>Special Thanks to </a:t>
            </a:r>
            <a:endParaRPr lang="en-US" dirty="0"/>
          </a:p>
        </p:txBody>
      </p:sp>
      <p:pic>
        <p:nvPicPr>
          <p:cNvPr id="5" name="Picture 4" descr="hiacs16.gif"/>
          <p:cNvPicPr>
            <a:picLocks noChangeAspect="1"/>
          </p:cNvPicPr>
          <p:nvPr/>
        </p:nvPicPr>
        <p:blipFill>
          <a:blip r:embed="rId2" cstate="print"/>
          <a:stretch>
            <a:fillRect/>
          </a:stretch>
        </p:blipFill>
        <p:spPr>
          <a:xfrm>
            <a:off x="7020272" y="3356992"/>
            <a:ext cx="1403130" cy="1340768"/>
          </a:xfrm>
          <a:prstGeom prst="rect">
            <a:avLst/>
          </a:prstGeom>
        </p:spPr>
      </p:pic>
      <p:pic>
        <p:nvPicPr>
          <p:cNvPr id="6" name="Picture 11" descr="HAIFA-UNIV-BLUE"/>
          <p:cNvPicPr>
            <a:picLocks noChangeAspect="1" noChangeArrowheads="1"/>
          </p:cNvPicPr>
          <p:nvPr/>
        </p:nvPicPr>
        <p:blipFill>
          <a:blip r:embed="rId3" cstate="print"/>
          <a:srcRect/>
          <a:stretch>
            <a:fillRect/>
          </a:stretch>
        </p:blipFill>
        <p:spPr bwMode="auto">
          <a:xfrm>
            <a:off x="971600" y="3658597"/>
            <a:ext cx="1152128" cy="737559"/>
          </a:xfrm>
          <a:prstGeom prst="rect">
            <a:avLst/>
          </a:prstGeom>
          <a:noFill/>
        </p:spPr>
      </p:pic>
      <p:pic>
        <p:nvPicPr>
          <p:cNvPr id="7" name="Picture 6" descr="CRI new"/>
          <p:cNvPicPr>
            <a:picLocks noChangeAspect="1" noChangeArrowheads="1"/>
          </p:cNvPicPr>
          <p:nvPr/>
        </p:nvPicPr>
        <p:blipFill>
          <a:blip r:embed="rId4" cstate="print">
            <a:clrChange>
              <a:clrFrom>
                <a:srgbClr val="212121"/>
              </a:clrFrom>
              <a:clrTo>
                <a:srgbClr val="212121">
                  <a:alpha val="0"/>
                </a:srgbClr>
              </a:clrTo>
            </a:clrChange>
            <a:lum bright="70000" contrast="-70000"/>
          </a:blip>
          <a:srcRect/>
          <a:stretch>
            <a:fillRect/>
          </a:stretch>
        </p:blipFill>
        <p:spPr bwMode="auto">
          <a:xfrm>
            <a:off x="2570500" y="3588797"/>
            <a:ext cx="4017724" cy="877158"/>
          </a:xfrm>
          <a:prstGeom prst="rect">
            <a:avLst/>
          </a:prstGeom>
          <a:noFill/>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7232" y="3789040"/>
            <a:ext cx="8640960" cy="2897560"/>
          </a:xfrm>
        </p:spPr>
        <p:txBody>
          <a:bodyPr>
            <a:normAutofit fontScale="92500" lnSpcReduction="20000"/>
          </a:bodyPr>
          <a:lstStyle/>
          <a:p>
            <a:r>
              <a:rPr lang="en-US" dirty="0" smtClean="0"/>
              <a:t>The Liquid / Reservoir Framework can encode the signal with time and represent both of them in the “standard spatial” way, that lets a traditional detector “know” at any time </a:t>
            </a:r>
          </a:p>
          <a:p>
            <a:pPr lvl="1"/>
            <a:r>
              <a:rPr lang="en-US" dirty="0" smtClean="0">
                <a:solidFill>
                  <a:srgbClr val="FFFF00"/>
                </a:solidFill>
              </a:rPr>
              <a:t>what is the time</a:t>
            </a:r>
          </a:p>
          <a:p>
            <a:pPr lvl="1"/>
            <a:r>
              <a:rPr lang="en-US" dirty="0" smtClean="0">
                <a:solidFill>
                  <a:srgbClr val="FFFF00"/>
                </a:solidFill>
              </a:rPr>
              <a:t>what stimuli were entered </a:t>
            </a:r>
          </a:p>
          <a:p>
            <a:pPr lvl="1"/>
            <a:r>
              <a:rPr lang="en-US" dirty="0" smtClean="0">
                <a:solidFill>
                  <a:srgbClr val="FFFF00"/>
                </a:solidFill>
              </a:rPr>
              <a:t>when the specific feature was given!</a:t>
            </a:r>
          </a:p>
          <a:p>
            <a:pPr lvl="1"/>
            <a:endParaRPr lang="en-US" dirty="0" smtClean="0"/>
          </a:p>
          <a:p>
            <a:pPr marL="109728" indent="0" algn="ctr">
              <a:buNone/>
            </a:pPr>
            <a:r>
              <a:rPr lang="en-US" dirty="0" smtClean="0"/>
              <a:t>How does it do that?</a:t>
            </a:r>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4</a:t>
            </a:fld>
            <a:endParaRPr lang="en-US"/>
          </a:p>
        </p:txBody>
      </p:sp>
      <p:sp>
        <p:nvSpPr>
          <p:cNvPr id="4" name="Title 3"/>
          <p:cNvSpPr>
            <a:spLocks noGrp="1"/>
          </p:cNvSpPr>
          <p:nvPr>
            <p:ph type="title"/>
          </p:nvPr>
        </p:nvSpPr>
        <p:spPr>
          <a:xfrm>
            <a:off x="323528" y="144016"/>
            <a:ext cx="8496944" cy="1628800"/>
          </a:xfrm>
        </p:spPr>
        <p:txBody>
          <a:bodyPr>
            <a:noAutofit/>
          </a:bodyPr>
          <a:lstStyle/>
          <a:p>
            <a:r>
              <a:rPr lang="en-US" sz="3600" dirty="0" smtClean="0"/>
              <a:t>What Can Liquid / Reservoir Add To The Normal Machine Learning Techniques?</a:t>
            </a:r>
            <a:endParaRPr lang="en-US" sz="3600" dirty="0"/>
          </a:p>
        </p:txBody>
      </p:sp>
      <p:cxnSp>
        <p:nvCxnSpPr>
          <p:cNvPr id="5" name="Straight Arrow Connector 4"/>
          <p:cNvCxnSpPr/>
          <p:nvPr/>
        </p:nvCxnSpPr>
        <p:spPr>
          <a:xfrm>
            <a:off x="827584" y="2095217"/>
            <a:ext cx="7344816" cy="0"/>
          </a:xfrm>
          <a:prstGeom prst="straightConnector1">
            <a:avLst/>
          </a:prstGeom>
          <a:ln w="95250">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678233" y="1807185"/>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627784" y="1807185"/>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563888" y="1807185"/>
            <a:ext cx="0"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644008" y="1807185"/>
            <a:ext cx="0" cy="72008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19672" y="2132856"/>
            <a:ext cx="288032" cy="830997"/>
          </a:xfrm>
          <a:prstGeom prst="rect">
            <a:avLst/>
          </a:prstGeom>
          <a:noFill/>
        </p:spPr>
        <p:txBody>
          <a:bodyPr wrap="square" rtlCol="1">
            <a:spAutoFit/>
          </a:bodyPr>
          <a:lstStyle/>
          <a:p>
            <a:r>
              <a:rPr lang="en-US" sz="1600" dirty="0" smtClean="0"/>
              <a:t>{</a:t>
            </a:r>
            <a:r>
              <a:rPr lang="en-US" sz="1600" dirty="0" smtClean="0">
                <a:solidFill>
                  <a:srgbClr val="FF0000"/>
                </a:solidFill>
              </a:rPr>
              <a:t>A</a:t>
            </a:r>
            <a:r>
              <a:rPr lang="en-US" sz="1600" dirty="0" smtClean="0"/>
              <a:t>}</a:t>
            </a:r>
            <a:endParaRPr lang="he-IL" sz="1600" dirty="0"/>
          </a:p>
        </p:txBody>
      </p:sp>
      <p:sp>
        <p:nvSpPr>
          <p:cNvPr id="11" name="TextBox 10"/>
          <p:cNvSpPr txBox="1"/>
          <p:nvPr/>
        </p:nvSpPr>
        <p:spPr>
          <a:xfrm>
            <a:off x="2555776" y="2132856"/>
            <a:ext cx="288032" cy="1077218"/>
          </a:xfrm>
          <a:prstGeom prst="rect">
            <a:avLst/>
          </a:prstGeom>
          <a:noFill/>
        </p:spPr>
        <p:txBody>
          <a:bodyPr wrap="square" rtlCol="1">
            <a:spAutoFit/>
          </a:bodyPr>
          <a:lstStyle/>
          <a:p>
            <a:r>
              <a:rPr lang="en-US" sz="1600" dirty="0" smtClean="0"/>
              <a:t>{</a:t>
            </a:r>
            <a:r>
              <a:rPr lang="en-US" sz="1600" dirty="0">
                <a:solidFill>
                  <a:srgbClr val="FF0000"/>
                </a:solidFill>
              </a:rPr>
              <a:t> </a:t>
            </a:r>
            <a:r>
              <a:rPr lang="en-US" sz="1600" dirty="0" smtClean="0">
                <a:solidFill>
                  <a:srgbClr val="FF0000"/>
                </a:solidFill>
              </a:rPr>
              <a:t> </a:t>
            </a:r>
          </a:p>
          <a:p>
            <a:endParaRPr lang="en-US" sz="1600" dirty="0">
              <a:solidFill>
                <a:srgbClr val="FF0000"/>
              </a:solidFill>
            </a:endParaRPr>
          </a:p>
          <a:p>
            <a:r>
              <a:rPr lang="en-US" sz="1600" dirty="0" smtClean="0">
                <a:solidFill>
                  <a:srgbClr val="00B0F0"/>
                </a:solidFill>
              </a:rPr>
              <a:t>B</a:t>
            </a:r>
            <a:r>
              <a:rPr lang="en-US" sz="1600" dirty="0" smtClean="0"/>
              <a:t>}</a:t>
            </a:r>
            <a:endParaRPr lang="he-IL" sz="1600" dirty="0"/>
          </a:p>
        </p:txBody>
      </p:sp>
      <p:sp>
        <p:nvSpPr>
          <p:cNvPr id="12" name="TextBox 11"/>
          <p:cNvSpPr txBox="1"/>
          <p:nvPr/>
        </p:nvSpPr>
        <p:spPr>
          <a:xfrm>
            <a:off x="3491880" y="2132856"/>
            <a:ext cx="288032" cy="1323439"/>
          </a:xfrm>
          <a:prstGeom prst="rect">
            <a:avLst/>
          </a:prstGeom>
          <a:noFill/>
        </p:spPr>
        <p:txBody>
          <a:bodyPr wrap="square" rtlCol="1">
            <a:spAutoFit/>
          </a:bodyPr>
          <a:lstStyle/>
          <a:p>
            <a:r>
              <a:rPr lang="en-US" sz="1600" dirty="0" smtClean="0"/>
              <a:t>{</a:t>
            </a:r>
          </a:p>
          <a:p>
            <a:endParaRPr lang="en-US" sz="1600" dirty="0">
              <a:solidFill>
                <a:srgbClr val="00B050"/>
              </a:solidFill>
            </a:endParaRPr>
          </a:p>
          <a:p>
            <a:endParaRPr lang="en-US" sz="1600" dirty="0" smtClean="0">
              <a:solidFill>
                <a:srgbClr val="00B050"/>
              </a:solidFill>
            </a:endParaRPr>
          </a:p>
          <a:p>
            <a:r>
              <a:rPr lang="en-US" sz="1600" dirty="0" smtClean="0">
                <a:solidFill>
                  <a:srgbClr val="00B050"/>
                </a:solidFill>
              </a:rPr>
              <a:t>C</a:t>
            </a:r>
            <a:r>
              <a:rPr lang="en-US" sz="1600" dirty="0" smtClean="0"/>
              <a:t>}</a:t>
            </a:r>
            <a:endParaRPr lang="he-IL" sz="1600" dirty="0"/>
          </a:p>
        </p:txBody>
      </p:sp>
      <p:sp>
        <p:nvSpPr>
          <p:cNvPr id="13" name="TextBox 12"/>
          <p:cNvSpPr txBox="1"/>
          <p:nvPr/>
        </p:nvSpPr>
        <p:spPr>
          <a:xfrm>
            <a:off x="4572000" y="2132856"/>
            <a:ext cx="288032" cy="1569660"/>
          </a:xfrm>
          <a:prstGeom prst="rect">
            <a:avLst/>
          </a:prstGeom>
          <a:noFill/>
        </p:spPr>
        <p:txBody>
          <a:bodyPr wrap="square" rtlCol="1">
            <a:spAutoFit/>
          </a:bodyPr>
          <a:lstStyle/>
          <a:p>
            <a:r>
              <a:rPr lang="en-US" sz="1600" dirty="0" smtClean="0"/>
              <a:t>{</a:t>
            </a:r>
          </a:p>
          <a:p>
            <a:endParaRPr lang="en-US" sz="1600" dirty="0">
              <a:solidFill>
                <a:srgbClr val="FFFF00"/>
              </a:solidFill>
            </a:endParaRPr>
          </a:p>
          <a:p>
            <a:endParaRPr lang="en-US" sz="1600" dirty="0" smtClean="0">
              <a:solidFill>
                <a:srgbClr val="FFFF00"/>
              </a:solidFill>
            </a:endParaRPr>
          </a:p>
          <a:p>
            <a:endParaRPr lang="en-US" sz="1600" dirty="0">
              <a:solidFill>
                <a:srgbClr val="FFFF00"/>
              </a:solidFill>
            </a:endParaRPr>
          </a:p>
          <a:p>
            <a:r>
              <a:rPr lang="en-US" sz="1600" dirty="0" smtClean="0">
                <a:solidFill>
                  <a:srgbClr val="FFFF00"/>
                </a:solidFill>
              </a:rPr>
              <a:t>D</a:t>
            </a:r>
            <a:r>
              <a:rPr lang="en-US" sz="1600" dirty="0" smtClean="0"/>
              <a:t>}</a:t>
            </a:r>
            <a:endParaRPr lang="he-IL" sz="1600" dirty="0"/>
          </a:p>
        </p:txBody>
      </p:sp>
      <p:sp>
        <p:nvSpPr>
          <p:cNvPr id="14" name="Oval 13"/>
          <p:cNvSpPr/>
          <p:nvPr/>
        </p:nvSpPr>
        <p:spPr>
          <a:xfrm>
            <a:off x="5148064" y="2671281"/>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Oval 14"/>
          <p:cNvSpPr/>
          <p:nvPr/>
        </p:nvSpPr>
        <p:spPr>
          <a:xfrm>
            <a:off x="5508104" y="2671281"/>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Oval 15"/>
          <p:cNvSpPr/>
          <p:nvPr/>
        </p:nvSpPr>
        <p:spPr>
          <a:xfrm>
            <a:off x="5868144" y="2671281"/>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Oval 16"/>
          <p:cNvSpPr/>
          <p:nvPr/>
        </p:nvSpPr>
        <p:spPr>
          <a:xfrm>
            <a:off x="6228184" y="2671281"/>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Oval 17"/>
          <p:cNvSpPr/>
          <p:nvPr/>
        </p:nvSpPr>
        <p:spPr>
          <a:xfrm>
            <a:off x="6588224" y="2671281"/>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Oval 18"/>
          <p:cNvSpPr/>
          <p:nvPr/>
        </p:nvSpPr>
        <p:spPr>
          <a:xfrm>
            <a:off x="6948264" y="2671281"/>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TextBox 19"/>
          <p:cNvSpPr txBox="1"/>
          <p:nvPr/>
        </p:nvSpPr>
        <p:spPr>
          <a:xfrm>
            <a:off x="7308304" y="2391271"/>
            <a:ext cx="1656184" cy="461665"/>
          </a:xfrm>
          <a:prstGeom prst="rect">
            <a:avLst/>
          </a:prstGeom>
          <a:noFill/>
        </p:spPr>
        <p:txBody>
          <a:bodyPr wrap="square" rtlCol="1">
            <a:spAutoFit/>
          </a:bodyPr>
          <a:lstStyle/>
          <a:p>
            <a:r>
              <a:rPr lang="en-US" sz="2400" dirty="0" smtClean="0"/>
              <a:t>Time</a:t>
            </a:r>
            <a:endParaRPr lang="he-IL" sz="2400" dirty="0"/>
          </a:p>
        </p:txBody>
      </p:sp>
      <p:sp>
        <p:nvSpPr>
          <p:cNvPr id="21" name="TextBox 20"/>
          <p:cNvSpPr txBox="1"/>
          <p:nvPr/>
        </p:nvSpPr>
        <p:spPr>
          <a:xfrm>
            <a:off x="251520" y="2363688"/>
            <a:ext cx="1152128" cy="369332"/>
          </a:xfrm>
          <a:prstGeom prst="rect">
            <a:avLst/>
          </a:prstGeom>
          <a:noFill/>
        </p:spPr>
        <p:txBody>
          <a:bodyPr wrap="square" rtlCol="0">
            <a:spAutoFit/>
          </a:bodyPr>
          <a:lstStyle/>
          <a:p>
            <a:r>
              <a:rPr lang="en-US" dirty="0" smtClean="0"/>
              <a:t>Stimulus</a:t>
            </a:r>
            <a:endParaRPr lang="en-US" dirty="0"/>
          </a:p>
        </p:txBody>
      </p:sp>
    </p:spTree>
    <p:extLst>
      <p:ext uri="{BB962C8B-B14F-4D97-AF65-F5344CB8AC3E}">
        <p14:creationId xmlns:p14="http://schemas.microsoft.com/office/powerpoint/2010/main" val="1440229374"/>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P spid="16"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lgn="ctr">
              <a:buNone/>
            </a:pPr>
            <a:endParaRPr lang="en-US" dirty="0" smtClean="0"/>
          </a:p>
          <a:p>
            <a:pPr marL="109728" indent="0" algn="ctr">
              <a:buNone/>
            </a:pPr>
            <a:endParaRPr lang="en-US" dirty="0"/>
          </a:p>
          <a:p>
            <a:pPr marL="109728" indent="0" algn="ctr">
              <a:buNone/>
            </a:pPr>
            <a:endParaRPr lang="en-US" dirty="0" smtClean="0"/>
          </a:p>
          <a:p>
            <a:pPr marL="109728" indent="0" algn="ctr">
              <a:buNone/>
            </a:pPr>
            <a:endParaRPr lang="en-US" dirty="0"/>
          </a:p>
          <a:p>
            <a:pPr marL="109728" indent="0" algn="ctr">
              <a:buNone/>
            </a:pPr>
            <a:r>
              <a:rPr lang="en-US" sz="6600" dirty="0" smtClean="0"/>
              <a:t>Thanks</a:t>
            </a:r>
            <a:endParaRPr lang="en-US" sz="6600"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40</a:t>
            </a:fld>
            <a:endParaRPr lang="en-US"/>
          </a:p>
        </p:txBody>
      </p:sp>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2062047363"/>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41</a:t>
            </a:fld>
            <a:endParaRPr lang="en-US"/>
          </a:p>
        </p:txBody>
      </p:sp>
      <p:sp>
        <p:nvSpPr>
          <p:cNvPr id="4" name="Title 3"/>
          <p:cNvSpPr>
            <a:spLocks noGrp="1"/>
          </p:cNvSpPr>
          <p:nvPr>
            <p:ph type="title"/>
          </p:nvPr>
        </p:nvSpPr>
        <p:spPr>
          <a:xfrm>
            <a:off x="395536" y="2636912"/>
            <a:ext cx="8229600" cy="1143000"/>
          </a:xfrm>
        </p:spPr>
        <p:txBody>
          <a:bodyPr>
            <a:noAutofit/>
          </a:bodyPr>
          <a:lstStyle/>
          <a:p>
            <a:r>
              <a:rPr lang="en-US" sz="9600" dirty="0" smtClean="0"/>
              <a:t>Backup slides</a:t>
            </a:r>
            <a:endParaRPr lang="en-US" sz="9600" dirty="0"/>
          </a:p>
        </p:txBody>
      </p:sp>
    </p:spTree>
    <p:extLst>
      <p:ext uri="{BB962C8B-B14F-4D97-AF65-F5344CB8AC3E}">
        <p14:creationId xmlns:p14="http://schemas.microsoft.com/office/powerpoint/2010/main" val="3008536483"/>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descr="Table"/>
          <p:cNvPicPr>
            <a:picLocks noChangeAspect="1" noChangeArrowheads="1"/>
          </p:cNvPicPr>
          <p:nvPr/>
        </p:nvPicPr>
        <p:blipFill>
          <a:blip r:embed="rId2" cstate="print"/>
          <a:srcRect/>
          <a:stretch>
            <a:fillRect/>
          </a:stretch>
        </p:blipFill>
        <p:spPr bwMode="auto">
          <a:xfrm>
            <a:off x="29178" y="1418772"/>
            <a:ext cx="9056766" cy="5410200"/>
          </a:xfrm>
          <a:prstGeom prst="rect">
            <a:avLst/>
          </a:prstGeom>
          <a:noFill/>
        </p:spPr>
      </p:pic>
      <p:sp>
        <p:nvSpPr>
          <p:cNvPr id="708611" name="Rectangle 3"/>
          <p:cNvSpPr>
            <a:spLocks noGrp="1" noChangeArrowheads="1"/>
          </p:cNvSpPr>
          <p:nvPr>
            <p:ph type="title"/>
          </p:nvPr>
        </p:nvSpPr>
        <p:spPr>
          <a:xfrm>
            <a:off x="323528" y="116632"/>
            <a:ext cx="8640960" cy="1143000"/>
          </a:xfrm>
        </p:spPr>
        <p:txBody>
          <a:bodyPr>
            <a:normAutofit fontScale="90000"/>
          </a:bodyPr>
          <a:lstStyle/>
          <a:p>
            <a:r>
              <a:rPr lang="en-US" sz="4000" dirty="0"/>
              <a:t>Pattern Separation </a:t>
            </a:r>
            <a:r>
              <a:rPr lang="en-US" sz="4000" dirty="0" smtClean="0"/>
              <a:t>of NN </a:t>
            </a:r>
            <a:r>
              <a:rPr lang="en-US" sz="4000" dirty="0"/>
              <a:t>architecture</a:t>
            </a:r>
          </a:p>
        </p:txBody>
      </p:sp>
      <p:sp>
        <p:nvSpPr>
          <p:cNvPr id="4" name="Slide Number Placeholder 3"/>
          <p:cNvSpPr>
            <a:spLocks noGrp="1"/>
          </p:cNvSpPr>
          <p:nvPr>
            <p:ph type="sldNum" sz="quarter" idx="11"/>
          </p:nvPr>
        </p:nvSpPr>
        <p:spPr/>
        <p:txBody>
          <a:bodyPr/>
          <a:lstStyle/>
          <a:p>
            <a:fld id="{B6F15528-21DE-4FAA-801E-634DDDAF4B2B}" type="slidenum">
              <a:rPr lang="en-US" smtClean="0"/>
              <a:pPr/>
              <a:t>42</a:t>
            </a:fld>
            <a:endParaRPr lang="en-US"/>
          </a:p>
        </p:txBody>
      </p:sp>
    </p:spTree>
    <p:extLst>
      <p:ext uri="{BB962C8B-B14F-4D97-AF65-F5344CB8AC3E}">
        <p14:creationId xmlns:p14="http://schemas.microsoft.com/office/powerpoint/2010/main" val="264953256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20990" b="77822" l="30348" r="65241"/>
                    </a14:imgEffect>
                  </a14:imgLayer>
                </a14:imgProps>
              </a:ext>
              <a:ext uri="{28A0092B-C50C-407E-A947-70E740481C1C}">
                <a14:useLocalDpi xmlns:a14="http://schemas.microsoft.com/office/drawing/2010/main" val="0"/>
              </a:ext>
            </a:extLst>
          </a:blip>
          <a:srcRect l="31367" t="19780" r="35104" b="21113"/>
          <a:stretch/>
        </p:blipFill>
        <p:spPr>
          <a:xfrm>
            <a:off x="2195736" y="2240195"/>
            <a:ext cx="3600400" cy="4285149"/>
          </a:xfrm>
          <a:prstGeom prst="rect">
            <a:avLst/>
          </a:prstGeom>
        </p:spPr>
      </p:pic>
      <p:sp>
        <p:nvSpPr>
          <p:cNvPr id="3" name="Slide Number Placeholder 2"/>
          <p:cNvSpPr>
            <a:spLocks noGrp="1"/>
          </p:cNvSpPr>
          <p:nvPr>
            <p:ph type="sldNum" sz="quarter" idx="12"/>
          </p:nvPr>
        </p:nvSpPr>
        <p:spPr/>
        <p:txBody>
          <a:bodyPr/>
          <a:lstStyle/>
          <a:p>
            <a:fld id="{D18737D0-1F07-487A-BC82-FDF5B924E95B}" type="slidenum">
              <a:rPr lang="en-US" smtClean="0"/>
              <a:pPr/>
              <a:t>43</a:t>
            </a:fld>
            <a:endParaRPr lang="en-US"/>
          </a:p>
        </p:txBody>
      </p:sp>
      <p:sp>
        <p:nvSpPr>
          <p:cNvPr id="4" name="Title 3"/>
          <p:cNvSpPr>
            <a:spLocks noGrp="1"/>
          </p:cNvSpPr>
          <p:nvPr>
            <p:ph type="title"/>
          </p:nvPr>
        </p:nvSpPr>
        <p:spPr>
          <a:xfrm>
            <a:off x="467544" y="80698"/>
            <a:ext cx="8229600" cy="782453"/>
          </a:xfrm>
        </p:spPr>
        <p:txBody>
          <a:bodyPr/>
          <a:lstStyle/>
          <a:p>
            <a:r>
              <a:rPr lang="en-US" dirty="0" smtClean="0"/>
              <a:t>The Liquid Solution for Time</a:t>
            </a:r>
            <a:endParaRPr lang="en-US" dirty="0"/>
          </a:p>
        </p:txBody>
      </p:sp>
      <p:sp>
        <p:nvSpPr>
          <p:cNvPr id="6" name="TextBox 5"/>
          <p:cNvSpPr txBox="1"/>
          <p:nvPr/>
        </p:nvSpPr>
        <p:spPr>
          <a:xfrm>
            <a:off x="0" y="2060848"/>
            <a:ext cx="1968431" cy="923330"/>
          </a:xfrm>
          <a:prstGeom prst="rect">
            <a:avLst/>
          </a:prstGeom>
          <a:noFill/>
        </p:spPr>
        <p:txBody>
          <a:bodyPr wrap="square" rtlCol="0">
            <a:spAutoFit/>
          </a:bodyPr>
          <a:lstStyle/>
          <a:p>
            <a:pPr algn="ctr"/>
            <a:r>
              <a:rPr lang="en-US" sz="5400" dirty="0" smtClean="0">
                <a:solidFill>
                  <a:srgbClr val="FF0000"/>
                </a:solidFill>
              </a:rPr>
              <a:t>Input</a:t>
            </a:r>
            <a:endParaRPr lang="en-US" sz="5400" dirty="0">
              <a:solidFill>
                <a:srgbClr val="FF0000"/>
              </a:solidFill>
            </a:endParaRPr>
          </a:p>
        </p:txBody>
      </p:sp>
      <p:sp>
        <p:nvSpPr>
          <p:cNvPr id="7" name="TextBox 6"/>
          <p:cNvSpPr txBox="1"/>
          <p:nvPr/>
        </p:nvSpPr>
        <p:spPr>
          <a:xfrm rot="2260553">
            <a:off x="2358789" y="3828772"/>
            <a:ext cx="3599369" cy="1107996"/>
          </a:xfrm>
          <a:prstGeom prst="rect">
            <a:avLst/>
          </a:prstGeom>
          <a:noFill/>
        </p:spPr>
        <p:txBody>
          <a:bodyPr wrap="square" rtlCol="0">
            <a:spAutoFit/>
          </a:bodyPr>
          <a:lstStyle/>
          <a:p>
            <a:pPr algn="ctr"/>
            <a:r>
              <a:rPr lang="en-US" sz="6600" dirty="0" smtClean="0">
                <a:solidFill>
                  <a:schemeClr val="bg1"/>
                </a:solidFill>
              </a:rPr>
              <a:t>Liquid</a:t>
            </a:r>
            <a:endParaRPr lang="en-US" sz="6600" dirty="0">
              <a:solidFill>
                <a:schemeClr val="bg1"/>
              </a:solidFill>
            </a:endParaRPr>
          </a:p>
        </p:txBody>
      </p:sp>
      <p:pic>
        <p:nvPicPr>
          <p:cNvPr id="1026" name="Picture 2" descr="C:\Users\hhazan01\AppData\Local\Microsoft\Windows\Temporary Internet Files\Content.IE5\88P5LF9J\MM900318064[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96236" y="1729374"/>
            <a:ext cx="1440160" cy="1636545"/>
          </a:xfrm>
          <a:prstGeom prst="rect">
            <a:avLst/>
          </a:prstGeom>
          <a:noFill/>
          <a:extLst>
            <a:ext uri="{909E8E84-426E-40DD-AFC4-6F175D3DCCD1}">
              <a14:hiddenFill xmlns:a14="http://schemas.microsoft.com/office/drawing/2010/main">
                <a:solidFill>
                  <a:srgbClr val="FFFFFF"/>
                </a:solidFill>
              </a14:hiddenFill>
            </a:ext>
          </a:extLst>
        </p:spPr>
      </p:pic>
      <p:sp>
        <p:nvSpPr>
          <p:cNvPr id="11" name="Bent-Up Arrow 10"/>
          <p:cNvSpPr/>
          <p:nvPr/>
        </p:nvSpPr>
        <p:spPr>
          <a:xfrm rot="5400000">
            <a:off x="652561" y="3366233"/>
            <a:ext cx="1584176" cy="12347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72200" y="1144599"/>
            <a:ext cx="2088232" cy="584775"/>
          </a:xfrm>
          <a:prstGeom prst="rect">
            <a:avLst/>
          </a:prstGeom>
          <a:noFill/>
        </p:spPr>
        <p:txBody>
          <a:bodyPr wrap="square" rtlCol="0">
            <a:spAutoFit/>
          </a:bodyPr>
          <a:lstStyle/>
          <a:p>
            <a:r>
              <a:rPr lang="en-US" sz="3200" dirty="0" smtClean="0">
                <a:solidFill>
                  <a:srgbClr val="00B0F0"/>
                </a:solidFill>
              </a:rPr>
              <a:t>Read Out</a:t>
            </a:r>
            <a:endParaRPr lang="en-US" sz="3200" dirty="0">
              <a:solidFill>
                <a:srgbClr val="00B0F0"/>
              </a:solidFill>
            </a:endParaRPr>
          </a:p>
        </p:txBody>
      </p:sp>
      <p:sp>
        <p:nvSpPr>
          <p:cNvPr id="13" name="Isosceles Triangle 12"/>
          <p:cNvSpPr/>
          <p:nvPr/>
        </p:nvSpPr>
        <p:spPr>
          <a:xfrm rot="3753615">
            <a:off x="3511456" y="2429966"/>
            <a:ext cx="4392488" cy="2462199"/>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7812360" y="3520862"/>
            <a:ext cx="72008" cy="8619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78234" y="4882942"/>
            <a:ext cx="2340260" cy="1077218"/>
          </a:xfrm>
          <a:prstGeom prst="rect">
            <a:avLst/>
          </a:prstGeom>
          <a:noFill/>
        </p:spPr>
        <p:txBody>
          <a:bodyPr wrap="square" rtlCol="0">
            <a:spAutoFit/>
          </a:bodyPr>
          <a:lstStyle/>
          <a:p>
            <a:pPr algn="ctr"/>
            <a:r>
              <a:rPr lang="en-US" sz="3200" dirty="0" smtClean="0"/>
              <a:t>Traditional Detector</a:t>
            </a:r>
            <a:endParaRPr lang="en-US" sz="3200" dirty="0"/>
          </a:p>
        </p:txBody>
      </p:sp>
      <p:sp>
        <p:nvSpPr>
          <p:cNvPr id="16" name="TextBox 15"/>
          <p:cNvSpPr txBox="1"/>
          <p:nvPr/>
        </p:nvSpPr>
        <p:spPr>
          <a:xfrm>
            <a:off x="539553" y="1864679"/>
            <a:ext cx="444662" cy="707886"/>
          </a:xfrm>
          <a:prstGeom prst="rect">
            <a:avLst/>
          </a:prstGeom>
          <a:noFill/>
        </p:spPr>
        <p:txBody>
          <a:bodyPr wrap="square" rtlCol="0">
            <a:spAutoFit/>
          </a:bodyPr>
          <a:lstStyle/>
          <a:p>
            <a:r>
              <a:rPr lang="en-US" sz="4000" dirty="0"/>
              <a:t>1</a:t>
            </a:r>
          </a:p>
        </p:txBody>
      </p:sp>
      <p:sp>
        <p:nvSpPr>
          <p:cNvPr id="18" name="TextBox 17"/>
          <p:cNvSpPr txBox="1"/>
          <p:nvPr/>
        </p:nvSpPr>
        <p:spPr>
          <a:xfrm>
            <a:off x="3936142" y="1510736"/>
            <a:ext cx="444662" cy="707886"/>
          </a:xfrm>
          <a:prstGeom prst="rect">
            <a:avLst/>
          </a:prstGeom>
          <a:noFill/>
        </p:spPr>
        <p:txBody>
          <a:bodyPr wrap="square" rtlCol="0">
            <a:spAutoFit/>
          </a:bodyPr>
          <a:lstStyle/>
          <a:p>
            <a:r>
              <a:rPr lang="en-US" sz="4000" dirty="0" smtClean="0"/>
              <a:t>2</a:t>
            </a:r>
            <a:endParaRPr lang="en-US" sz="4000" dirty="0"/>
          </a:p>
        </p:txBody>
      </p:sp>
      <p:sp>
        <p:nvSpPr>
          <p:cNvPr id="19" name="TextBox 18"/>
          <p:cNvSpPr txBox="1"/>
          <p:nvPr/>
        </p:nvSpPr>
        <p:spPr>
          <a:xfrm>
            <a:off x="8440600" y="2136448"/>
            <a:ext cx="444662" cy="707886"/>
          </a:xfrm>
          <a:prstGeom prst="rect">
            <a:avLst/>
          </a:prstGeom>
          <a:noFill/>
        </p:spPr>
        <p:txBody>
          <a:bodyPr wrap="square" rtlCol="0">
            <a:spAutoFit/>
          </a:bodyPr>
          <a:lstStyle/>
          <a:p>
            <a:r>
              <a:rPr lang="en-US" sz="4000" dirty="0" smtClean="0"/>
              <a:t>3</a:t>
            </a:r>
            <a:endParaRPr lang="en-US" sz="4000" dirty="0"/>
          </a:p>
        </p:txBody>
      </p:sp>
    </p:spTree>
    <p:extLst>
      <p:ext uri="{BB962C8B-B14F-4D97-AF65-F5344CB8AC3E}">
        <p14:creationId xmlns:p14="http://schemas.microsoft.com/office/powerpoint/2010/main" val="1249411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67544" y="332656"/>
            <a:ext cx="8229600" cy="1143000"/>
          </a:xfrm>
        </p:spPr>
        <p:txBody>
          <a:bodyPr>
            <a:noAutofit/>
          </a:bodyPr>
          <a:lstStyle/>
          <a:p>
            <a:pPr eaLnBrk="1" hangingPunct="1"/>
            <a:r>
              <a:rPr lang="en-US" sz="3200" dirty="0" smtClean="0"/>
              <a:t>Readout-Assigned Equivalent States of a Dynamical System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429908"/>
            <a:ext cx="5527973" cy="5455476"/>
          </a:xfrm>
          <a:prstGeom prst="rect">
            <a:avLst/>
          </a:prstGeom>
        </p:spPr>
      </p:pic>
    </p:spTree>
    <p:extLst>
      <p:ext uri="{BB962C8B-B14F-4D97-AF65-F5344CB8AC3E}">
        <p14:creationId xmlns:p14="http://schemas.microsoft.com/office/powerpoint/2010/main" val="2311757690"/>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45</a:t>
            </a:fld>
            <a:endParaRPr lang="en-US"/>
          </a:p>
        </p:txBody>
      </p:sp>
      <p:sp>
        <p:nvSpPr>
          <p:cNvPr id="4" name="Title 3"/>
          <p:cNvSpPr>
            <a:spLocks noGrp="1"/>
          </p:cNvSpPr>
          <p:nvPr>
            <p:ph type="title"/>
          </p:nvPr>
        </p:nvSpPr>
        <p:spPr/>
        <p:txBody>
          <a:bodyPr>
            <a:normAutofit fontScale="90000"/>
          </a:bodyPr>
          <a:lstStyle/>
          <a:p>
            <a:r>
              <a:rPr lang="en-US" dirty="0" smtClean="0"/>
              <a:t>Why </a:t>
            </a:r>
            <a:r>
              <a:rPr lang="en-US" dirty="0" err="1" smtClean="0"/>
              <a:t>Maass</a:t>
            </a:r>
            <a:r>
              <a:rPr lang="en-US" dirty="0" smtClean="0"/>
              <a:t> et all Architecture not working?</a:t>
            </a:r>
            <a:endParaRPr lang="en-US" dirty="0"/>
          </a:p>
        </p:txBody>
      </p:sp>
      <p:pic>
        <p:nvPicPr>
          <p:cNvPr id="6" name="Maass Topology problem.av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1680" y="1457199"/>
            <a:ext cx="6048672" cy="5400801"/>
          </a:xfrm>
        </p:spPr>
      </p:pic>
    </p:spTree>
    <p:extLst>
      <p:ext uri="{BB962C8B-B14F-4D97-AF65-F5344CB8AC3E}">
        <p14:creationId xmlns:p14="http://schemas.microsoft.com/office/powerpoint/2010/main" val="396486769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46</a:t>
            </a:fld>
            <a:endParaRPr lang="en-US"/>
          </a:p>
        </p:txBody>
      </p:sp>
      <p:sp>
        <p:nvSpPr>
          <p:cNvPr id="4" name="Title 3"/>
          <p:cNvSpPr>
            <a:spLocks noGrp="1"/>
          </p:cNvSpPr>
          <p:nvPr>
            <p:ph type="title"/>
          </p:nvPr>
        </p:nvSpPr>
        <p:spPr/>
        <p:txBody>
          <a:bodyPr>
            <a:normAutofit fontScale="90000"/>
          </a:bodyPr>
          <a:lstStyle/>
          <a:p>
            <a:r>
              <a:rPr lang="en-US" dirty="0" smtClean="0"/>
              <a:t>Why Small World </a:t>
            </a:r>
            <a:r>
              <a:rPr lang="en-US" dirty="0"/>
              <a:t>or </a:t>
            </a:r>
            <a:r>
              <a:rPr lang="en-US" dirty="0" smtClean="0"/>
              <a:t>Feed Forward </a:t>
            </a:r>
            <a:r>
              <a:rPr lang="en-US" dirty="0"/>
              <a:t>with </a:t>
            </a:r>
            <a:r>
              <a:rPr lang="en-US" dirty="0" smtClean="0"/>
              <a:t>Hubs works?</a:t>
            </a:r>
            <a:endParaRPr lang="en-US" dirty="0"/>
          </a:p>
        </p:txBody>
      </p:sp>
      <p:sp>
        <p:nvSpPr>
          <p:cNvPr id="7" name="Content Placeholder 6"/>
          <p:cNvSpPr>
            <a:spLocks noGrp="1"/>
          </p:cNvSpPr>
          <p:nvPr>
            <p:ph idx="1"/>
          </p:nvPr>
        </p:nvSpPr>
        <p:spPr>
          <a:xfrm>
            <a:off x="457200" y="1628800"/>
            <a:ext cx="8229600" cy="4968551"/>
          </a:xfrm>
        </p:spPr>
        <p:txBody>
          <a:bodyPr>
            <a:normAutofit/>
          </a:bodyPr>
          <a:lstStyle/>
          <a:p>
            <a:r>
              <a:rPr lang="en-US" dirty="0" smtClean="0"/>
              <a:t>When there is an interference in the Liquid its contain in its world and have less affects on other worlds</a:t>
            </a:r>
          </a:p>
          <a:p>
            <a:r>
              <a:rPr lang="en-US" dirty="0" smtClean="0"/>
              <a:t>Each hub in every network will act as a filter or compressor for information flow between groups.</a:t>
            </a:r>
            <a:endParaRPr lang="en-US" dirty="0"/>
          </a:p>
        </p:txBody>
      </p:sp>
      <p:pic>
        <p:nvPicPr>
          <p:cNvPr id="2" name="Small world Topology.av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27784" y="3743187"/>
            <a:ext cx="5715000" cy="3079750"/>
          </a:xfrm>
          <a:prstGeom prst="rect">
            <a:avLst/>
          </a:prstGeom>
        </p:spPr>
      </p:pic>
    </p:spTree>
    <p:extLst>
      <p:ext uri="{BB962C8B-B14F-4D97-AF65-F5344CB8AC3E}">
        <p14:creationId xmlns:p14="http://schemas.microsoft.com/office/powerpoint/2010/main" val="429379197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18737D0-1F07-487A-BC82-FDF5B924E95B}" type="slidenum">
              <a:rPr lang="en-US" smtClean="0"/>
              <a:pPr/>
              <a:t>47</a:t>
            </a:fld>
            <a:endParaRPr lang="en-US"/>
          </a:p>
        </p:txBody>
      </p:sp>
      <p:sp>
        <p:nvSpPr>
          <p:cNvPr id="3" name="Title 2"/>
          <p:cNvSpPr>
            <a:spLocks noGrp="1"/>
          </p:cNvSpPr>
          <p:nvPr>
            <p:ph type="title"/>
          </p:nvPr>
        </p:nvSpPr>
        <p:spPr>
          <a:xfrm>
            <a:off x="395536" y="3140968"/>
            <a:ext cx="8229600" cy="1143000"/>
          </a:xfrm>
        </p:spPr>
        <p:txBody>
          <a:bodyPr>
            <a:noAutofit/>
          </a:bodyPr>
          <a:lstStyle/>
          <a:p>
            <a:pPr algn="ctr"/>
            <a:r>
              <a:rPr lang="en-US" sz="8800" dirty="0" smtClean="0"/>
              <a:t>Demo</a:t>
            </a:r>
            <a:endParaRPr lang="en-US" sz="8800" dirty="0"/>
          </a:p>
        </p:txBody>
      </p:sp>
    </p:spTree>
    <p:extLst>
      <p:ext uri="{BB962C8B-B14F-4D97-AF65-F5344CB8AC3E}">
        <p14:creationId xmlns:p14="http://schemas.microsoft.com/office/powerpoint/2010/main" val="4053606068"/>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43608" y="4437112"/>
            <a:ext cx="432048" cy="584775"/>
          </a:xfrm>
          <a:prstGeom prst="rect">
            <a:avLst/>
          </a:prstGeom>
          <a:noFill/>
        </p:spPr>
        <p:txBody>
          <a:bodyPr wrap="square" rtlCol="0">
            <a:spAutoFit/>
          </a:bodyPr>
          <a:lstStyle/>
          <a:p>
            <a:r>
              <a:rPr lang="en-US" sz="3200" dirty="0" smtClean="0"/>
              <a:t>1</a:t>
            </a:r>
            <a:endParaRPr lang="en-US" sz="3200" dirty="0"/>
          </a:p>
        </p:txBody>
      </p:sp>
      <p:sp>
        <p:nvSpPr>
          <p:cNvPr id="10" name="TextBox 9"/>
          <p:cNvSpPr txBox="1"/>
          <p:nvPr/>
        </p:nvSpPr>
        <p:spPr>
          <a:xfrm>
            <a:off x="4295800" y="4437111"/>
            <a:ext cx="432048" cy="584775"/>
          </a:xfrm>
          <a:prstGeom prst="rect">
            <a:avLst/>
          </a:prstGeom>
          <a:noFill/>
        </p:spPr>
        <p:txBody>
          <a:bodyPr wrap="square" rtlCol="0">
            <a:spAutoFit/>
          </a:bodyPr>
          <a:lstStyle/>
          <a:p>
            <a:r>
              <a:rPr lang="en-US" sz="3200" dirty="0"/>
              <a:t>2</a:t>
            </a:r>
          </a:p>
        </p:txBody>
      </p:sp>
      <p:sp>
        <p:nvSpPr>
          <p:cNvPr id="11" name="TextBox 10"/>
          <p:cNvSpPr txBox="1"/>
          <p:nvPr/>
        </p:nvSpPr>
        <p:spPr>
          <a:xfrm>
            <a:off x="7315348" y="4437110"/>
            <a:ext cx="432048" cy="584775"/>
          </a:xfrm>
          <a:prstGeom prst="rect">
            <a:avLst/>
          </a:prstGeom>
          <a:noFill/>
        </p:spPr>
        <p:txBody>
          <a:bodyPr wrap="square" rtlCol="0">
            <a:spAutoFit/>
          </a:bodyPr>
          <a:lstStyle/>
          <a:p>
            <a:r>
              <a:rPr lang="en-US" sz="3200" dirty="0" smtClean="0"/>
              <a:t>3</a:t>
            </a:r>
            <a:endParaRPr lang="en-US" sz="3200" dirty="0"/>
          </a:p>
        </p:txBody>
      </p:sp>
      <p:pic>
        <p:nvPicPr>
          <p:cNvPr id="12" name="Content Placeholder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9680" y="2044468"/>
            <a:ext cx="2761260" cy="2066373"/>
          </a:xfrm>
          <a:prstGeom prst="rect">
            <a:avLst/>
          </a:prstGeom>
        </p:spPr>
      </p:pic>
      <p:pic>
        <p:nvPicPr>
          <p:cNvPr id="13" name="Content Placeholder 11">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0742" y="2038090"/>
            <a:ext cx="2761260" cy="2066373"/>
          </a:xfrm>
          <a:prstGeom prst="rect">
            <a:avLst/>
          </a:prstGeom>
        </p:spPr>
      </p:pic>
      <p:pic>
        <p:nvPicPr>
          <p:cNvPr id="6" name="EQ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9512" y="2051410"/>
            <a:ext cx="2759968" cy="2069976"/>
          </a:xfrm>
          <a:prstGeom prst="rect">
            <a:avLst/>
          </a:prstGeom>
        </p:spPr>
      </p:pic>
      <p:sp>
        <p:nvSpPr>
          <p:cNvPr id="3" name="Slide Number Placeholder 2"/>
          <p:cNvSpPr>
            <a:spLocks noGrp="1"/>
          </p:cNvSpPr>
          <p:nvPr>
            <p:ph type="sldNum" sz="quarter" idx="12"/>
          </p:nvPr>
        </p:nvSpPr>
        <p:spPr/>
        <p:txBody>
          <a:bodyPr/>
          <a:lstStyle/>
          <a:p>
            <a:fld id="{D18737D0-1F07-487A-BC82-FDF5B924E95B}" type="slidenum">
              <a:rPr lang="en-US" smtClean="0"/>
              <a:pPr/>
              <a:t>48</a:t>
            </a:fld>
            <a:endParaRPr lang="en-US"/>
          </a:p>
        </p:txBody>
      </p:sp>
      <p:sp>
        <p:nvSpPr>
          <p:cNvPr id="4" name="Title 3"/>
          <p:cNvSpPr>
            <a:spLocks noGrp="1"/>
          </p:cNvSpPr>
          <p:nvPr>
            <p:ph type="title"/>
          </p:nvPr>
        </p:nvSpPr>
        <p:spPr>
          <a:xfrm>
            <a:off x="397024" y="188640"/>
            <a:ext cx="8229600" cy="994122"/>
          </a:xfrm>
        </p:spPr>
        <p:txBody>
          <a:bodyPr/>
          <a:lstStyle/>
          <a:p>
            <a:r>
              <a:rPr lang="en-US" dirty="0" smtClean="0"/>
              <a:t>Demo</a:t>
            </a:r>
            <a:endParaRPr lang="en-US" dirty="0"/>
          </a:p>
        </p:txBody>
      </p:sp>
      <p:sp>
        <p:nvSpPr>
          <p:cNvPr id="14" name="TextBox 13">
            <a:hlinkClick r:id="rId9" action="ppaction://hlinksldjump"/>
          </p:cNvPr>
          <p:cNvSpPr txBox="1"/>
          <p:nvPr/>
        </p:nvSpPr>
        <p:spPr>
          <a:xfrm>
            <a:off x="4034334" y="5661248"/>
            <a:ext cx="1091952" cy="369332"/>
          </a:xfrm>
          <a:prstGeom prst="rect">
            <a:avLst/>
          </a:prstGeom>
          <a:noFill/>
        </p:spPr>
        <p:txBody>
          <a:bodyPr wrap="square" rtlCol="0">
            <a:spAutoFit/>
          </a:bodyPr>
          <a:lstStyle/>
          <a:p>
            <a:pPr algn="ctr"/>
            <a:r>
              <a:rPr lang="en-US" dirty="0" smtClean="0"/>
              <a:t>Back</a:t>
            </a:r>
            <a:endParaRPr lang="en-US" dirty="0"/>
          </a:p>
        </p:txBody>
      </p:sp>
      <p:sp>
        <p:nvSpPr>
          <p:cNvPr id="15" name="TextBox 14"/>
          <p:cNvSpPr txBox="1"/>
          <p:nvPr/>
        </p:nvSpPr>
        <p:spPr>
          <a:xfrm>
            <a:off x="971600" y="1340768"/>
            <a:ext cx="7272808" cy="523220"/>
          </a:xfrm>
          <a:prstGeom prst="rect">
            <a:avLst/>
          </a:prstGeom>
          <a:noFill/>
        </p:spPr>
        <p:txBody>
          <a:bodyPr wrap="square" rtlCol="0">
            <a:spAutoFit/>
          </a:bodyPr>
          <a:lstStyle/>
          <a:p>
            <a:r>
              <a:rPr lang="en-US" sz="2800" dirty="0" smtClean="0"/>
              <a:t>Which representation matches its music?</a:t>
            </a:r>
            <a:endParaRPr lang="en-US" sz="2800" dirty="0"/>
          </a:p>
        </p:txBody>
      </p:sp>
    </p:spTree>
    <p:extLst>
      <p:ext uri="{BB962C8B-B14F-4D97-AF65-F5344CB8AC3E}">
        <p14:creationId xmlns:p14="http://schemas.microsoft.com/office/powerpoint/2010/main" val="3700359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2.31214E-7 L 0.37673 0.15491 " pathEditMode="relative" rAng="0" ptsTypes="AA">
                                      <p:cBhvr>
                                        <p:cTn id="6" dur="1250" fill="hold"/>
                                        <p:tgtEl>
                                          <p:spTgt spid="6"/>
                                        </p:tgtEl>
                                        <p:attrNameLst>
                                          <p:attrName>ppt_x</p:attrName>
                                          <p:attrName>ppt_y</p:attrName>
                                        </p:attrNameLst>
                                      </p:cBhvr>
                                      <p:rCtr x="18837" y="7746"/>
                                    </p:animMotion>
                                  </p:childTnLst>
                                </p:cTn>
                              </p:par>
                              <p:par>
                                <p:cTn id="7" presetID="6" presetClass="emph" presetSubtype="0" fill="hold" nodeType="withEffect">
                                  <p:stCondLst>
                                    <p:cond delay="0"/>
                                  </p:stCondLst>
                                  <p:childTnLst>
                                    <p:animScale>
                                      <p:cBhvr>
                                        <p:cTn id="8" dur="1250" fill="hold"/>
                                        <p:tgtEl>
                                          <p:spTgt spid="6"/>
                                        </p:tgtEl>
                                      </p:cBhvr>
                                      <p:by x="400000" y="400000"/>
                                    </p:animScale>
                                  </p:childTnLst>
                                </p:cTn>
                              </p:par>
                            </p:childTnLst>
                          </p:cTn>
                        </p:par>
                        <p:par>
                          <p:cTn id="9" fill="hold">
                            <p:stCondLst>
                              <p:cond delay="1250"/>
                            </p:stCondLst>
                            <p:childTnLst>
                              <p:par>
                                <p:cTn id="10" presetID="1" presetClass="mediacall" presetSubtype="0" fill="hold" nodeType="afterEffect">
                                  <p:stCondLst>
                                    <p:cond delay="0"/>
                                  </p:stCondLst>
                                  <p:childTnLst>
                                    <p:cmd type="call" cmd="playFrom(0.0)">
                                      <p:cBhvr>
                                        <p:cTn id="11" dur="15572" fill="hold"/>
                                        <p:tgtEl>
                                          <p:spTgt spid="6"/>
                                        </p:tgtEl>
                                      </p:cBhvr>
                                    </p:cmd>
                                  </p:childTnLst>
                                </p:cTn>
                              </p:par>
                            </p:childTnLst>
                          </p:cTn>
                        </p:par>
                        <p:par>
                          <p:cTn id="12" fill="hold">
                            <p:stCondLst>
                              <p:cond delay="16822"/>
                            </p:stCondLst>
                            <p:childTnLst>
                              <p:par>
                                <p:cTn id="13" presetID="42" presetClass="path" presetSubtype="0" accel="50000" decel="50000" fill="hold" nodeType="afterEffect">
                                  <p:stCondLst>
                                    <p:cond delay="0"/>
                                  </p:stCondLst>
                                  <p:childTnLst>
                                    <p:animMotion origin="layout" path="M 0.37813 0.15723 L -3.33333E-6 -2.25434E-6 " pathEditMode="relative" rAng="0" ptsTypes="AA">
                                      <p:cBhvr>
                                        <p:cTn id="14" dur="1250" fill="hold"/>
                                        <p:tgtEl>
                                          <p:spTgt spid="6"/>
                                        </p:tgtEl>
                                        <p:attrNameLst>
                                          <p:attrName>ppt_x</p:attrName>
                                          <p:attrName>ppt_y</p:attrName>
                                        </p:attrNameLst>
                                      </p:cBhvr>
                                      <p:rCtr x="-18906" y="-7861"/>
                                    </p:animMotion>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6" presetClass="emph" presetSubtype="0" fill="hold" nodeType="withEffect">
                                  <p:stCondLst>
                                    <p:cond delay="0"/>
                                  </p:stCondLst>
                                  <p:childTnLst>
                                    <p:animScale>
                                      <p:cBhvr>
                                        <p:cTn id="18" dur="1250" fill="hold"/>
                                        <p:tgtEl>
                                          <p:spTgt spid="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remove"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43608" y="4437112"/>
            <a:ext cx="432048" cy="584775"/>
          </a:xfrm>
          <a:prstGeom prst="rect">
            <a:avLst/>
          </a:prstGeom>
          <a:noFill/>
        </p:spPr>
        <p:txBody>
          <a:bodyPr wrap="square" rtlCol="0">
            <a:spAutoFit/>
          </a:bodyPr>
          <a:lstStyle/>
          <a:p>
            <a:r>
              <a:rPr lang="en-US" sz="3200" dirty="0" smtClean="0"/>
              <a:t>1</a:t>
            </a:r>
            <a:endParaRPr lang="en-US" sz="3200" dirty="0"/>
          </a:p>
        </p:txBody>
      </p:sp>
      <p:sp>
        <p:nvSpPr>
          <p:cNvPr id="10" name="TextBox 9"/>
          <p:cNvSpPr txBox="1"/>
          <p:nvPr/>
        </p:nvSpPr>
        <p:spPr>
          <a:xfrm>
            <a:off x="4295800" y="4437111"/>
            <a:ext cx="432048" cy="584775"/>
          </a:xfrm>
          <a:prstGeom prst="rect">
            <a:avLst/>
          </a:prstGeom>
          <a:noFill/>
        </p:spPr>
        <p:txBody>
          <a:bodyPr wrap="square" rtlCol="0">
            <a:spAutoFit/>
          </a:bodyPr>
          <a:lstStyle/>
          <a:p>
            <a:r>
              <a:rPr lang="en-US" sz="3200" dirty="0"/>
              <a:t>2</a:t>
            </a:r>
          </a:p>
        </p:txBody>
      </p:sp>
      <p:sp>
        <p:nvSpPr>
          <p:cNvPr id="11" name="TextBox 10"/>
          <p:cNvSpPr txBox="1"/>
          <p:nvPr/>
        </p:nvSpPr>
        <p:spPr>
          <a:xfrm>
            <a:off x="7315348" y="4437110"/>
            <a:ext cx="432048" cy="584775"/>
          </a:xfrm>
          <a:prstGeom prst="rect">
            <a:avLst/>
          </a:prstGeom>
          <a:noFill/>
        </p:spPr>
        <p:txBody>
          <a:bodyPr wrap="square" rtlCol="0">
            <a:spAutoFit/>
          </a:bodyPr>
          <a:lstStyle/>
          <a:p>
            <a:r>
              <a:rPr lang="en-US" sz="3200" dirty="0" smtClean="0"/>
              <a:t>3</a:t>
            </a:r>
            <a:endParaRPr lang="en-US" sz="3200" dirty="0"/>
          </a:p>
        </p:txBody>
      </p:sp>
      <p:pic>
        <p:nvPicPr>
          <p:cNvPr id="12" name="Content Placeholder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0742" y="2038090"/>
            <a:ext cx="2761260" cy="2066373"/>
          </a:xfrm>
          <a:prstGeom prst="rect">
            <a:avLst/>
          </a:prstGeom>
        </p:spPr>
      </p:pic>
      <p:pic>
        <p:nvPicPr>
          <p:cNvPr id="13" name="Content Placeholder 11">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2038090"/>
            <a:ext cx="2761260" cy="2066373"/>
          </a:xfrm>
          <a:prstGeom prst="rect">
            <a:avLst/>
          </a:prstGeom>
        </p:spPr>
      </p:pic>
      <p:pic>
        <p:nvPicPr>
          <p:cNvPr id="5" name="EQ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3200232" y="2051088"/>
            <a:ext cx="2760156" cy="2070298"/>
          </a:xfrm>
        </p:spPr>
      </p:pic>
      <p:sp>
        <p:nvSpPr>
          <p:cNvPr id="3" name="Slide Number Placeholder 2"/>
          <p:cNvSpPr>
            <a:spLocks noGrp="1"/>
          </p:cNvSpPr>
          <p:nvPr>
            <p:ph type="sldNum" sz="quarter" idx="12"/>
          </p:nvPr>
        </p:nvSpPr>
        <p:spPr/>
        <p:txBody>
          <a:bodyPr/>
          <a:lstStyle/>
          <a:p>
            <a:fld id="{D18737D0-1F07-487A-BC82-FDF5B924E95B}" type="slidenum">
              <a:rPr lang="en-US" smtClean="0"/>
              <a:pPr/>
              <a:t>49</a:t>
            </a:fld>
            <a:endParaRPr lang="en-US"/>
          </a:p>
        </p:txBody>
      </p:sp>
      <p:sp>
        <p:nvSpPr>
          <p:cNvPr id="4" name="Title 3"/>
          <p:cNvSpPr>
            <a:spLocks noGrp="1"/>
          </p:cNvSpPr>
          <p:nvPr>
            <p:ph type="title"/>
          </p:nvPr>
        </p:nvSpPr>
        <p:spPr>
          <a:xfrm>
            <a:off x="397024" y="188640"/>
            <a:ext cx="8229600" cy="994122"/>
          </a:xfrm>
        </p:spPr>
        <p:txBody>
          <a:bodyPr/>
          <a:lstStyle/>
          <a:p>
            <a:r>
              <a:rPr lang="en-US" dirty="0" smtClean="0"/>
              <a:t>Demo</a:t>
            </a:r>
            <a:endParaRPr lang="en-US" dirty="0"/>
          </a:p>
        </p:txBody>
      </p:sp>
      <p:sp>
        <p:nvSpPr>
          <p:cNvPr id="14" name="TextBox 13">
            <a:hlinkClick r:id="rId9" action="ppaction://hlinksldjump"/>
          </p:cNvPr>
          <p:cNvSpPr txBox="1"/>
          <p:nvPr/>
        </p:nvSpPr>
        <p:spPr>
          <a:xfrm>
            <a:off x="4034334" y="5661248"/>
            <a:ext cx="1091952" cy="369332"/>
          </a:xfrm>
          <a:prstGeom prst="rect">
            <a:avLst/>
          </a:prstGeom>
          <a:noFill/>
        </p:spPr>
        <p:txBody>
          <a:bodyPr wrap="square" rtlCol="0">
            <a:spAutoFit/>
          </a:bodyPr>
          <a:lstStyle/>
          <a:p>
            <a:pPr algn="ctr"/>
            <a:r>
              <a:rPr lang="en-US" dirty="0" smtClean="0"/>
              <a:t>Back</a:t>
            </a:r>
            <a:endParaRPr lang="en-US" dirty="0"/>
          </a:p>
        </p:txBody>
      </p:sp>
      <p:sp>
        <p:nvSpPr>
          <p:cNvPr id="15" name="TextBox 14"/>
          <p:cNvSpPr txBox="1"/>
          <p:nvPr/>
        </p:nvSpPr>
        <p:spPr>
          <a:xfrm>
            <a:off x="971600" y="1340768"/>
            <a:ext cx="7272808" cy="523220"/>
          </a:xfrm>
          <a:prstGeom prst="rect">
            <a:avLst/>
          </a:prstGeom>
          <a:noFill/>
        </p:spPr>
        <p:txBody>
          <a:bodyPr wrap="square" rtlCol="0">
            <a:spAutoFit/>
          </a:bodyPr>
          <a:lstStyle/>
          <a:p>
            <a:r>
              <a:rPr lang="en-US" sz="2800" dirty="0" smtClean="0"/>
              <a:t>Which representation matches its music?</a:t>
            </a:r>
            <a:endParaRPr lang="en-US" sz="2800" dirty="0"/>
          </a:p>
        </p:txBody>
      </p:sp>
    </p:spTree>
    <p:extLst>
      <p:ext uri="{BB962C8B-B14F-4D97-AF65-F5344CB8AC3E}">
        <p14:creationId xmlns:p14="http://schemas.microsoft.com/office/powerpoint/2010/main" val="3706233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2.25434E-6 L -0.00087 0.15492 " pathEditMode="relative" rAng="0" ptsTypes="AA">
                                      <p:cBhvr>
                                        <p:cTn id="6" dur="1250" fill="hold"/>
                                        <p:tgtEl>
                                          <p:spTgt spid="5"/>
                                        </p:tgtEl>
                                        <p:attrNameLst>
                                          <p:attrName>ppt_x</p:attrName>
                                          <p:attrName>ppt_y</p:attrName>
                                        </p:attrNameLst>
                                      </p:cBhvr>
                                      <p:rCtr x="-52" y="7746"/>
                                    </p:animMotion>
                                  </p:childTnLst>
                                </p:cTn>
                              </p:par>
                              <p:par>
                                <p:cTn id="7" presetID="6" presetClass="emph" presetSubtype="0" fill="hold" nodeType="withEffect">
                                  <p:stCondLst>
                                    <p:cond delay="0"/>
                                  </p:stCondLst>
                                  <p:childTnLst>
                                    <p:animScale>
                                      <p:cBhvr>
                                        <p:cTn id="8" dur="1250" fill="hold"/>
                                        <p:tgtEl>
                                          <p:spTgt spid="5"/>
                                        </p:tgtEl>
                                      </p:cBhvr>
                                      <p:by x="400000" y="400000"/>
                                    </p:animScale>
                                  </p:childTnLst>
                                </p:cTn>
                              </p:par>
                            </p:childTnLst>
                          </p:cTn>
                        </p:par>
                        <p:par>
                          <p:cTn id="9" fill="hold">
                            <p:stCondLst>
                              <p:cond delay="1250"/>
                            </p:stCondLst>
                            <p:childTnLst>
                              <p:par>
                                <p:cTn id="10" presetID="1" presetClass="mediacall" presetSubtype="0" fill="hold" nodeType="afterEffect">
                                  <p:stCondLst>
                                    <p:cond delay="0"/>
                                  </p:stCondLst>
                                  <p:childTnLst>
                                    <p:cmd type="call" cmd="playFrom(0.0)">
                                      <p:cBhvr>
                                        <p:cTn id="11" dur="15548" fill="hold"/>
                                        <p:tgtEl>
                                          <p:spTgt spid="5"/>
                                        </p:tgtEl>
                                      </p:cBhvr>
                                    </p:cmd>
                                  </p:childTnLst>
                                </p:cTn>
                              </p:par>
                            </p:childTnLst>
                          </p:cTn>
                        </p:par>
                        <p:par>
                          <p:cTn id="12" fill="hold">
                            <p:stCondLst>
                              <p:cond delay="16798"/>
                            </p:stCondLst>
                            <p:childTnLst>
                              <p:par>
                                <p:cTn id="13" presetID="42" presetClass="path" presetSubtype="0" accel="50000" decel="50000" fill="hold" nodeType="afterEffect">
                                  <p:stCondLst>
                                    <p:cond delay="0"/>
                                  </p:stCondLst>
                                  <p:childTnLst>
                                    <p:animMotion origin="layout" path="M -0.00087 0.23005 L 1.94444E-6 3.58382E-6 " pathEditMode="relative" rAng="0" ptsTypes="AA">
                                      <p:cBhvr>
                                        <p:cTn id="14" dur="1250" fill="hold"/>
                                        <p:tgtEl>
                                          <p:spTgt spid="5"/>
                                        </p:tgtEl>
                                        <p:attrNameLst>
                                          <p:attrName>ppt_x</p:attrName>
                                          <p:attrName>ppt_y</p:attrName>
                                        </p:attrNameLst>
                                      </p:cBhvr>
                                      <p:rCtr x="35" y="-11514"/>
                                    </p:animMotion>
                                  </p:childTnLst>
                                </p:cTn>
                              </p:par>
                              <p:par>
                                <p:cTn id="15" presetID="3" presetClass="mediacall" presetSubtype="0" fill="hold" nodeType="withEffect">
                                  <p:stCondLst>
                                    <p:cond delay="0"/>
                                  </p:stCondLst>
                                  <p:childTnLst>
                                    <p:cmd type="call" cmd="stop">
                                      <p:cBhvr>
                                        <p:cTn id="16" dur="1" fill="hold"/>
                                        <p:tgtEl>
                                          <p:spTgt spid="5"/>
                                        </p:tgtEl>
                                      </p:cBhvr>
                                    </p:cmd>
                                  </p:childTnLst>
                                </p:cTn>
                              </p:par>
                              <p:par>
                                <p:cTn id="17" presetID="6" presetClass="emph" presetSubtype="0" fill="hold" nodeType="withEffect">
                                  <p:stCondLst>
                                    <p:cond delay="0"/>
                                  </p:stCondLst>
                                  <p:childTnLst>
                                    <p:animScale>
                                      <p:cBhvr>
                                        <p:cTn id="18" dur="1250" fill="hold"/>
                                        <p:tgtEl>
                                          <p:spTgt spid="5"/>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remove"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229600" cy="2971800"/>
          </a:xfrm>
          <a:noFill/>
        </p:spPr>
        <p:txBody>
          <a:bodyPr>
            <a:normAutofit fontScale="92500" lnSpcReduction="20000"/>
          </a:bodyPr>
          <a:lstStyle/>
          <a:p>
            <a:pPr algn="l" rtl="0"/>
            <a:r>
              <a:rPr lang="en-US" dirty="0" smtClean="0"/>
              <a:t>Some of the nodes receive </a:t>
            </a:r>
            <a:r>
              <a:rPr lang="en-US" u="sng" dirty="0" smtClean="0"/>
              <a:t>input</a:t>
            </a:r>
            <a:r>
              <a:rPr lang="en-US" dirty="0" smtClean="0"/>
              <a:t> from </a:t>
            </a:r>
            <a:r>
              <a:rPr lang="en-US" u="sng" dirty="0" smtClean="0"/>
              <a:t>external</a:t>
            </a:r>
            <a:r>
              <a:rPr lang="en-US" dirty="0" smtClean="0"/>
              <a:t> sources in addition to input from </a:t>
            </a:r>
            <a:r>
              <a:rPr lang="en-US" u="sng" dirty="0" smtClean="0"/>
              <a:t>other nodes</a:t>
            </a:r>
            <a:r>
              <a:rPr lang="en-US" dirty="0" smtClean="0"/>
              <a:t>.</a:t>
            </a:r>
            <a:br>
              <a:rPr lang="en-US" dirty="0" smtClean="0"/>
            </a:br>
            <a:endParaRPr lang="en-US" dirty="0" smtClean="0"/>
          </a:p>
          <a:p>
            <a:pPr algn="l" rtl="0"/>
            <a:r>
              <a:rPr lang="en-US" dirty="0" smtClean="0"/>
              <a:t>The </a:t>
            </a:r>
            <a:r>
              <a:rPr lang="en-US" u="sng" dirty="0" smtClean="0"/>
              <a:t>recurrent</a:t>
            </a:r>
            <a:r>
              <a:rPr lang="en-US" b="1" dirty="0" smtClean="0"/>
              <a:t> </a:t>
            </a:r>
            <a:r>
              <a:rPr lang="en-US" dirty="0" smtClean="0"/>
              <a:t>nature</a:t>
            </a:r>
            <a:r>
              <a:rPr lang="en-US" b="1" dirty="0" smtClean="0"/>
              <a:t> </a:t>
            </a:r>
            <a:r>
              <a:rPr lang="en-US" dirty="0" smtClean="0"/>
              <a:t>of the connections turns the </a:t>
            </a:r>
            <a:r>
              <a:rPr lang="en-US" b="1" dirty="0" smtClean="0"/>
              <a:t>time</a:t>
            </a:r>
            <a:r>
              <a:rPr lang="en-US" dirty="0" smtClean="0"/>
              <a:t> varying input </a:t>
            </a:r>
            <a:r>
              <a:rPr lang="en-US" b="1" dirty="0" smtClean="0"/>
              <a:t>into a </a:t>
            </a:r>
            <a:r>
              <a:rPr lang="en-US" u="sng" dirty="0" err="1" smtClean="0"/>
              <a:t>spatio</a:t>
            </a:r>
            <a:r>
              <a:rPr lang="en-US" u="sng" dirty="0" smtClean="0"/>
              <a:t>-temporal</a:t>
            </a:r>
            <a:r>
              <a:rPr lang="en-US" b="1" dirty="0" smtClean="0"/>
              <a:t> </a:t>
            </a:r>
            <a:r>
              <a:rPr lang="en-US" dirty="0" smtClean="0"/>
              <a:t>pattern of activations in the network nodes.</a:t>
            </a:r>
            <a:br>
              <a:rPr lang="en-US" dirty="0" smtClean="0"/>
            </a:br>
            <a:endParaRPr lang="en-US" dirty="0" smtClean="0"/>
          </a:p>
          <a:p>
            <a:pPr algn="l" rtl="0"/>
            <a:r>
              <a:rPr lang="en-US" dirty="0" smtClean="0"/>
              <a:t>The </a:t>
            </a:r>
            <a:r>
              <a:rPr lang="en-US" dirty="0" err="1" smtClean="0"/>
              <a:t>spatio</a:t>
            </a:r>
            <a:r>
              <a:rPr lang="en-US" dirty="0" smtClean="0"/>
              <a:t>-temporal patterns of activation are</a:t>
            </a:r>
            <a:r>
              <a:rPr lang="en-US" b="1" dirty="0" smtClean="0"/>
              <a:t> </a:t>
            </a:r>
            <a:r>
              <a:rPr lang="en-US" u="sng" dirty="0" smtClean="0"/>
              <a:t>read out</a:t>
            </a:r>
            <a:r>
              <a:rPr lang="en-US" dirty="0" smtClean="0"/>
              <a:t> by linear discriminate units.</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812199" y="4194652"/>
            <a:ext cx="5352089" cy="2690732"/>
          </a:xfrm>
          <a:prstGeom prst="rect">
            <a:avLst/>
          </a:prstGeom>
          <a:noFill/>
        </p:spPr>
      </p:pic>
      <p:sp>
        <p:nvSpPr>
          <p:cNvPr id="7" name="Slide Number Placeholder 6"/>
          <p:cNvSpPr>
            <a:spLocks noGrp="1"/>
          </p:cNvSpPr>
          <p:nvPr>
            <p:ph type="sldNum" sz="quarter" idx="12"/>
          </p:nvPr>
        </p:nvSpPr>
        <p:spPr/>
        <p:txBody>
          <a:bodyPr/>
          <a:lstStyle/>
          <a:p>
            <a:fld id="{B6F15528-21DE-4FAA-801E-634DDDAF4B2B}" type="slidenum">
              <a:rPr lang="en-US" smtClean="0"/>
              <a:pPr/>
              <a:t>5</a:t>
            </a:fld>
            <a:endParaRPr lang="en-US"/>
          </a:p>
        </p:txBody>
      </p:sp>
      <p:sp>
        <p:nvSpPr>
          <p:cNvPr id="2" name="Title 1"/>
          <p:cNvSpPr>
            <a:spLocks noGrp="1"/>
          </p:cNvSpPr>
          <p:nvPr>
            <p:ph type="title"/>
          </p:nvPr>
        </p:nvSpPr>
        <p:spPr>
          <a:xfrm>
            <a:off x="467544" y="116632"/>
            <a:ext cx="8229600" cy="914400"/>
          </a:xfrm>
        </p:spPr>
        <p:txBody>
          <a:bodyPr>
            <a:normAutofit/>
          </a:bodyPr>
          <a:lstStyle/>
          <a:p>
            <a:r>
              <a:rPr lang="en-US" b="1" dirty="0" smtClean="0"/>
              <a:t>What is a </a:t>
            </a:r>
            <a:r>
              <a:rPr lang="en-US" b="1" dirty="0" smtClean="0">
                <a:solidFill>
                  <a:srgbClr val="FF0000"/>
                </a:solidFill>
              </a:rPr>
              <a:t>L</a:t>
            </a:r>
            <a:r>
              <a:rPr lang="en-US" b="1" dirty="0" smtClean="0"/>
              <a:t>iquid </a:t>
            </a:r>
            <a:r>
              <a:rPr lang="en-US" b="1" dirty="0" smtClean="0">
                <a:solidFill>
                  <a:srgbClr val="FF0000"/>
                </a:solidFill>
              </a:rPr>
              <a:t>S</a:t>
            </a:r>
            <a:r>
              <a:rPr lang="en-US" b="1" dirty="0" smtClean="0"/>
              <a:t>tate </a:t>
            </a:r>
            <a:r>
              <a:rPr lang="en-US" b="1" dirty="0" smtClean="0">
                <a:solidFill>
                  <a:srgbClr val="FF0000"/>
                </a:solidFill>
              </a:rPr>
              <a:t>M</a:t>
            </a:r>
            <a:r>
              <a:rPr lang="en-US" b="1" dirty="0" smtClean="0"/>
              <a:t>achine?</a:t>
            </a:r>
            <a:endParaRPr lang="en-US" b="1"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512" y="1124744"/>
            <a:ext cx="9193210" cy="4621832"/>
          </a:xfrm>
          <a:prstGeom prst="rect">
            <a:avLst/>
          </a:prstGeom>
          <a:noFill/>
        </p:spPr>
      </p:pic>
    </p:spTree>
    <p:extLst>
      <p:ext uri="{BB962C8B-B14F-4D97-AF65-F5344CB8AC3E}">
        <p14:creationId xmlns:p14="http://schemas.microsoft.com/office/powerpoint/2010/main" val="142014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1000" fill="hold"/>
                                        <p:tgtEl>
                                          <p:spTgt spid="6"/>
                                        </p:tgtEl>
                                      </p:cBhvr>
                                      <p:by x="50000" y="50000"/>
                                    </p:animScale>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par>
                                <p:cTn id="7" presetID="42" presetClass="path" presetSubtype="0" accel="50000" decel="50000" fill="hold" nodeType="withEffect">
                                  <p:stCondLst>
                                    <p:cond delay="0"/>
                                  </p:stCondLst>
                                  <p:childTnLst>
                                    <p:animMotion origin="layout" path="M -1.11111E-6 -2.53469E-6 L -0.00642 0.28238 " pathEditMode="relative" rAng="0" ptsTypes="AA">
                                      <p:cBhvr>
                                        <p:cTn id="8" dur="1000" fill="hold"/>
                                        <p:tgtEl>
                                          <p:spTgt spid="6"/>
                                        </p:tgtEl>
                                        <p:attrNameLst>
                                          <p:attrName>ppt_x</p:attrName>
                                          <p:attrName>ppt_y</p:attrName>
                                        </p:attrNameLst>
                                      </p:cBhvr>
                                      <p:rCtr x="-330" y="14107"/>
                                    </p:animMotion>
                                  </p:childTnLst>
                                  <p:subTnLst>
                                    <p:set>
                                      <p:cBhvr override="childStyle">
                                        <p:cTn dur="1" fill="hold" display="0" masterRel="sameClick" afterEffect="1">
                                          <p:stCondLst>
                                            <p:cond evt="end" delay="0">
                                              <p:tn val="7"/>
                                            </p:cond>
                                          </p:stCondLst>
                                        </p:cTn>
                                        <p:tgtEl>
                                          <p:spTgt spid="6"/>
                                        </p:tgtEl>
                                        <p:attrNameLst>
                                          <p:attrName>style.visibility</p:attrName>
                                        </p:attrNameLst>
                                      </p:cBhvr>
                                      <p:to>
                                        <p:strVal val="hidden"/>
                                      </p:to>
                                    </p:set>
                                  </p:sub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
                                        <p:tgtEl>
                                          <p:spTgt spid="1027"/>
                                        </p:tgtEl>
                                      </p:cBhvr>
                                    </p:animEffect>
                                  </p:childTnLst>
                                </p:cTn>
                              </p:par>
                            </p:childTnLst>
                          </p:cTn>
                        </p:par>
                        <p:par>
                          <p:cTn id="13" fill="hold">
                            <p:stCondLst>
                              <p:cond delay="1010"/>
                            </p:stCondLst>
                            <p:childTnLst>
                              <p:par>
                                <p:cTn id="14" presetID="3" presetClass="entr" presetSubtype="10"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linds(horizontal)">
                                      <p:cBhvr>
                                        <p:cTn id="16" dur="500"/>
                                        <p:tgtEl>
                                          <p:spTgt spid="3">
                                            <p:txEl>
                                              <p:pRg st="0" end="0"/>
                                            </p:txEl>
                                          </p:spTgt>
                                        </p:tgtEl>
                                      </p:cBhvr>
                                    </p:animEffect>
                                  </p:childTnLst>
                                </p:cTn>
                              </p:par>
                            </p:childTnLst>
                          </p:cTn>
                        </p:par>
                        <p:par>
                          <p:cTn id="17" fill="hold">
                            <p:stCondLst>
                              <p:cond delay="1510"/>
                            </p:stCondLst>
                            <p:childTnLst>
                              <p:par>
                                <p:cTn id="18" presetID="3" presetClass="entr" presetSubtype="1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childTnLst>
                          </p:cTn>
                        </p:par>
                        <p:par>
                          <p:cTn id="21" fill="hold">
                            <p:stCondLst>
                              <p:cond delay="2010"/>
                            </p:stCondLst>
                            <p:childTnLst>
                              <p:par>
                                <p:cTn id="22" presetID="3" presetClass="entr" presetSubtype="10"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linds(horizont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43608" y="4437112"/>
            <a:ext cx="432048" cy="584775"/>
          </a:xfrm>
          <a:prstGeom prst="rect">
            <a:avLst/>
          </a:prstGeom>
          <a:noFill/>
        </p:spPr>
        <p:txBody>
          <a:bodyPr wrap="square" rtlCol="0">
            <a:spAutoFit/>
          </a:bodyPr>
          <a:lstStyle/>
          <a:p>
            <a:r>
              <a:rPr lang="en-US" sz="3200" dirty="0" smtClean="0"/>
              <a:t>1</a:t>
            </a:r>
            <a:endParaRPr lang="en-US" sz="3200" dirty="0"/>
          </a:p>
        </p:txBody>
      </p:sp>
      <p:sp>
        <p:nvSpPr>
          <p:cNvPr id="10" name="TextBox 9"/>
          <p:cNvSpPr txBox="1"/>
          <p:nvPr/>
        </p:nvSpPr>
        <p:spPr>
          <a:xfrm>
            <a:off x="4295800" y="4437111"/>
            <a:ext cx="432048" cy="584775"/>
          </a:xfrm>
          <a:prstGeom prst="rect">
            <a:avLst/>
          </a:prstGeom>
          <a:noFill/>
        </p:spPr>
        <p:txBody>
          <a:bodyPr wrap="square" rtlCol="0">
            <a:spAutoFit/>
          </a:bodyPr>
          <a:lstStyle/>
          <a:p>
            <a:r>
              <a:rPr lang="en-US" sz="3200" dirty="0"/>
              <a:t>2</a:t>
            </a:r>
          </a:p>
        </p:txBody>
      </p:sp>
      <p:sp>
        <p:nvSpPr>
          <p:cNvPr id="11" name="TextBox 10"/>
          <p:cNvSpPr txBox="1"/>
          <p:nvPr/>
        </p:nvSpPr>
        <p:spPr>
          <a:xfrm>
            <a:off x="7315348" y="4437110"/>
            <a:ext cx="432048" cy="584775"/>
          </a:xfrm>
          <a:prstGeom prst="rect">
            <a:avLst/>
          </a:prstGeom>
          <a:noFill/>
        </p:spPr>
        <p:txBody>
          <a:bodyPr wrap="square" rtlCol="0">
            <a:spAutoFit/>
          </a:bodyPr>
          <a:lstStyle/>
          <a:p>
            <a:r>
              <a:rPr lang="en-US" sz="3200" dirty="0" smtClean="0"/>
              <a:t>3</a:t>
            </a:r>
            <a:endParaRPr lang="en-US" sz="3200" dirty="0"/>
          </a:p>
        </p:txBody>
      </p:sp>
      <p:pic>
        <p:nvPicPr>
          <p:cNvPr id="12" name="Content Placeholder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512" y="2060848"/>
            <a:ext cx="2761260" cy="2066373"/>
          </a:xfrm>
          <a:prstGeom prst="rect">
            <a:avLst/>
          </a:prstGeom>
        </p:spPr>
      </p:pic>
      <p:pic>
        <p:nvPicPr>
          <p:cNvPr id="13" name="Content Placeholder 11">
            <a:hlinkClick r:id="rId7"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8892" y="2060848"/>
            <a:ext cx="2761260" cy="2066373"/>
          </a:xfrm>
          <a:prstGeom prst="rect">
            <a:avLst/>
          </a:prstGeom>
        </p:spPr>
      </p:pic>
      <p:pic>
        <p:nvPicPr>
          <p:cNvPr id="7" name="EQ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145096" y="2051410"/>
            <a:ext cx="2772552" cy="2079414"/>
          </a:xfrm>
          <a:prstGeom prst="rect">
            <a:avLst/>
          </a:prstGeom>
        </p:spPr>
      </p:pic>
      <p:sp>
        <p:nvSpPr>
          <p:cNvPr id="3" name="Slide Number Placeholder 2"/>
          <p:cNvSpPr>
            <a:spLocks noGrp="1"/>
          </p:cNvSpPr>
          <p:nvPr>
            <p:ph type="sldNum" sz="quarter" idx="12"/>
          </p:nvPr>
        </p:nvSpPr>
        <p:spPr/>
        <p:txBody>
          <a:bodyPr/>
          <a:lstStyle/>
          <a:p>
            <a:fld id="{D18737D0-1F07-487A-BC82-FDF5B924E95B}" type="slidenum">
              <a:rPr lang="en-US" smtClean="0"/>
              <a:pPr/>
              <a:t>50</a:t>
            </a:fld>
            <a:endParaRPr lang="en-US"/>
          </a:p>
        </p:txBody>
      </p:sp>
      <p:sp>
        <p:nvSpPr>
          <p:cNvPr id="4" name="Title 3"/>
          <p:cNvSpPr>
            <a:spLocks noGrp="1"/>
          </p:cNvSpPr>
          <p:nvPr>
            <p:ph type="title"/>
          </p:nvPr>
        </p:nvSpPr>
        <p:spPr>
          <a:xfrm>
            <a:off x="397024" y="188640"/>
            <a:ext cx="8229600" cy="994122"/>
          </a:xfrm>
        </p:spPr>
        <p:txBody>
          <a:bodyPr/>
          <a:lstStyle/>
          <a:p>
            <a:r>
              <a:rPr lang="en-US" dirty="0" smtClean="0"/>
              <a:t>Demo</a:t>
            </a:r>
            <a:endParaRPr lang="en-US" dirty="0"/>
          </a:p>
        </p:txBody>
      </p:sp>
      <p:sp>
        <p:nvSpPr>
          <p:cNvPr id="14" name="TextBox 13">
            <a:hlinkClick r:id="rId9" action="ppaction://hlinksldjump"/>
          </p:cNvPr>
          <p:cNvSpPr txBox="1"/>
          <p:nvPr/>
        </p:nvSpPr>
        <p:spPr>
          <a:xfrm>
            <a:off x="4034334" y="5661248"/>
            <a:ext cx="1091952" cy="369332"/>
          </a:xfrm>
          <a:prstGeom prst="rect">
            <a:avLst/>
          </a:prstGeom>
          <a:noFill/>
        </p:spPr>
        <p:txBody>
          <a:bodyPr wrap="square" rtlCol="0">
            <a:spAutoFit/>
          </a:bodyPr>
          <a:lstStyle/>
          <a:p>
            <a:pPr algn="ctr"/>
            <a:r>
              <a:rPr lang="en-US" dirty="0" smtClean="0"/>
              <a:t>Back</a:t>
            </a:r>
            <a:endParaRPr lang="en-US" dirty="0"/>
          </a:p>
        </p:txBody>
      </p:sp>
      <p:sp>
        <p:nvSpPr>
          <p:cNvPr id="15" name="TextBox 14"/>
          <p:cNvSpPr txBox="1"/>
          <p:nvPr/>
        </p:nvSpPr>
        <p:spPr>
          <a:xfrm>
            <a:off x="971600" y="1340768"/>
            <a:ext cx="7272808" cy="523220"/>
          </a:xfrm>
          <a:prstGeom prst="rect">
            <a:avLst/>
          </a:prstGeom>
          <a:noFill/>
        </p:spPr>
        <p:txBody>
          <a:bodyPr wrap="square" rtlCol="0">
            <a:spAutoFit/>
          </a:bodyPr>
          <a:lstStyle/>
          <a:p>
            <a:r>
              <a:rPr lang="en-US" sz="2800" dirty="0" smtClean="0"/>
              <a:t>Which representation matches its music?</a:t>
            </a:r>
            <a:endParaRPr lang="en-US" sz="2800" dirty="0"/>
          </a:p>
        </p:txBody>
      </p:sp>
    </p:spTree>
    <p:extLst>
      <p:ext uri="{BB962C8B-B14F-4D97-AF65-F5344CB8AC3E}">
        <p14:creationId xmlns:p14="http://schemas.microsoft.com/office/powerpoint/2010/main" val="3706233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250" fill="hold"/>
                                        <p:tgtEl>
                                          <p:spTgt spid="7"/>
                                        </p:tgtEl>
                                      </p:cBhvr>
                                      <p:by x="400000" y="400000"/>
                                    </p:animScale>
                                  </p:childTnLst>
                                </p:cTn>
                              </p:par>
                              <p:par>
                                <p:cTn id="7" presetID="42" presetClass="path" presetSubtype="0" accel="50000" decel="50000" fill="hold" nodeType="withEffect">
                                  <p:stCondLst>
                                    <p:cond delay="0"/>
                                  </p:stCondLst>
                                  <p:childTnLst>
                                    <p:animMotion origin="layout" path="M -0.0066 -0.0081 L -0.275 0.15653 " pathEditMode="relative" rAng="0" ptsTypes="AA">
                                      <p:cBhvr>
                                        <p:cTn id="8" dur="1250" fill="hold"/>
                                        <p:tgtEl>
                                          <p:spTgt spid="7"/>
                                        </p:tgtEl>
                                        <p:attrNameLst>
                                          <p:attrName>ppt_x</p:attrName>
                                          <p:attrName>ppt_y</p:attrName>
                                        </p:attrNameLst>
                                      </p:cBhvr>
                                      <p:rCtr x="-13420" y="8231"/>
                                    </p:animMotion>
                                  </p:childTnLst>
                                </p:cTn>
                              </p:par>
                            </p:childTnLst>
                          </p:cTn>
                        </p:par>
                        <p:par>
                          <p:cTn id="9" fill="hold">
                            <p:stCondLst>
                              <p:cond delay="1250"/>
                            </p:stCondLst>
                            <p:childTnLst>
                              <p:par>
                                <p:cTn id="10" presetID="1" presetClass="mediacall" presetSubtype="0" fill="hold" nodeType="afterEffect">
                                  <p:stCondLst>
                                    <p:cond delay="0"/>
                                  </p:stCondLst>
                                  <p:childTnLst>
                                    <p:cmd type="call" cmd="playFrom(0.0)">
                                      <p:cBhvr>
                                        <p:cTn id="11" dur="15583" fill="hold"/>
                                        <p:tgtEl>
                                          <p:spTgt spid="7"/>
                                        </p:tgtEl>
                                      </p:cBhvr>
                                    </p:cmd>
                                  </p:childTnLst>
                                </p:cTn>
                              </p:par>
                            </p:childTnLst>
                          </p:cTn>
                        </p:par>
                        <p:par>
                          <p:cTn id="12" fill="hold">
                            <p:stCondLst>
                              <p:cond delay="16833"/>
                            </p:stCondLst>
                            <p:childTnLst>
                              <p:par>
                                <p:cTn id="13" presetID="42" presetClass="path" presetSubtype="0" accel="50000" decel="50000" fill="hold" nodeType="afterEffect">
                                  <p:stCondLst>
                                    <p:cond delay="0"/>
                                  </p:stCondLst>
                                  <p:childTnLst>
                                    <p:animMotion origin="layout" path="M -0.27639 0.15422 L -0.00868 -0.00323 " pathEditMode="relative" rAng="0" ptsTypes="AA">
                                      <p:cBhvr>
                                        <p:cTn id="14" dur="1250" fill="hold"/>
                                        <p:tgtEl>
                                          <p:spTgt spid="7"/>
                                        </p:tgtEl>
                                        <p:attrNameLst>
                                          <p:attrName>ppt_x</p:attrName>
                                          <p:attrName>ppt_y</p:attrName>
                                        </p:attrNameLst>
                                      </p:cBhvr>
                                      <p:rCtr x="13385" y="-7884"/>
                                    </p:animMotion>
                                  </p:childTnLst>
                                </p:cTn>
                              </p:par>
                              <p:par>
                                <p:cTn id="15" presetID="3" presetClass="mediacall" presetSubtype="0" fill="hold" nodeType="withEffect">
                                  <p:stCondLst>
                                    <p:cond delay="0"/>
                                  </p:stCondLst>
                                  <p:childTnLst>
                                    <p:cmd type="call" cmd="stop">
                                      <p:cBhvr>
                                        <p:cTn id="16" dur="1" fill="hold"/>
                                        <p:tgtEl>
                                          <p:spTgt spid="7"/>
                                        </p:tgtEl>
                                      </p:cBhvr>
                                    </p:cmd>
                                  </p:childTnLst>
                                </p:cTn>
                              </p:par>
                              <p:par>
                                <p:cTn id="17" presetID="6" presetClass="emph" presetSubtype="0" fill="hold" nodeType="withEffect">
                                  <p:stCondLst>
                                    <p:cond delay="0"/>
                                  </p:stCondLst>
                                  <p:childTnLst>
                                    <p:animScale>
                                      <p:cBhvr>
                                        <p:cTn id="18" dur="1250" fill="hold"/>
                                        <p:tgtEl>
                                          <p:spTgt spid="7"/>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remove" display="0">
                  <p:stCondLst>
                    <p:cond delay="indefinite"/>
                  </p:stCondLst>
                </p:cTn>
                <p:tgtEl>
                  <p:spTgt spid="7"/>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51</a:t>
            </a:fld>
            <a:endParaRPr lang="en-US"/>
          </a:p>
        </p:txBody>
      </p:sp>
      <p:sp>
        <p:nvSpPr>
          <p:cNvPr id="4" name="Title 3"/>
          <p:cNvSpPr>
            <a:spLocks noGrp="1"/>
          </p:cNvSpPr>
          <p:nvPr>
            <p:ph type="title"/>
          </p:nvPr>
        </p:nvSpPr>
        <p:spPr>
          <a:xfrm>
            <a:off x="395536" y="2420888"/>
            <a:ext cx="8229600" cy="1143000"/>
          </a:xfrm>
        </p:spPr>
        <p:txBody>
          <a:bodyPr>
            <a:noAutofit/>
          </a:bodyPr>
          <a:lstStyle/>
          <a:p>
            <a:pPr algn="ctr"/>
            <a:r>
              <a:rPr lang="en-US" sz="11500" dirty="0" smtClean="0"/>
              <a:t>Topologies</a:t>
            </a:r>
            <a:endParaRPr lang="en-US" sz="11500" dirty="0"/>
          </a:p>
        </p:txBody>
      </p:sp>
    </p:spTree>
    <p:extLst>
      <p:ext uri="{BB962C8B-B14F-4D97-AF65-F5344CB8AC3E}">
        <p14:creationId xmlns:p14="http://schemas.microsoft.com/office/powerpoint/2010/main" val="3373601297"/>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52</a:t>
            </a:fld>
            <a:endParaRPr lang="en-US"/>
          </a:p>
        </p:txBody>
      </p:sp>
      <p:sp>
        <p:nvSpPr>
          <p:cNvPr id="7" name="Title 1"/>
          <p:cNvSpPr>
            <a:spLocks noGrp="1"/>
          </p:cNvSpPr>
          <p:nvPr>
            <p:ph type="title"/>
          </p:nvPr>
        </p:nvSpPr>
        <p:spPr>
          <a:xfrm>
            <a:off x="493204" y="188640"/>
            <a:ext cx="8229600" cy="1080120"/>
          </a:xfrm>
        </p:spPr>
        <p:txBody>
          <a:bodyPr>
            <a:normAutofit/>
          </a:bodyPr>
          <a:lstStyle/>
          <a:p>
            <a:r>
              <a:rPr lang="en-US" dirty="0" smtClean="0"/>
              <a:t>Uniform Random Liquid </a:t>
            </a:r>
            <a:endParaRPr lang="en-US" dirty="0"/>
          </a:p>
        </p:txBody>
      </p:sp>
      <p:sp>
        <p:nvSpPr>
          <p:cNvPr id="6" name="Content Placeholder 2"/>
          <p:cNvSpPr txBox="1">
            <a:spLocks/>
          </p:cNvSpPr>
          <p:nvPr/>
        </p:nvSpPr>
        <p:spPr>
          <a:xfrm>
            <a:off x="251520" y="1481328"/>
            <a:ext cx="4114800" cy="452596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Connect random neuron to another neuron that chosen randomly</a:t>
            </a:r>
          </a:p>
          <a:p>
            <a:endParaRPr lang="en-US" dirty="0" smtClean="0"/>
          </a:p>
          <a:p>
            <a:r>
              <a:rPr lang="en-US" dirty="0" smtClean="0"/>
              <a:t>There is no assumption on the distances between neurons.</a:t>
            </a:r>
          </a:p>
          <a:p>
            <a:pPr lvl="1">
              <a:buFont typeface="Verdana"/>
              <a:buNone/>
            </a:pPr>
            <a:endParaRPr lang="en-US" dirty="0" smtClean="0"/>
          </a:p>
        </p:txBody>
      </p:sp>
      <p:pic>
        <p:nvPicPr>
          <p:cNvPr id="4" name="Random Topology.av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lum bright="7000"/>
          </a:blip>
          <a:stretch>
            <a:fillRect/>
          </a:stretch>
        </p:blipFill>
        <p:spPr>
          <a:xfrm>
            <a:off x="4427984" y="980728"/>
            <a:ext cx="4572000" cy="5790659"/>
          </a:xfrm>
        </p:spPr>
      </p:pic>
    </p:spTree>
    <p:extLst>
      <p:ext uri="{BB962C8B-B14F-4D97-AF65-F5344CB8AC3E}">
        <p14:creationId xmlns:p14="http://schemas.microsoft.com/office/powerpoint/2010/main" val="34045356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p:cNvGraphicFramePr>
            <a:graphicFrameLocks/>
          </p:cNvGraphicFramePr>
          <p:nvPr>
            <p:extLst>
              <p:ext uri="{D42A27DB-BD31-4B8C-83A1-F6EECF244321}">
                <p14:modId xmlns:p14="http://schemas.microsoft.com/office/powerpoint/2010/main" val="3993563644"/>
              </p:ext>
            </p:extLst>
          </p:nvPr>
        </p:nvGraphicFramePr>
        <p:xfrm>
          <a:off x="36004" y="1205063"/>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a:graphicFrameLocks/>
          </p:cNvGraphicFramePr>
          <p:nvPr>
            <p:extLst>
              <p:ext uri="{D42A27DB-BD31-4B8C-83A1-F6EECF244321}">
                <p14:modId xmlns:p14="http://schemas.microsoft.com/office/powerpoint/2010/main" val="1919400786"/>
              </p:ext>
            </p:extLst>
          </p:nvPr>
        </p:nvGraphicFramePr>
        <p:xfrm>
          <a:off x="4499992" y="1196752"/>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ext uri="{D42A27DB-BD31-4B8C-83A1-F6EECF244321}">
                <p14:modId xmlns:p14="http://schemas.microsoft.com/office/powerpoint/2010/main" val="3107487842"/>
              </p:ext>
            </p:extLst>
          </p:nvPr>
        </p:nvGraphicFramePr>
        <p:xfrm>
          <a:off x="104549" y="3933056"/>
          <a:ext cx="45910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p:cNvGraphicFramePr>
            <a:graphicFrameLocks/>
          </p:cNvGraphicFramePr>
          <p:nvPr>
            <p:extLst>
              <p:ext uri="{D42A27DB-BD31-4B8C-83A1-F6EECF244321}">
                <p14:modId xmlns:p14="http://schemas.microsoft.com/office/powerpoint/2010/main" val="4202031749"/>
              </p:ext>
            </p:extLst>
          </p:nvPr>
        </p:nvGraphicFramePr>
        <p:xfrm>
          <a:off x="4427984" y="3789040"/>
          <a:ext cx="45910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53</a:t>
            </a:fld>
            <a:endParaRPr lang="en-US"/>
          </a:p>
        </p:txBody>
      </p:sp>
      <p:sp>
        <p:nvSpPr>
          <p:cNvPr id="5" name="Title 1"/>
          <p:cNvSpPr>
            <a:spLocks noGrp="1"/>
          </p:cNvSpPr>
          <p:nvPr>
            <p:ph type="title"/>
          </p:nvPr>
        </p:nvSpPr>
        <p:spPr>
          <a:xfrm>
            <a:off x="493204" y="404664"/>
            <a:ext cx="8229600" cy="864096"/>
          </a:xfrm>
        </p:spPr>
        <p:txBody>
          <a:bodyPr>
            <a:normAutofit fontScale="90000"/>
          </a:bodyPr>
          <a:lstStyle/>
          <a:p>
            <a:r>
              <a:rPr lang="en-US" dirty="0" smtClean="0"/>
              <a:t>Uniform Random Liquid  </a:t>
            </a:r>
            <a:r>
              <a:rPr lang="en-US" dirty="0"/>
              <a:t>- </a:t>
            </a:r>
            <a:r>
              <a:rPr lang="en-US" dirty="0" smtClean="0"/>
              <a:t>Results</a:t>
            </a:r>
            <a:endParaRPr lang="en-US" dirty="0"/>
          </a:p>
        </p:txBody>
      </p:sp>
      <p:sp>
        <p:nvSpPr>
          <p:cNvPr id="8" name="TextBox 7"/>
          <p:cNvSpPr txBox="1"/>
          <p:nvPr/>
        </p:nvSpPr>
        <p:spPr>
          <a:xfrm rot="19423462">
            <a:off x="2764832" y="2830283"/>
            <a:ext cx="3633576" cy="923330"/>
          </a:xfrm>
          <a:prstGeom prst="rect">
            <a:avLst/>
          </a:prstGeom>
          <a:noFill/>
          <a:ln w="76200" cmpd="sng">
            <a:solidFill>
              <a:srgbClr val="FF0000"/>
            </a:solidFill>
          </a:ln>
          <a:effectLst>
            <a:glow rad="139700">
              <a:schemeClr val="accent3">
                <a:satMod val="175000"/>
                <a:alpha val="40000"/>
              </a:schemeClr>
            </a:glow>
            <a:outerShdw blurRad="50800" dist="38100" algn="l" rotWithShape="0">
              <a:prstClr val="black">
                <a:alpha val="40000"/>
              </a:prstClr>
            </a:outerShdw>
          </a:effectLst>
        </p:spPr>
        <p:txBody>
          <a:bodyPr wrap="square" rtlCol="0">
            <a:spAutoFit/>
          </a:bodyPr>
          <a:lstStyle/>
          <a:p>
            <a:pPr algn="ctr"/>
            <a:r>
              <a:rPr lang="en-US" sz="5400" dirty="0" smtClean="0">
                <a:solidFill>
                  <a:srgbClr val="FF0000"/>
                </a:solidFill>
                <a:effectLst>
                  <a:outerShdw blurRad="38100" dist="38100" dir="2700000" algn="tl">
                    <a:srgbClr val="000000">
                      <a:alpha val="43137"/>
                    </a:srgbClr>
                  </a:outerShdw>
                </a:effectLst>
              </a:rPr>
              <a:t>Failed</a:t>
            </a:r>
            <a:endParaRPr lang="en-US" sz="5400" dirty="0">
              <a:solidFill>
                <a:srgbClr val="FF0000"/>
              </a:solidFill>
              <a:effectLst>
                <a:outerShdw blurRad="38100" dist="38100" dir="2700000" algn="tl">
                  <a:srgbClr val="000000">
                    <a:alpha val="43137"/>
                  </a:srgbClr>
                </a:outerShdw>
              </a:effectLst>
            </a:endParaRPr>
          </a:p>
        </p:txBody>
      </p:sp>
      <p:sp>
        <p:nvSpPr>
          <p:cNvPr id="10" name="TextBox 9">
            <a:hlinkClick r:id="rId6" action="ppaction://hlinksldjump"/>
          </p:cNvPr>
          <p:cNvSpPr txBox="1"/>
          <p:nvPr/>
        </p:nvSpPr>
        <p:spPr>
          <a:xfrm>
            <a:off x="3851920" y="21885"/>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sp>
        <p:nvSpPr>
          <p:cNvPr id="2" name="Rectangle 1"/>
          <p:cNvSpPr/>
          <p:nvPr/>
        </p:nvSpPr>
        <p:spPr>
          <a:xfrm>
            <a:off x="6084168" y="1241267"/>
            <a:ext cx="1770036" cy="369332"/>
          </a:xfrm>
          <a:prstGeom prst="rect">
            <a:avLst/>
          </a:prstGeom>
        </p:spPr>
        <p:txBody>
          <a:bodyPr wrap="none">
            <a:spAutoFit/>
          </a:bodyPr>
          <a:lstStyle/>
          <a:p>
            <a:r>
              <a:rPr lang="en-US" dirty="0"/>
              <a:t>Dead </a:t>
            </a:r>
            <a:r>
              <a:rPr lang="en-US" dirty="0" smtClean="0"/>
              <a:t>Neurons</a:t>
            </a:r>
            <a:endParaRPr lang="en-US" dirty="0"/>
          </a:p>
        </p:txBody>
      </p:sp>
      <p:sp>
        <p:nvSpPr>
          <p:cNvPr id="4" name="Rectangle 3"/>
          <p:cNvSpPr/>
          <p:nvPr/>
        </p:nvSpPr>
        <p:spPr>
          <a:xfrm>
            <a:off x="1403648" y="1241267"/>
            <a:ext cx="1992853" cy="369332"/>
          </a:xfrm>
          <a:prstGeom prst="rect">
            <a:avLst/>
          </a:prstGeom>
        </p:spPr>
        <p:txBody>
          <a:bodyPr wrap="none">
            <a:spAutoFit/>
          </a:bodyPr>
          <a:lstStyle/>
          <a:p>
            <a:r>
              <a:rPr lang="en-US" dirty="0"/>
              <a:t>Noise Generator</a:t>
            </a:r>
          </a:p>
        </p:txBody>
      </p:sp>
      <p:sp>
        <p:nvSpPr>
          <p:cNvPr id="6" name="Rectangle 5"/>
          <p:cNvSpPr/>
          <p:nvPr/>
        </p:nvSpPr>
        <p:spPr>
          <a:xfrm>
            <a:off x="1039905" y="3789040"/>
            <a:ext cx="2358338" cy="369332"/>
          </a:xfrm>
          <a:prstGeom prst="rect">
            <a:avLst/>
          </a:prstGeom>
        </p:spPr>
        <p:txBody>
          <a:bodyPr wrap="none">
            <a:spAutoFit/>
          </a:bodyPr>
          <a:lstStyle/>
          <a:p>
            <a:r>
              <a:rPr lang="en-US" dirty="0"/>
              <a:t>Generalization Test</a:t>
            </a:r>
          </a:p>
        </p:txBody>
      </p:sp>
      <p:sp>
        <p:nvSpPr>
          <p:cNvPr id="17" name="Rectangle 16"/>
          <p:cNvSpPr/>
          <p:nvPr/>
        </p:nvSpPr>
        <p:spPr>
          <a:xfrm>
            <a:off x="6084168" y="3792633"/>
            <a:ext cx="1736373" cy="369332"/>
          </a:xfrm>
          <a:prstGeom prst="rect">
            <a:avLst/>
          </a:prstGeom>
        </p:spPr>
        <p:txBody>
          <a:bodyPr wrap="none">
            <a:spAutoFit/>
          </a:bodyPr>
          <a:lstStyle/>
          <a:p>
            <a:r>
              <a:rPr lang="en-US" dirty="0"/>
              <a:t>Combine Test</a:t>
            </a:r>
          </a:p>
        </p:txBody>
      </p:sp>
      <p:sp>
        <p:nvSpPr>
          <p:cNvPr id="18" name="TextBox 17">
            <a:hlinkClick r:id="rId6" action="ppaction://hlinksldjump"/>
          </p:cNvPr>
          <p:cNvSpPr txBox="1"/>
          <p:nvPr/>
        </p:nvSpPr>
        <p:spPr>
          <a:xfrm>
            <a:off x="3365866" y="6273225"/>
            <a:ext cx="2412268"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Topologies</a:t>
            </a:r>
            <a:endParaRPr lang="en-US" sz="3200" dirty="0"/>
          </a:p>
        </p:txBody>
      </p:sp>
    </p:spTree>
    <p:extLst>
      <p:ext uri="{BB962C8B-B14F-4D97-AF65-F5344CB8AC3E}">
        <p14:creationId xmlns:p14="http://schemas.microsoft.com/office/powerpoint/2010/main" val="1447528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47272" y="6143813"/>
            <a:ext cx="365760" cy="365125"/>
          </a:xfrm>
        </p:spPr>
        <p:txBody>
          <a:bodyPr/>
          <a:lstStyle/>
          <a:p>
            <a:fld id="{D18737D0-1F07-487A-BC82-FDF5B924E95B}" type="slidenum">
              <a:rPr lang="en-US" smtClean="0"/>
              <a:pPr/>
              <a:t>54</a:t>
            </a:fld>
            <a:endParaRPr lang="en-US"/>
          </a:p>
        </p:txBody>
      </p:sp>
      <p:pic>
        <p:nvPicPr>
          <p:cNvPr id="21" name="Picture 13" descr="D:\Rimon.Docs\2010\B\Research\Presentations\Animation\Circit-tool-1.1-manual.Maass.png">
            <a:hlinkHover r:id="" action="ppaction://noaction" highlightClick="1"/>
          </p:cNvPr>
          <p:cNvPicPr preferRelativeResize="0">
            <a:picLocks noChangeAspect="1" noChangeArrowheads="1"/>
          </p:cNvPicPr>
          <p:nvPr/>
        </p:nvPicPr>
        <p:blipFill>
          <a:blip r:embed="rId5" cstate="print"/>
          <a:srcRect/>
          <a:stretch>
            <a:fillRect/>
          </a:stretch>
        </p:blipFill>
        <p:spPr bwMode="auto">
          <a:xfrm>
            <a:off x="395536" y="3645024"/>
            <a:ext cx="4475184" cy="3140968"/>
          </a:xfrm>
          <a:prstGeom prst="rect">
            <a:avLst/>
          </a:prstGeom>
          <a:noFill/>
          <a:effectLst>
            <a:outerShdw blurRad="50800" dist="38100" dir="2700000" algn="tl" rotWithShape="0">
              <a:prstClr val="black">
                <a:alpha val="40000"/>
              </a:prstClr>
            </a:outerShdw>
          </a:effectLst>
        </p:spPr>
      </p:pic>
      <p:sp>
        <p:nvSpPr>
          <p:cNvPr id="19" name="Title 1"/>
          <p:cNvSpPr txBox="1">
            <a:spLocks/>
          </p:cNvSpPr>
          <p:nvPr/>
        </p:nvSpPr>
        <p:spPr>
          <a:xfrm>
            <a:off x="493204" y="206551"/>
            <a:ext cx="8229600" cy="108012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1"/>
                </a:solidFill>
                <a:effectLst>
                  <a:outerShdw blurRad="31750" dist="25400" dir="5400000" algn="tl" rotWithShape="0">
                    <a:srgbClr val="000000">
                      <a:alpha val="25000"/>
                    </a:srgbClr>
                  </a:outerShdw>
                </a:effectLst>
                <a:latin typeface="+mj-lt"/>
                <a:ea typeface="+mj-ea"/>
                <a:cs typeface="+mj-cs"/>
              </a:defRPr>
            </a:lvl1pPr>
            <a:extLst/>
          </a:lstStyle>
          <a:p>
            <a:r>
              <a:rPr lang="en-US" dirty="0" err="1" smtClean="0"/>
              <a:t>Maass</a:t>
            </a:r>
            <a:r>
              <a:rPr lang="en-US" dirty="0" smtClean="0"/>
              <a:t> et al Architectures</a:t>
            </a:r>
            <a:endParaRPr lang="en-US" dirty="0"/>
          </a:p>
        </p:txBody>
      </p:sp>
      <p:sp>
        <p:nvSpPr>
          <p:cNvPr id="9" name="Content Placeholder 2"/>
          <p:cNvSpPr txBox="1">
            <a:spLocks/>
          </p:cNvSpPr>
          <p:nvPr/>
        </p:nvSpPr>
        <p:spPr>
          <a:xfrm>
            <a:off x="25152" y="1124744"/>
            <a:ext cx="5050904" cy="2693609"/>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Assume some Architectural structure.</a:t>
            </a:r>
          </a:p>
          <a:p>
            <a:r>
              <a:rPr lang="en-US" dirty="0" smtClean="0"/>
              <a:t>Neuron have more chances to be connected to its close neighbors rather to far neurons</a:t>
            </a:r>
          </a:p>
          <a:p>
            <a:pPr lvl="1">
              <a:buFont typeface="Verdana"/>
              <a:buNone/>
            </a:pPr>
            <a:endParaRPr lang="en-US" dirty="0" smtClean="0"/>
          </a:p>
        </p:txBody>
      </p:sp>
      <p:pic>
        <p:nvPicPr>
          <p:cNvPr id="3" name="Maass Topology.av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bright="7000"/>
          </a:blip>
          <a:stretch>
            <a:fillRect/>
          </a:stretch>
        </p:blipFill>
        <p:spPr>
          <a:xfrm>
            <a:off x="5004048" y="1634709"/>
            <a:ext cx="4049668" cy="5129579"/>
          </a:xfrm>
          <a:prstGeom prst="rect">
            <a:avLst/>
          </a:prstGeom>
        </p:spPr>
      </p:pic>
    </p:spTree>
    <p:extLst>
      <p:ext uri="{BB962C8B-B14F-4D97-AF65-F5344CB8AC3E}">
        <p14:creationId xmlns:p14="http://schemas.microsoft.com/office/powerpoint/2010/main" val="2084298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ext uri="{D42A27DB-BD31-4B8C-83A1-F6EECF244321}">
                <p14:modId xmlns:p14="http://schemas.microsoft.com/office/powerpoint/2010/main" val="4089312596"/>
              </p:ext>
            </p:extLst>
          </p:nvPr>
        </p:nvGraphicFramePr>
        <p:xfrm>
          <a:off x="24757" y="1268760"/>
          <a:ext cx="45910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a:graphicFrameLocks/>
          </p:cNvGraphicFramePr>
          <p:nvPr>
            <p:extLst>
              <p:ext uri="{D42A27DB-BD31-4B8C-83A1-F6EECF244321}">
                <p14:modId xmlns:p14="http://schemas.microsoft.com/office/powerpoint/2010/main" val="2202121533"/>
              </p:ext>
            </p:extLst>
          </p:nvPr>
        </p:nvGraphicFramePr>
        <p:xfrm>
          <a:off x="4552950" y="1484784"/>
          <a:ext cx="45910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3441092592"/>
              </p:ext>
            </p:extLst>
          </p:nvPr>
        </p:nvGraphicFramePr>
        <p:xfrm>
          <a:off x="4355976" y="3933056"/>
          <a:ext cx="45910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p:cNvGraphicFramePr>
            <a:graphicFrameLocks/>
          </p:cNvGraphicFramePr>
          <p:nvPr>
            <p:extLst>
              <p:ext uri="{D42A27DB-BD31-4B8C-83A1-F6EECF244321}">
                <p14:modId xmlns:p14="http://schemas.microsoft.com/office/powerpoint/2010/main" val="703105317"/>
              </p:ext>
            </p:extLst>
          </p:nvPr>
        </p:nvGraphicFramePr>
        <p:xfrm>
          <a:off x="16954" y="3861048"/>
          <a:ext cx="45910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55</a:t>
            </a:fld>
            <a:endParaRPr lang="en-US"/>
          </a:p>
        </p:txBody>
      </p:sp>
      <p:sp>
        <p:nvSpPr>
          <p:cNvPr id="4" name="Title 3"/>
          <p:cNvSpPr>
            <a:spLocks noGrp="1"/>
          </p:cNvSpPr>
          <p:nvPr>
            <p:ph type="title"/>
          </p:nvPr>
        </p:nvSpPr>
        <p:spPr>
          <a:xfrm>
            <a:off x="457200" y="389856"/>
            <a:ext cx="8229600" cy="806896"/>
          </a:xfrm>
        </p:spPr>
        <p:txBody>
          <a:bodyPr/>
          <a:lstStyle/>
          <a:p>
            <a:r>
              <a:rPr lang="en-US" dirty="0" err="1"/>
              <a:t>Maass</a:t>
            </a:r>
            <a:r>
              <a:rPr lang="en-US" dirty="0"/>
              <a:t> et al Architectures</a:t>
            </a:r>
          </a:p>
        </p:txBody>
      </p:sp>
      <p:sp>
        <p:nvSpPr>
          <p:cNvPr id="11" name="TextBox 10">
            <a:hlinkClick r:id="rId6" action="ppaction://hlinksldjump"/>
          </p:cNvPr>
          <p:cNvSpPr txBox="1"/>
          <p:nvPr/>
        </p:nvSpPr>
        <p:spPr>
          <a:xfrm>
            <a:off x="3851920" y="21885"/>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sp>
        <p:nvSpPr>
          <p:cNvPr id="10" name="TextBox 9"/>
          <p:cNvSpPr txBox="1"/>
          <p:nvPr/>
        </p:nvSpPr>
        <p:spPr>
          <a:xfrm rot="19423462">
            <a:off x="3339045" y="3015124"/>
            <a:ext cx="2554544" cy="923330"/>
          </a:xfrm>
          <a:prstGeom prst="rect">
            <a:avLst/>
          </a:prstGeom>
          <a:noFill/>
          <a:ln w="76200" cmpd="sng">
            <a:solidFill>
              <a:srgbClr val="FF0000"/>
            </a:solidFill>
          </a:ln>
          <a:effectLst>
            <a:glow rad="139700">
              <a:schemeClr val="accent3">
                <a:satMod val="175000"/>
                <a:alpha val="40000"/>
              </a:schemeClr>
            </a:glow>
            <a:outerShdw blurRad="50800" dist="38100" algn="l" rotWithShape="0">
              <a:prstClr val="black">
                <a:alpha val="40000"/>
              </a:prstClr>
            </a:outerShdw>
          </a:effectLst>
        </p:spPr>
        <p:txBody>
          <a:bodyPr wrap="square" rtlCol="0">
            <a:spAutoFit/>
          </a:bodyPr>
          <a:lstStyle/>
          <a:p>
            <a:pPr algn="ctr"/>
            <a:r>
              <a:rPr lang="en-US" sz="5400" dirty="0" smtClean="0">
                <a:solidFill>
                  <a:srgbClr val="FF0000"/>
                </a:solidFill>
                <a:effectLst>
                  <a:outerShdw blurRad="38100" dist="38100" dir="2700000" algn="tl">
                    <a:srgbClr val="000000">
                      <a:alpha val="43137"/>
                    </a:srgbClr>
                  </a:outerShdw>
                </a:effectLst>
              </a:rPr>
              <a:t>Failed</a:t>
            </a:r>
            <a:endParaRPr lang="en-US" sz="5400" dirty="0">
              <a:solidFill>
                <a:srgbClr val="FF0000"/>
              </a:solidFill>
              <a:effectLst>
                <a:outerShdw blurRad="38100" dist="38100" dir="2700000" algn="tl">
                  <a:srgbClr val="000000">
                    <a:alpha val="43137"/>
                  </a:srgbClr>
                </a:outerShdw>
              </a:effectLst>
            </a:endParaRPr>
          </a:p>
        </p:txBody>
      </p:sp>
      <p:sp>
        <p:nvSpPr>
          <p:cNvPr id="19" name="Rectangle 18"/>
          <p:cNvSpPr/>
          <p:nvPr/>
        </p:nvSpPr>
        <p:spPr>
          <a:xfrm>
            <a:off x="1259632" y="1202051"/>
            <a:ext cx="1992853" cy="369332"/>
          </a:xfrm>
          <a:prstGeom prst="rect">
            <a:avLst/>
          </a:prstGeom>
        </p:spPr>
        <p:txBody>
          <a:bodyPr wrap="none">
            <a:spAutoFit/>
          </a:bodyPr>
          <a:lstStyle/>
          <a:p>
            <a:r>
              <a:rPr lang="en-US" dirty="0"/>
              <a:t>Noise Generator</a:t>
            </a:r>
          </a:p>
        </p:txBody>
      </p:sp>
      <p:sp>
        <p:nvSpPr>
          <p:cNvPr id="20" name="Rectangle 19"/>
          <p:cNvSpPr/>
          <p:nvPr/>
        </p:nvSpPr>
        <p:spPr>
          <a:xfrm>
            <a:off x="5940152" y="1219926"/>
            <a:ext cx="1770036" cy="369332"/>
          </a:xfrm>
          <a:prstGeom prst="rect">
            <a:avLst/>
          </a:prstGeom>
        </p:spPr>
        <p:txBody>
          <a:bodyPr wrap="none">
            <a:spAutoFit/>
          </a:bodyPr>
          <a:lstStyle/>
          <a:p>
            <a:r>
              <a:rPr lang="en-US" dirty="0"/>
              <a:t>Dead </a:t>
            </a:r>
            <a:r>
              <a:rPr lang="en-US" dirty="0" smtClean="0"/>
              <a:t>Neurons</a:t>
            </a:r>
            <a:endParaRPr lang="en-US" dirty="0"/>
          </a:p>
        </p:txBody>
      </p:sp>
      <p:sp>
        <p:nvSpPr>
          <p:cNvPr id="21" name="Rectangle 20"/>
          <p:cNvSpPr/>
          <p:nvPr/>
        </p:nvSpPr>
        <p:spPr>
          <a:xfrm>
            <a:off x="1132652" y="3895019"/>
            <a:ext cx="2358338" cy="369332"/>
          </a:xfrm>
          <a:prstGeom prst="rect">
            <a:avLst/>
          </a:prstGeom>
        </p:spPr>
        <p:txBody>
          <a:bodyPr wrap="none">
            <a:spAutoFit/>
          </a:bodyPr>
          <a:lstStyle/>
          <a:p>
            <a:r>
              <a:rPr lang="en-US" dirty="0"/>
              <a:t>Generalization Test</a:t>
            </a:r>
          </a:p>
        </p:txBody>
      </p:sp>
      <p:sp>
        <p:nvSpPr>
          <p:cNvPr id="22" name="Rectangle 21"/>
          <p:cNvSpPr/>
          <p:nvPr/>
        </p:nvSpPr>
        <p:spPr>
          <a:xfrm>
            <a:off x="6084168" y="3892406"/>
            <a:ext cx="1736373" cy="369332"/>
          </a:xfrm>
          <a:prstGeom prst="rect">
            <a:avLst/>
          </a:prstGeom>
        </p:spPr>
        <p:txBody>
          <a:bodyPr wrap="none">
            <a:spAutoFit/>
          </a:bodyPr>
          <a:lstStyle/>
          <a:p>
            <a:r>
              <a:rPr lang="en-US" dirty="0"/>
              <a:t>Combine Test</a:t>
            </a:r>
          </a:p>
        </p:txBody>
      </p:sp>
      <p:sp>
        <p:nvSpPr>
          <p:cNvPr id="14" name="TextBox 13">
            <a:hlinkClick r:id="rId6" action="ppaction://hlinksldjump"/>
          </p:cNvPr>
          <p:cNvSpPr txBox="1"/>
          <p:nvPr/>
        </p:nvSpPr>
        <p:spPr>
          <a:xfrm>
            <a:off x="3410183" y="6243484"/>
            <a:ext cx="2412268"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Topologies</a:t>
            </a:r>
            <a:endParaRPr lang="en-US" sz="3200" dirty="0"/>
          </a:p>
        </p:txBody>
      </p:sp>
    </p:spTree>
    <p:extLst>
      <p:ext uri="{BB962C8B-B14F-4D97-AF65-F5344CB8AC3E}">
        <p14:creationId xmlns:p14="http://schemas.microsoft.com/office/powerpoint/2010/main" val="1451625409"/>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520" y="1495326"/>
            <a:ext cx="4886002" cy="4886002"/>
          </a:xfrm>
        </p:spPr>
      </p:pic>
      <p:sp>
        <p:nvSpPr>
          <p:cNvPr id="3" name="Slide Number Placeholder 2"/>
          <p:cNvSpPr>
            <a:spLocks noGrp="1"/>
          </p:cNvSpPr>
          <p:nvPr>
            <p:ph type="sldNum" sz="quarter" idx="12"/>
          </p:nvPr>
        </p:nvSpPr>
        <p:spPr/>
        <p:txBody>
          <a:bodyPr/>
          <a:lstStyle/>
          <a:p>
            <a:fld id="{D18737D0-1F07-487A-BC82-FDF5B924E95B}" type="slidenum">
              <a:rPr lang="en-US" smtClean="0"/>
              <a:pPr/>
              <a:t>56</a:t>
            </a:fld>
            <a:endParaRPr lang="en-US"/>
          </a:p>
        </p:txBody>
      </p:sp>
      <p:sp>
        <p:nvSpPr>
          <p:cNvPr id="4" name="Title 3"/>
          <p:cNvSpPr>
            <a:spLocks noGrp="1"/>
          </p:cNvSpPr>
          <p:nvPr>
            <p:ph type="title"/>
          </p:nvPr>
        </p:nvSpPr>
        <p:spPr>
          <a:xfrm>
            <a:off x="448122" y="341784"/>
            <a:ext cx="8229600" cy="1143000"/>
          </a:xfrm>
        </p:spPr>
        <p:txBody>
          <a:bodyPr>
            <a:normAutofit/>
          </a:bodyPr>
          <a:lstStyle/>
          <a:p>
            <a:r>
              <a:rPr lang="en-US" dirty="0" smtClean="0"/>
              <a:t>Small worlds, Power law</a:t>
            </a:r>
            <a:endParaRPr lang="en-US" dirty="0"/>
          </a:p>
        </p:txBody>
      </p:sp>
      <p:sp>
        <p:nvSpPr>
          <p:cNvPr id="7" name="TextBox 6"/>
          <p:cNvSpPr txBox="1"/>
          <p:nvPr/>
        </p:nvSpPr>
        <p:spPr>
          <a:xfrm>
            <a:off x="2555776" y="6354008"/>
            <a:ext cx="3888432" cy="369332"/>
          </a:xfrm>
          <a:prstGeom prst="rect">
            <a:avLst/>
          </a:prstGeom>
          <a:noFill/>
        </p:spPr>
        <p:txBody>
          <a:bodyPr wrap="square" rtlCol="0">
            <a:spAutoFit/>
          </a:bodyPr>
          <a:lstStyle/>
          <a:p>
            <a:pPr algn="ctr"/>
            <a:r>
              <a:rPr lang="en-US" dirty="0"/>
              <a:t>From </a:t>
            </a:r>
            <a:r>
              <a:rPr lang="en-US" dirty="0">
                <a:hlinkClick r:id="rId3" action="ppaction://hlinkfile" tooltip="Opte Project"/>
              </a:rPr>
              <a:t>'The </a:t>
            </a:r>
            <a:r>
              <a:rPr lang="en-US" dirty="0" err="1">
                <a:hlinkClick r:id="rId3" action="ppaction://hlinkfile" tooltip="Opte Project"/>
              </a:rPr>
              <a:t>Opte</a:t>
            </a:r>
            <a:r>
              <a:rPr lang="en-US" dirty="0">
                <a:hlinkClick r:id="rId3" action="ppaction://hlinkfile" tooltip="Opte Project"/>
              </a:rPr>
              <a:t> Project'</a:t>
            </a:r>
            <a:endParaRPr lang="en-US" dirty="0"/>
          </a:p>
        </p:txBody>
      </p:sp>
      <p:sp>
        <p:nvSpPr>
          <p:cNvPr id="8" name="Content Placeholder 1"/>
          <p:cNvSpPr txBox="1">
            <a:spLocks/>
          </p:cNvSpPr>
          <p:nvPr/>
        </p:nvSpPr>
        <p:spPr>
          <a:xfrm>
            <a:off x="358924" y="1412776"/>
            <a:ext cx="8282136" cy="108012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Connection between neurons will base on the amount of degree that the neuron have.</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268" y="2268671"/>
            <a:ext cx="3007220" cy="4122323"/>
          </a:xfrm>
          <a:prstGeom prst="rect">
            <a:avLst/>
          </a:prstGeom>
        </p:spPr>
      </p:pic>
    </p:spTree>
    <p:extLst>
      <p:ext uri="{BB962C8B-B14F-4D97-AF65-F5344CB8AC3E}">
        <p14:creationId xmlns:p14="http://schemas.microsoft.com/office/powerpoint/2010/main" val="4149707732"/>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90600"/>
          </a:xfrm>
        </p:spPr>
        <p:txBody>
          <a:bodyPr/>
          <a:lstStyle/>
          <a:p>
            <a:pPr algn="ctr"/>
            <a:r>
              <a:rPr lang="en-US" dirty="0" smtClean="0"/>
              <a:t>Small Worlds</a:t>
            </a:r>
            <a:endParaRPr lang="he-IL" dirty="0"/>
          </a:p>
        </p:txBody>
      </p:sp>
      <p:pic>
        <p:nvPicPr>
          <p:cNvPr id="8" name="Picture 4" descr="D:\Rimon.Docs\2009\B\Research\CCNC\Poster\Cortical connectivity maps (Stephan and others 2000).png"/>
          <p:cNvPicPr>
            <a:picLocks noChangeAspect="1" noChangeArrowheads="1"/>
          </p:cNvPicPr>
          <p:nvPr/>
        </p:nvPicPr>
        <p:blipFill>
          <a:blip r:embed="rId2" cstate="print"/>
          <a:srcRect/>
          <a:stretch>
            <a:fillRect/>
          </a:stretch>
        </p:blipFill>
        <p:spPr bwMode="auto">
          <a:xfrm>
            <a:off x="4495800" y="2242418"/>
            <a:ext cx="4648200" cy="4386982"/>
          </a:xfrm>
          <a:prstGeom prst="rect">
            <a:avLst/>
          </a:prstGeom>
          <a:noFill/>
        </p:spPr>
      </p:pic>
      <p:sp>
        <p:nvSpPr>
          <p:cNvPr id="9" name="Rectangle 8"/>
          <p:cNvSpPr/>
          <p:nvPr/>
        </p:nvSpPr>
        <p:spPr>
          <a:xfrm>
            <a:off x="4876800" y="1643355"/>
            <a:ext cx="3886200" cy="584775"/>
          </a:xfrm>
          <a:prstGeom prst="rect">
            <a:avLst/>
          </a:prstGeom>
        </p:spPr>
        <p:txBody>
          <a:bodyPr wrap="square">
            <a:spAutoFit/>
          </a:bodyPr>
          <a:lstStyle/>
          <a:p>
            <a:pPr algn="ctr"/>
            <a:r>
              <a:rPr lang="en-US" sz="1600" dirty="0" smtClean="0"/>
              <a:t>Cortical connectivity maps</a:t>
            </a:r>
            <a:br>
              <a:rPr lang="en-US" sz="1600" dirty="0" smtClean="0"/>
            </a:br>
            <a:r>
              <a:rPr lang="en-US" sz="1600" dirty="0" smtClean="0"/>
              <a:t>(Stephan et al.,2000)</a:t>
            </a:r>
            <a:endParaRPr lang="en-US" sz="1600" dirty="0"/>
          </a:p>
        </p:txBody>
      </p:sp>
      <p:pic>
        <p:nvPicPr>
          <p:cNvPr id="10" name="Picture 6" descr="D:\Rimon.Docs\2009\B\Research\CCNC\Poster\Small-world diagram (Watts and Strogatz 1998).png"/>
          <p:cNvPicPr>
            <a:picLocks noChangeAspect="1" noChangeArrowheads="1"/>
          </p:cNvPicPr>
          <p:nvPr/>
        </p:nvPicPr>
        <p:blipFill>
          <a:blip r:embed="rId3" cstate="print"/>
          <a:srcRect/>
          <a:stretch>
            <a:fillRect/>
          </a:stretch>
        </p:blipFill>
        <p:spPr bwMode="auto">
          <a:xfrm>
            <a:off x="15454" y="2798238"/>
            <a:ext cx="4410342" cy="1637671"/>
          </a:xfrm>
          <a:prstGeom prst="rect">
            <a:avLst/>
          </a:prstGeom>
          <a:noFill/>
        </p:spPr>
      </p:pic>
      <p:sp>
        <p:nvSpPr>
          <p:cNvPr id="11" name="Rectangle 10"/>
          <p:cNvSpPr/>
          <p:nvPr/>
        </p:nvSpPr>
        <p:spPr>
          <a:xfrm>
            <a:off x="391825" y="1674132"/>
            <a:ext cx="3657600" cy="584775"/>
          </a:xfrm>
          <a:prstGeom prst="rect">
            <a:avLst/>
          </a:prstGeom>
        </p:spPr>
        <p:txBody>
          <a:bodyPr wrap="square">
            <a:spAutoFit/>
          </a:bodyPr>
          <a:lstStyle/>
          <a:p>
            <a:pPr algn="ctr"/>
            <a:r>
              <a:rPr lang="en-US" sz="1600" dirty="0" smtClean="0"/>
              <a:t>Small-world diagram</a:t>
            </a:r>
            <a:br>
              <a:rPr lang="en-US" sz="1600" dirty="0" smtClean="0"/>
            </a:br>
            <a:r>
              <a:rPr lang="en-US" sz="1600" dirty="0" smtClean="0"/>
              <a:t>(Watts and </a:t>
            </a:r>
            <a:r>
              <a:rPr lang="en-US" sz="1600" dirty="0" err="1" smtClean="0"/>
              <a:t>Strogatz</a:t>
            </a:r>
            <a:r>
              <a:rPr lang="en-US" sz="1600" dirty="0" smtClean="0"/>
              <a:t> 1998)</a:t>
            </a:r>
            <a:endParaRPr lang="en-US" sz="1600" dirty="0"/>
          </a:p>
        </p:txBody>
      </p:sp>
    </p:spTree>
    <p:extLst>
      <p:ext uri="{BB962C8B-B14F-4D97-AF65-F5344CB8AC3E}">
        <p14:creationId xmlns:p14="http://schemas.microsoft.com/office/powerpoint/2010/main" val="14965524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1376761673"/>
              </p:ext>
            </p:extLst>
          </p:nvPr>
        </p:nvGraphicFramePr>
        <p:xfrm>
          <a:off x="42977" y="3933056"/>
          <a:ext cx="459105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3722482911"/>
              </p:ext>
            </p:extLst>
          </p:nvPr>
        </p:nvGraphicFramePr>
        <p:xfrm>
          <a:off x="4427984" y="3933056"/>
          <a:ext cx="459105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3385203321"/>
              </p:ext>
            </p:extLst>
          </p:nvPr>
        </p:nvGraphicFramePr>
        <p:xfrm>
          <a:off x="4519541" y="1340768"/>
          <a:ext cx="45910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1487295617"/>
              </p:ext>
            </p:extLst>
          </p:nvPr>
        </p:nvGraphicFramePr>
        <p:xfrm>
          <a:off x="16954" y="1340768"/>
          <a:ext cx="45910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 name="Slide Number Placeholder 2"/>
          <p:cNvSpPr>
            <a:spLocks noGrp="1"/>
          </p:cNvSpPr>
          <p:nvPr>
            <p:ph type="sldNum" sz="quarter" idx="12"/>
          </p:nvPr>
        </p:nvSpPr>
        <p:spPr/>
        <p:txBody>
          <a:bodyPr/>
          <a:lstStyle/>
          <a:p>
            <a:fld id="{D18737D0-1F07-487A-BC82-FDF5B924E95B}" type="slidenum">
              <a:rPr lang="en-US" smtClean="0"/>
              <a:pPr/>
              <a:t>58</a:t>
            </a:fld>
            <a:endParaRPr lang="en-US"/>
          </a:p>
        </p:txBody>
      </p:sp>
      <p:sp>
        <p:nvSpPr>
          <p:cNvPr id="4" name="Title 3"/>
          <p:cNvSpPr>
            <a:spLocks noGrp="1"/>
          </p:cNvSpPr>
          <p:nvPr>
            <p:ph type="title"/>
          </p:nvPr>
        </p:nvSpPr>
        <p:spPr>
          <a:xfrm>
            <a:off x="107504" y="341784"/>
            <a:ext cx="8593584" cy="998984"/>
          </a:xfrm>
        </p:spPr>
        <p:txBody>
          <a:bodyPr>
            <a:normAutofit/>
          </a:bodyPr>
          <a:lstStyle/>
          <a:p>
            <a:r>
              <a:rPr lang="en-US" dirty="0"/>
              <a:t>Small World, Power </a:t>
            </a:r>
            <a:r>
              <a:rPr lang="en-US" dirty="0" smtClean="0"/>
              <a:t>Law</a:t>
            </a:r>
            <a:endParaRPr lang="en-US" dirty="0"/>
          </a:p>
        </p:txBody>
      </p:sp>
      <p:sp>
        <p:nvSpPr>
          <p:cNvPr id="9" name="TextBox 8"/>
          <p:cNvSpPr txBox="1"/>
          <p:nvPr/>
        </p:nvSpPr>
        <p:spPr>
          <a:xfrm rot="19423462">
            <a:off x="2764832" y="2830283"/>
            <a:ext cx="3633576" cy="923330"/>
          </a:xfrm>
          <a:prstGeom prst="rect">
            <a:avLst/>
          </a:prstGeom>
          <a:noFill/>
          <a:ln w="76200" cmpd="sng">
            <a:solidFill>
              <a:srgbClr val="FF0000"/>
            </a:solidFill>
          </a:ln>
          <a:effectLst>
            <a:glow rad="139700">
              <a:schemeClr val="accent3">
                <a:satMod val="175000"/>
                <a:alpha val="40000"/>
              </a:schemeClr>
            </a:glow>
            <a:outerShdw blurRad="50800" dist="38100" algn="l" rotWithShape="0">
              <a:prstClr val="black">
                <a:alpha val="40000"/>
              </a:prstClr>
            </a:outerShdw>
          </a:effectLst>
        </p:spPr>
        <p:txBody>
          <a:bodyPr wrap="square" rtlCol="0">
            <a:spAutoFit/>
          </a:bodyPr>
          <a:lstStyle/>
          <a:p>
            <a:pPr algn="ctr"/>
            <a:r>
              <a:rPr lang="en-US" sz="5400" dirty="0" smtClean="0">
                <a:solidFill>
                  <a:srgbClr val="FF0000"/>
                </a:solidFill>
                <a:effectLst>
                  <a:outerShdw blurRad="38100" dist="38100" dir="2700000" algn="tl">
                    <a:srgbClr val="000000">
                      <a:alpha val="43137"/>
                    </a:srgbClr>
                  </a:outerShdw>
                </a:effectLst>
              </a:rPr>
              <a:t>Failed</a:t>
            </a:r>
            <a:endParaRPr lang="en-US" sz="5400" dirty="0">
              <a:solidFill>
                <a:srgbClr val="FF0000"/>
              </a:solidFill>
              <a:effectLst>
                <a:outerShdw blurRad="38100" dist="38100" dir="2700000" algn="tl">
                  <a:srgbClr val="000000">
                    <a:alpha val="43137"/>
                  </a:srgbClr>
                </a:outerShdw>
              </a:effectLst>
            </a:endParaRPr>
          </a:p>
        </p:txBody>
      </p:sp>
      <p:sp>
        <p:nvSpPr>
          <p:cNvPr id="15" name="Rectangle 14"/>
          <p:cNvSpPr/>
          <p:nvPr/>
        </p:nvSpPr>
        <p:spPr>
          <a:xfrm>
            <a:off x="1259632" y="1202051"/>
            <a:ext cx="1992853" cy="369332"/>
          </a:xfrm>
          <a:prstGeom prst="rect">
            <a:avLst/>
          </a:prstGeom>
        </p:spPr>
        <p:txBody>
          <a:bodyPr wrap="none">
            <a:spAutoFit/>
          </a:bodyPr>
          <a:lstStyle/>
          <a:p>
            <a:r>
              <a:rPr lang="en-US" dirty="0"/>
              <a:t>Noise Generator</a:t>
            </a:r>
          </a:p>
        </p:txBody>
      </p:sp>
      <p:sp>
        <p:nvSpPr>
          <p:cNvPr id="16" name="Rectangle 15"/>
          <p:cNvSpPr/>
          <p:nvPr/>
        </p:nvSpPr>
        <p:spPr>
          <a:xfrm>
            <a:off x="5940152" y="1219926"/>
            <a:ext cx="1770036" cy="369332"/>
          </a:xfrm>
          <a:prstGeom prst="rect">
            <a:avLst/>
          </a:prstGeom>
        </p:spPr>
        <p:txBody>
          <a:bodyPr wrap="none">
            <a:spAutoFit/>
          </a:bodyPr>
          <a:lstStyle/>
          <a:p>
            <a:r>
              <a:rPr lang="en-US" dirty="0"/>
              <a:t>Dead </a:t>
            </a:r>
            <a:r>
              <a:rPr lang="en-US" dirty="0" smtClean="0"/>
              <a:t>Neurons</a:t>
            </a:r>
            <a:endParaRPr lang="en-US" dirty="0"/>
          </a:p>
        </p:txBody>
      </p:sp>
      <p:sp>
        <p:nvSpPr>
          <p:cNvPr id="17" name="Rectangle 16"/>
          <p:cNvSpPr/>
          <p:nvPr/>
        </p:nvSpPr>
        <p:spPr>
          <a:xfrm>
            <a:off x="1132652" y="3895019"/>
            <a:ext cx="2358338" cy="369332"/>
          </a:xfrm>
          <a:prstGeom prst="rect">
            <a:avLst/>
          </a:prstGeom>
        </p:spPr>
        <p:txBody>
          <a:bodyPr wrap="none">
            <a:spAutoFit/>
          </a:bodyPr>
          <a:lstStyle/>
          <a:p>
            <a:r>
              <a:rPr lang="en-US" dirty="0"/>
              <a:t>Generalization Test</a:t>
            </a:r>
          </a:p>
        </p:txBody>
      </p:sp>
      <p:sp>
        <p:nvSpPr>
          <p:cNvPr id="18" name="Rectangle 17"/>
          <p:cNvSpPr/>
          <p:nvPr/>
        </p:nvSpPr>
        <p:spPr>
          <a:xfrm>
            <a:off x="6084168" y="3892406"/>
            <a:ext cx="1736373" cy="369332"/>
          </a:xfrm>
          <a:prstGeom prst="rect">
            <a:avLst/>
          </a:prstGeom>
        </p:spPr>
        <p:txBody>
          <a:bodyPr wrap="none">
            <a:spAutoFit/>
          </a:bodyPr>
          <a:lstStyle/>
          <a:p>
            <a:r>
              <a:rPr lang="en-US" dirty="0"/>
              <a:t>Combine Test</a:t>
            </a:r>
          </a:p>
        </p:txBody>
      </p:sp>
    </p:spTree>
    <p:extLst>
      <p:ext uri="{BB962C8B-B14F-4D97-AF65-F5344CB8AC3E}">
        <p14:creationId xmlns:p14="http://schemas.microsoft.com/office/powerpoint/2010/main" val="356003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3204" y="3068961"/>
            <a:ext cx="8229600" cy="1584176"/>
          </a:xfrm>
        </p:spPr>
        <p:txBody>
          <a:bodyPr>
            <a:normAutofit/>
          </a:bodyPr>
          <a:lstStyle/>
          <a:p>
            <a:r>
              <a:rPr lang="en-US" sz="4000" dirty="0" smtClean="0"/>
              <a:t>Distribution of connection?</a:t>
            </a:r>
            <a:endParaRPr lang="en-US" sz="4000"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59</a:t>
            </a:fld>
            <a:endParaRPr lang="en-US"/>
          </a:p>
        </p:txBody>
      </p:sp>
      <p:sp>
        <p:nvSpPr>
          <p:cNvPr id="4" name="Title 3"/>
          <p:cNvSpPr>
            <a:spLocks noGrp="1"/>
          </p:cNvSpPr>
          <p:nvPr>
            <p:ph type="title"/>
          </p:nvPr>
        </p:nvSpPr>
        <p:spPr>
          <a:xfrm>
            <a:off x="395536" y="980728"/>
            <a:ext cx="8229600" cy="1143000"/>
          </a:xfrm>
        </p:spPr>
        <p:txBody>
          <a:bodyPr>
            <a:normAutofit/>
          </a:bodyPr>
          <a:lstStyle/>
          <a:p>
            <a:r>
              <a:rPr lang="en-US" sz="5400" dirty="0" smtClean="0"/>
              <a:t>Why is it not working?</a:t>
            </a:r>
            <a:endParaRPr lang="en-US" sz="5400" dirty="0"/>
          </a:p>
        </p:txBody>
      </p:sp>
    </p:spTree>
    <p:extLst>
      <p:ext uri="{BB962C8B-B14F-4D97-AF65-F5344CB8AC3E}">
        <p14:creationId xmlns:p14="http://schemas.microsoft.com/office/powerpoint/2010/main" val="88642430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1560" y="1110680"/>
            <a:ext cx="7982472" cy="1440160"/>
          </a:xfrm>
        </p:spPr>
        <p:txBody>
          <a:bodyPr>
            <a:normAutofit/>
          </a:bodyPr>
          <a:lstStyle/>
          <a:p>
            <a:r>
              <a:rPr lang="en-US" dirty="0" smtClean="0">
                <a:solidFill>
                  <a:srgbClr val="FF0000"/>
                </a:solidFill>
              </a:rPr>
              <a:t>243</a:t>
            </a:r>
            <a:r>
              <a:rPr lang="en-US" dirty="0" smtClean="0"/>
              <a:t> Units</a:t>
            </a:r>
          </a:p>
          <a:p>
            <a:r>
              <a:rPr lang="en-US" dirty="0" smtClean="0">
                <a:solidFill>
                  <a:srgbClr val="00B0F0"/>
                </a:solidFill>
              </a:rPr>
              <a:t>20%</a:t>
            </a:r>
            <a:r>
              <a:rPr lang="en-US" dirty="0" smtClean="0"/>
              <a:t> Inhibitory </a:t>
            </a:r>
            <a:r>
              <a:rPr lang="en-US" dirty="0" smtClean="0">
                <a:solidFill>
                  <a:srgbClr val="FF0000"/>
                </a:solidFill>
              </a:rPr>
              <a:t>80% </a:t>
            </a:r>
            <a:r>
              <a:rPr lang="en-US" dirty="0" err="1" smtClean="0"/>
              <a:t>Excitory</a:t>
            </a:r>
            <a:endParaRPr lang="en-US" dirty="0" smtClean="0"/>
          </a:p>
          <a:p>
            <a:r>
              <a:rPr lang="en-US" dirty="0" smtClean="0"/>
              <a:t>Unit = Leaky Integrate and Fire neuron (</a:t>
            </a:r>
            <a:r>
              <a:rPr lang="en-US" dirty="0" smtClean="0">
                <a:solidFill>
                  <a:schemeClr val="accent6">
                    <a:lumMod val="60000"/>
                    <a:lumOff val="40000"/>
                  </a:schemeClr>
                </a:solidFill>
              </a:rPr>
              <a:t>LIF</a:t>
            </a:r>
            <a:r>
              <a:rPr lang="en-US" dirty="0" smtClean="0"/>
              <a:t>).</a:t>
            </a:r>
          </a:p>
        </p:txBody>
      </p:sp>
      <p:sp>
        <p:nvSpPr>
          <p:cNvPr id="3" name="Slide Number Placeholder 2"/>
          <p:cNvSpPr>
            <a:spLocks noGrp="1"/>
          </p:cNvSpPr>
          <p:nvPr>
            <p:ph type="sldNum" sz="quarter" idx="12"/>
          </p:nvPr>
        </p:nvSpPr>
        <p:spPr/>
        <p:txBody>
          <a:bodyPr/>
          <a:lstStyle/>
          <a:p>
            <a:fld id="{D18737D0-1F07-487A-BC82-FDF5B924E95B}" type="slidenum">
              <a:rPr lang="en-US" smtClean="0"/>
              <a:pPr/>
              <a:t>6</a:t>
            </a:fld>
            <a:endParaRPr lang="en-US"/>
          </a:p>
        </p:txBody>
      </p:sp>
      <p:sp>
        <p:nvSpPr>
          <p:cNvPr id="4" name="Title 3"/>
          <p:cNvSpPr>
            <a:spLocks noGrp="1"/>
          </p:cNvSpPr>
          <p:nvPr>
            <p:ph type="title"/>
          </p:nvPr>
        </p:nvSpPr>
        <p:spPr>
          <a:xfrm>
            <a:off x="395536" y="32502"/>
            <a:ext cx="8229600" cy="1143000"/>
          </a:xfrm>
        </p:spPr>
        <p:txBody>
          <a:bodyPr>
            <a:normAutofit/>
          </a:bodyPr>
          <a:lstStyle/>
          <a:p>
            <a:r>
              <a:rPr lang="en-US" sz="4400" dirty="0" smtClean="0"/>
              <a:t>Liquid Technical Specification</a:t>
            </a:r>
            <a:endParaRPr lang="en-US" sz="4400" dirty="0"/>
          </a:p>
        </p:txBody>
      </p:sp>
      <p:sp>
        <p:nvSpPr>
          <p:cNvPr id="7" name="Content Placeholder 1"/>
          <p:cNvSpPr txBox="1">
            <a:spLocks/>
          </p:cNvSpPr>
          <p:nvPr/>
        </p:nvSpPr>
        <p:spPr>
          <a:xfrm>
            <a:off x="138336" y="4080402"/>
            <a:ext cx="4114800" cy="2484276"/>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External Input = </a:t>
            </a:r>
            <a:r>
              <a:rPr lang="en-US" dirty="0" smtClean="0">
                <a:solidFill>
                  <a:srgbClr val="FF0000"/>
                </a:solidFill>
              </a:rPr>
              <a:t>30%</a:t>
            </a:r>
          </a:p>
          <a:p>
            <a:r>
              <a:rPr lang="en-US" dirty="0" smtClean="0"/>
              <a:t>Connectivity between neurons = </a:t>
            </a:r>
            <a:r>
              <a:rPr lang="en-US" dirty="0" smtClean="0">
                <a:solidFill>
                  <a:srgbClr val="FF0000"/>
                </a:solidFill>
              </a:rPr>
              <a:t>20%</a:t>
            </a:r>
          </a:p>
          <a:p>
            <a:r>
              <a:rPr lang="en-US" dirty="0" smtClean="0"/>
              <a:t>Delay = </a:t>
            </a:r>
            <a:r>
              <a:rPr lang="en-US" dirty="0" smtClean="0">
                <a:solidFill>
                  <a:srgbClr val="FF0000"/>
                </a:solidFill>
              </a:rPr>
              <a:t>1</a:t>
            </a:r>
            <a:r>
              <a:rPr lang="en-US" dirty="0" smtClean="0"/>
              <a:t> interval</a:t>
            </a:r>
          </a:p>
          <a:p>
            <a:r>
              <a:rPr lang="en-US" dirty="0" smtClean="0"/>
              <a:t>Weight = </a:t>
            </a:r>
            <a:r>
              <a:rPr lang="en-US" dirty="0" smtClean="0">
                <a:solidFill>
                  <a:srgbClr val="FF0000"/>
                </a:solidFill>
              </a:rPr>
              <a:t>0.5~0.55</a:t>
            </a:r>
          </a:p>
        </p:txBody>
      </p:sp>
      <p:sp>
        <p:nvSpPr>
          <p:cNvPr id="8" name="Content Placeholder 1"/>
          <p:cNvSpPr txBox="1">
            <a:spLocks/>
          </p:cNvSpPr>
          <p:nvPr/>
        </p:nvSpPr>
        <p:spPr>
          <a:xfrm>
            <a:off x="4232207" y="3993776"/>
            <a:ext cx="4732281" cy="2747592"/>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smtClean="0"/>
              <a:t>Spike = </a:t>
            </a:r>
            <a:r>
              <a:rPr lang="en-US" dirty="0" smtClean="0">
                <a:solidFill>
                  <a:srgbClr val="FF0000"/>
                </a:solidFill>
              </a:rPr>
              <a:t>80</a:t>
            </a:r>
            <a:r>
              <a:rPr lang="en-US" dirty="0" smtClean="0"/>
              <a:t>mV</a:t>
            </a:r>
          </a:p>
          <a:p>
            <a:r>
              <a:rPr lang="en-US" dirty="0" smtClean="0"/>
              <a:t>Threshold = </a:t>
            </a:r>
            <a:r>
              <a:rPr lang="en-US" dirty="0" smtClean="0">
                <a:solidFill>
                  <a:srgbClr val="FF0000"/>
                </a:solidFill>
              </a:rPr>
              <a:t>30</a:t>
            </a:r>
            <a:r>
              <a:rPr lang="en-US" dirty="0" smtClean="0"/>
              <a:t>mV</a:t>
            </a:r>
          </a:p>
          <a:p>
            <a:r>
              <a:rPr lang="en-US" dirty="0" smtClean="0"/>
              <a:t>Reset Level = </a:t>
            </a:r>
            <a:r>
              <a:rPr lang="en-US" dirty="0" smtClean="0">
                <a:solidFill>
                  <a:srgbClr val="FF0000"/>
                </a:solidFill>
              </a:rPr>
              <a:t>-65</a:t>
            </a:r>
            <a:r>
              <a:rPr lang="en-US" dirty="0" smtClean="0"/>
              <a:t>mV</a:t>
            </a:r>
          </a:p>
          <a:p>
            <a:r>
              <a:rPr lang="en-US" dirty="0" smtClean="0"/>
              <a:t>Asynchrony </a:t>
            </a:r>
            <a:br>
              <a:rPr lang="en-US" dirty="0" smtClean="0"/>
            </a:br>
            <a:r>
              <a:rPr lang="en-US" dirty="0" smtClean="0"/>
              <a:t>OR</a:t>
            </a:r>
            <a:br>
              <a:rPr lang="en-US" dirty="0" smtClean="0"/>
            </a:br>
            <a:r>
              <a:rPr lang="en-US" dirty="0" smtClean="0"/>
              <a:t>Synchrony Update</a:t>
            </a:r>
          </a:p>
        </p:txBody>
      </p:sp>
      <p:pic>
        <p:nvPicPr>
          <p:cNvPr id="9" name="LIF.ver.avi.AVI">
            <a:hlinkClick r:id="" action="ppaction://media"/>
          </p:cNvPr>
          <p:cNvPicPr>
            <a:picLocks noChangeAspect="1"/>
          </p:cNvPicPr>
          <p:nvPr>
            <a:videoFile r:link="rId1"/>
            <p:extLst>
              <p:ext uri="{DAA4B4D4-6D71-4841-9C94-3DE7FCFB9230}">
                <p14:media xmlns:p14="http://schemas.microsoft.com/office/powerpoint/2010/main" r:embed="rId2">
                  <p14:trim st="6388.2432" end="5475.6374"/>
                </p14:media>
              </p:ext>
            </p:extLst>
          </p:nvPr>
        </p:nvPicPr>
        <p:blipFill>
          <a:blip r:embed="rId4"/>
          <a:stretch>
            <a:fillRect/>
          </a:stretch>
        </p:blipFill>
        <p:spPr>
          <a:xfrm>
            <a:off x="1403648" y="2607568"/>
            <a:ext cx="6270176" cy="1296144"/>
          </a:xfrm>
          <a:prstGeom prst="rect">
            <a:avLst/>
          </a:prstGeom>
        </p:spPr>
      </p:pic>
    </p:spTree>
    <p:extLst>
      <p:ext uri="{BB962C8B-B14F-4D97-AF65-F5344CB8AC3E}">
        <p14:creationId xmlns:p14="http://schemas.microsoft.com/office/powerpoint/2010/main" val="28212427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Here is the connection distribution</a:t>
            </a:r>
          </a:p>
        </p:txBody>
      </p:sp>
      <p:sp>
        <p:nvSpPr>
          <p:cNvPr id="3" name="Slide Number Placeholder 2"/>
          <p:cNvSpPr>
            <a:spLocks noGrp="1"/>
          </p:cNvSpPr>
          <p:nvPr>
            <p:ph type="sldNum" sz="quarter" idx="12"/>
          </p:nvPr>
        </p:nvSpPr>
        <p:spPr/>
        <p:txBody>
          <a:bodyPr/>
          <a:lstStyle/>
          <a:p>
            <a:fld id="{D18737D0-1F07-487A-BC82-FDF5B924E95B}" type="slidenum">
              <a:rPr lang="en-US" smtClean="0"/>
              <a:pPr/>
              <a:t>60</a:t>
            </a:fld>
            <a:endParaRPr lang="en-US"/>
          </a:p>
        </p:txBody>
      </p:sp>
      <p:sp>
        <p:nvSpPr>
          <p:cNvPr id="4" name="Title 3"/>
          <p:cNvSpPr>
            <a:spLocks noGrp="1"/>
          </p:cNvSpPr>
          <p:nvPr>
            <p:ph type="title"/>
          </p:nvPr>
        </p:nvSpPr>
        <p:spPr>
          <a:xfrm>
            <a:off x="493204" y="391217"/>
            <a:ext cx="8229600" cy="1143000"/>
          </a:xfrm>
        </p:spPr>
        <p:txBody>
          <a:bodyPr>
            <a:normAutofit fontScale="90000"/>
          </a:bodyPr>
          <a:lstStyle/>
          <a:p>
            <a:r>
              <a:rPr lang="en-US" dirty="0"/>
              <a:t>Small worlds, Power </a:t>
            </a:r>
            <a:r>
              <a:rPr lang="en-US" dirty="0" smtClean="0"/>
              <a:t>law – Connectivity Distribution</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56007907"/>
              </p:ext>
            </p:extLst>
          </p:nvPr>
        </p:nvGraphicFramePr>
        <p:xfrm>
          <a:off x="179512" y="2060848"/>
          <a:ext cx="8640960" cy="47971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88039865"/>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61</a:t>
            </a:fld>
            <a:endParaRPr lang="en-US"/>
          </a:p>
        </p:txBody>
      </p:sp>
      <p:sp>
        <p:nvSpPr>
          <p:cNvPr id="7" name="Title 1"/>
          <p:cNvSpPr>
            <a:spLocks noGrp="1"/>
          </p:cNvSpPr>
          <p:nvPr>
            <p:ph type="title"/>
          </p:nvPr>
        </p:nvSpPr>
        <p:spPr>
          <a:xfrm>
            <a:off x="493204" y="391217"/>
            <a:ext cx="8229600" cy="1080120"/>
          </a:xfrm>
        </p:spPr>
        <p:txBody>
          <a:bodyPr>
            <a:normAutofit fontScale="90000"/>
          </a:bodyPr>
          <a:lstStyle/>
          <a:p>
            <a:r>
              <a:rPr lang="en-US" dirty="0" smtClean="0"/>
              <a:t>Uniform Random Liquid  </a:t>
            </a:r>
            <a:r>
              <a:rPr lang="en-US" dirty="0"/>
              <a:t>- connection distribution</a:t>
            </a:r>
          </a:p>
        </p:txBody>
      </p:sp>
      <p:graphicFrame>
        <p:nvGraphicFramePr>
          <p:cNvPr id="8" name="Chart 7"/>
          <p:cNvGraphicFramePr>
            <a:graphicFrameLocks/>
          </p:cNvGraphicFramePr>
          <p:nvPr>
            <p:extLst>
              <p:ext uri="{D42A27DB-BD31-4B8C-83A1-F6EECF244321}">
                <p14:modId xmlns:p14="http://schemas.microsoft.com/office/powerpoint/2010/main" val="1217349571"/>
              </p:ext>
            </p:extLst>
          </p:nvPr>
        </p:nvGraphicFramePr>
        <p:xfrm>
          <a:off x="683568" y="1988840"/>
          <a:ext cx="7632848" cy="4653136"/>
        </p:xfrm>
        <a:graphic>
          <a:graphicData uri="http://schemas.openxmlformats.org/drawingml/2006/chart">
            <c:chart xmlns:c="http://schemas.openxmlformats.org/drawingml/2006/chart" xmlns:r="http://schemas.openxmlformats.org/officeDocument/2006/relationships" r:id="rId2"/>
          </a:graphicData>
        </a:graphic>
      </p:graphicFrame>
      <p:sp>
        <p:nvSpPr>
          <p:cNvPr id="2" name="Content Placeholder 1"/>
          <p:cNvSpPr>
            <a:spLocks noGrp="1"/>
          </p:cNvSpPr>
          <p:nvPr>
            <p:ph idx="1"/>
          </p:nvPr>
        </p:nvSpPr>
        <p:spPr/>
        <p:txBody>
          <a:bodyPr/>
          <a:lstStyle/>
          <a:p>
            <a:r>
              <a:rPr lang="en-US" dirty="0" smtClean="0"/>
              <a:t>Here is the connection distribution</a:t>
            </a:r>
            <a:endParaRPr lang="en-US" dirty="0"/>
          </a:p>
        </p:txBody>
      </p:sp>
    </p:spTree>
    <p:extLst>
      <p:ext uri="{BB962C8B-B14F-4D97-AF65-F5344CB8AC3E}">
        <p14:creationId xmlns:p14="http://schemas.microsoft.com/office/powerpoint/2010/main" val="2472140082"/>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47272" y="6143813"/>
            <a:ext cx="365760" cy="365125"/>
          </a:xfrm>
        </p:spPr>
        <p:txBody>
          <a:bodyPr/>
          <a:lstStyle/>
          <a:p>
            <a:fld id="{D18737D0-1F07-487A-BC82-FDF5B924E95B}" type="slidenum">
              <a:rPr lang="en-US" smtClean="0"/>
              <a:pPr/>
              <a:t>62</a:t>
            </a:fld>
            <a:endParaRPr lang="en-US"/>
          </a:p>
        </p:txBody>
      </p:sp>
      <p:sp>
        <p:nvSpPr>
          <p:cNvPr id="19" name="Title 1"/>
          <p:cNvSpPr txBox="1">
            <a:spLocks/>
          </p:cNvSpPr>
          <p:nvPr/>
        </p:nvSpPr>
        <p:spPr>
          <a:xfrm>
            <a:off x="457200" y="418075"/>
            <a:ext cx="8229600" cy="1080120"/>
          </a:xfrm>
          <a:prstGeom prst="rect">
            <a:avLst/>
          </a:prstGeom>
        </p:spPr>
        <p:txBody>
          <a:bodyPr vert="horz" rtlCol="0" anchor="ctr">
            <a:normAutofit fontScale="92500" lnSpcReduction="2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1"/>
                </a:solidFill>
                <a:effectLst>
                  <a:outerShdw blurRad="31750" dist="25400" dir="5400000" algn="tl" rotWithShape="0">
                    <a:srgbClr val="000000">
                      <a:alpha val="25000"/>
                    </a:srgbClr>
                  </a:outerShdw>
                </a:effectLst>
                <a:latin typeface="+mj-lt"/>
                <a:ea typeface="+mj-ea"/>
                <a:cs typeface="+mj-cs"/>
              </a:defRPr>
            </a:lvl1pPr>
            <a:extLst/>
          </a:lstStyle>
          <a:p>
            <a:r>
              <a:rPr lang="en-US" dirty="0" err="1" smtClean="0"/>
              <a:t>Maass</a:t>
            </a:r>
            <a:r>
              <a:rPr lang="en-US" dirty="0" smtClean="0"/>
              <a:t> et al Architectures </a:t>
            </a:r>
            <a:r>
              <a:rPr lang="en-US" dirty="0"/>
              <a:t>- connection distribution</a:t>
            </a:r>
          </a:p>
        </p:txBody>
      </p:sp>
      <p:graphicFrame>
        <p:nvGraphicFramePr>
          <p:cNvPr id="22" name="Chart 21"/>
          <p:cNvGraphicFramePr>
            <a:graphicFrameLocks/>
          </p:cNvGraphicFramePr>
          <p:nvPr>
            <p:extLst>
              <p:ext uri="{D42A27DB-BD31-4B8C-83A1-F6EECF244321}">
                <p14:modId xmlns:p14="http://schemas.microsoft.com/office/powerpoint/2010/main" val="726934800"/>
              </p:ext>
            </p:extLst>
          </p:nvPr>
        </p:nvGraphicFramePr>
        <p:xfrm>
          <a:off x="179512" y="1916832"/>
          <a:ext cx="8784976" cy="4941168"/>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1"/>
          <p:cNvSpPr>
            <a:spLocks noGrp="1"/>
          </p:cNvSpPr>
          <p:nvPr>
            <p:ph idx="1"/>
          </p:nvPr>
        </p:nvSpPr>
        <p:spPr>
          <a:xfrm>
            <a:off x="457200" y="1481328"/>
            <a:ext cx="8229600" cy="4525963"/>
          </a:xfrm>
        </p:spPr>
        <p:txBody>
          <a:bodyPr/>
          <a:lstStyle/>
          <a:p>
            <a:r>
              <a:rPr lang="en-US" dirty="0" smtClean="0"/>
              <a:t>Here is the connection distribution</a:t>
            </a:r>
            <a:endParaRPr lang="en-US" dirty="0"/>
          </a:p>
        </p:txBody>
      </p:sp>
      <p:sp>
        <p:nvSpPr>
          <p:cNvPr id="6" name="TextBox 5">
            <a:hlinkClick r:id="rId4" action="ppaction://hlinksldjump"/>
          </p:cNvPr>
          <p:cNvSpPr txBox="1"/>
          <p:nvPr/>
        </p:nvSpPr>
        <p:spPr>
          <a:xfrm>
            <a:off x="3851920" y="21885"/>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sp>
        <p:nvSpPr>
          <p:cNvPr id="7" name="TextBox 6">
            <a:hlinkClick r:id="rId4" action="ppaction://hlinksldjump"/>
          </p:cNvPr>
          <p:cNvSpPr txBox="1"/>
          <p:nvPr/>
        </p:nvSpPr>
        <p:spPr>
          <a:xfrm>
            <a:off x="3365866" y="5085184"/>
            <a:ext cx="2412268"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Topologies</a:t>
            </a:r>
            <a:endParaRPr lang="en-US" sz="3200" dirty="0"/>
          </a:p>
        </p:txBody>
      </p:sp>
    </p:spTree>
    <p:extLst>
      <p:ext uri="{BB962C8B-B14F-4D97-AF65-F5344CB8AC3E}">
        <p14:creationId xmlns:p14="http://schemas.microsoft.com/office/powerpoint/2010/main" val="3164950802"/>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endParaRPr lang="en-US" dirty="0" smtClean="0"/>
          </a:p>
          <a:p>
            <a:r>
              <a:rPr lang="en-US" dirty="0" smtClean="0"/>
              <a:t>What about hubs?</a:t>
            </a:r>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63</a:t>
            </a:fld>
            <a:endParaRPr lang="en-US"/>
          </a:p>
        </p:txBody>
      </p:sp>
      <p:sp>
        <p:nvSpPr>
          <p:cNvPr id="4" name="Title 3"/>
          <p:cNvSpPr>
            <a:spLocks noGrp="1"/>
          </p:cNvSpPr>
          <p:nvPr>
            <p:ph type="title"/>
          </p:nvPr>
        </p:nvSpPr>
        <p:spPr>
          <a:xfrm>
            <a:off x="493204" y="764704"/>
            <a:ext cx="8229600" cy="1143000"/>
          </a:xfrm>
        </p:spPr>
        <p:txBody>
          <a:bodyPr>
            <a:normAutofit fontScale="90000"/>
          </a:bodyPr>
          <a:lstStyle/>
          <a:p>
            <a:r>
              <a:rPr lang="en-US" dirty="0"/>
              <a:t>Feed Forward Hubs Network Architectures</a:t>
            </a:r>
          </a:p>
        </p:txBody>
      </p:sp>
    </p:spTree>
    <p:extLst>
      <p:ext uri="{BB962C8B-B14F-4D97-AF65-F5344CB8AC3E}">
        <p14:creationId xmlns:p14="http://schemas.microsoft.com/office/powerpoint/2010/main" val="2601218638"/>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448370" y="5022272"/>
            <a:ext cx="3496578" cy="998819"/>
            <a:chOff x="5448370" y="5022272"/>
            <a:chExt cx="3496578" cy="998819"/>
          </a:xfrm>
        </p:grpSpPr>
        <p:sp>
          <p:nvSpPr>
            <p:cNvPr id="38" name="Flowchart: Connector 37"/>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5570193" y="5145339"/>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84" name="Group 83"/>
          <p:cNvGrpSpPr/>
          <p:nvPr/>
        </p:nvGrpSpPr>
        <p:grpSpPr>
          <a:xfrm>
            <a:off x="715382" y="2492896"/>
            <a:ext cx="3496578" cy="998819"/>
            <a:chOff x="5448370" y="5022272"/>
            <a:chExt cx="3496578" cy="998819"/>
          </a:xfrm>
        </p:grpSpPr>
        <p:sp>
          <p:nvSpPr>
            <p:cNvPr id="85" name="Flowchart: Connector 84"/>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sp>
        <p:nvSpPr>
          <p:cNvPr id="2" name="Title 1"/>
          <p:cNvSpPr>
            <a:spLocks noGrp="1"/>
          </p:cNvSpPr>
          <p:nvPr>
            <p:ph type="title"/>
          </p:nvPr>
        </p:nvSpPr>
        <p:spPr>
          <a:xfrm>
            <a:off x="478516" y="226289"/>
            <a:ext cx="8229600" cy="1080120"/>
          </a:xfrm>
        </p:spPr>
        <p:txBody>
          <a:bodyPr/>
          <a:lstStyle/>
          <a:p>
            <a:r>
              <a:rPr lang="en-US" dirty="0" smtClean="0"/>
              <a:t>FF Hubs Network Architectures</a:t>
            </a:r>
            <a:endParaRPr lang="en-US" dirty="0"/>
          </a:p>
        </p:txBody>
      </p:sp>
      <p:sp>
        <p:nvSpPr>
          <p:cNvPr id="39" name="Flowchart: Connector 38"/>
          <p:cNvSpPr/>
          <p:nvPr/>
        </p:nvSpPr>
        <p:spPr>
          <a:xfrm>
            <a:off x="5867737" y="5577386"/>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p:cNvSpPr/>
          <p:nvPr/>
        </p:nvSpPr>
        <p:spPr>
          <a:xfrm>
            <a:off x="6344173" y="5585770"/>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p:cNvSpPr/>
          <p:nvPr/>
        </p:nvSpPr>
        <p:spPr>
          <a:xfrm>
            <a:off x="6803841" y="5585770"/>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p:nvPr/>
        </p:nvSpPr>
        <p:spPr>
          <a:xfrm>
            <a:off x="7955969" y="5585770"/>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p:cNvSpPr/>
          <p:nvPr/>
        </p:nvSpPr>
        <p:spPr>
          <a:xfrm flipV="1">
            <a:off x="7235889" y="5819699"/>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p:cNvSpPr/>
          <p:nvPr/>
        </p:nvSpPr>
        <p:spPr>
          <a:xfrm flipV="1">
            <a:off x="7379905" y="5819698"/>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p:cNvSpPr/>
          <p:nvPr/>
        </p:nvSpPr>
        <p:spPr>
          <a:xfrm flipV="1">
            <a:off x="7532304" y="5819698"/>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Connector 45"/>
          <p:cNvSpPr/>
          <p:nvPr/>
        </p:nvSpPr>
        <p:spPr>
          <a:xfrm flipV="1">
            <a:off x="7667937" y="5819698"/>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p:cNvSpPr/>
          <p:nvPr/>
        </p:nvSpPr>
        <p:spPr>
          <a:xfrm flipV="1">
            <a:off x="7811953" y="5819697"/>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Connector 48"/>
          <p:cNvSpPr/>
          <p:nvPr/>
        </p:nvSpPr>
        <p:spPr>
          <a:xfrm>
            <a:off x="1672505" y="5513298"/>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p:cNvSpPr/>
          <p:nvPr/>
        </p:nvSpPr>
        <p:spPr>
          <a:xfrm>
            <a:off x="2148941" y="5521682"/>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p:cNvSpPr/>
          <p:nvPr/>
        </p:nvSpPr>
        <p:spPr>
          <a:xfrm>
            <a:off x="2608609" y="5521682"/>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p:cNvSpPr/>
          <p:nvPr/>
        </p:nvSpPr>
        <p:spPr>
          <a:xfrm>
            <a:off x="3760737" y="5521682"/>
            <a:ext cx="324036" cy="288032"/>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p:cNvSpPr/>
          <p:nvPr/>
        </p:nvSpPr>
        <p:spPr>
          <a:xfrm flipV="1">
            <a:off x="3040657" y="5755611"/>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p:cNvSpPr/>
          <p:nvPr/>
        </p:nvSpPr>
        <p:spPr>
          <a:xfrm flipV="1">
            <a:off x="3184673" y="5755610"/>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p:cNvSpPr/>
          <p:nvPr/>
        </p:nvSpPr>
        <p:spPr>
          <a:xfrm flipV="1">
            <a:off x="3337072" y="5755610"/>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p:cNvSpPr/>
          <p:nvPr/>
        </p:nvSpPr>
        <p:spPr>
          <a:xfrm flipV="1">
            <a:off x="3472705" y="5755610"/>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p:cNvSpPr/>
          <p:nvPr/>
        </p:nvSpPr>
        <p:spPr>
          <a:xfrm flipV="1">
            <a:off x="3616721" y="5755609"/>
            <a:ext cx="45719" cy="45719"/>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0" y="5481032"/>
            <a:ext cx="1705333" cy="369332"/>
          </a:xfrm>
          <a:prstGeom prst="rect">
            <a:avLst/>
          </a:prstGeom>
          <a:noFill/>
        </p:spPr>
        <p:txBody>
          <a:bodyPr wrap="square" rtlCol="0">
            <a:spAutoFit/>
          </a:bodyPr>
          <a:lstStyle/>
          <a:p>
            <a:r>
              <a:rPr lang="en-US" dirty="0" smtClean="0"/>
              <a:t>243 Neurons</a:t>
            </a:r>
            <a:endParaRPr lang="en-US" dirty="0"/>
          </a:p>
        </p:txBody>
      </p:sp>
      <p:sp>
        <p:nvSpPr>
          <p:cNvPr id="4" name="Right Arrow 3"/>
          <p:cNvSpPr/>
          <p:nvPr/>
        </p:nvSpPr>
        <p:spPr>
          <a:xfrm>
            <a:off x="4283968" y="5373474"/>
            <a:ext cx="864096" cy="296416"/>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p:cNvGrpSpPr/>
          <p:nvPr/>
        </p:nvGrpSpPr>
        <p:grpSpPr>
          <a:xfrm>
            <a:off x="715126" y="3760752"/>
            <a:ext cx="3496578" cy="998819"/>
            <a:chOff x="5448370" y="5022272"/>
            <a:chExt cx="3496578" cy="998819"/>
          </a:xfrm>
        </p:grpSpPr>
        <p:sp>
          <p:nvSpPr>
            <p:cNvPr id="88" name="Flowchart: Connector 87"/>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90" name="Group 89"/>
          <p:cNvGrpSpPr/>
          <p:nvPr/>
        </p:nvGrpSpPr>
        <p:grpSpPr>
          <a:xfrm>
            <a:off x="715382" y="4941103"/>
            <a:ext cx="3496578" cy="998819"/>
            <a:chOff x="5448370" y="5022272"/>
            <a:chExt cx="3496578" cy="998819"/>
          </a:xfrm>
        </p:grpSpPr>
        <p:sp>
          <p:nvSpPr>
            <p:cNvPr id="91" name="Flowchart: Connector 90"/>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96" name="Group 95"/>
          <p:cNvGrpSpPr/>
          <p:nvPr/>
        </p:nvGrpSpPr>
        <p:grpSpPr>
          <a:xfrm>
            <a:off x="4884503" y="1229973"/>
            <a:ext cx="3496578" cy="998819"/>
            <a:chOff x="5448370" y="5022272"/>
            <a:chExt cx="3496578" cy="998819"/>
          </a:xfrm>
        </p:grpSpPr>
        <p:sp>
          <p:nvSpPr>
            <p:cNvPr id="97" name="Flowchart: Connector 96"/>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99" name="Group 98"/>
          <p:cNvGrpSpPr/>
          <p:nvPr/>
        </p:nvGrpSpPr>
        <p:grpSpPr>
          <a:xfrm>
            <a:off x="4832892" y="2483480"/>
            <a:ext cx="3496578" cy="998819"/>
            <a:chOff x="5448370" y="5022272"/>
            <a:chExt cx="3496578" cy="998819"/>
          </a:xfrm>
        </p:grpSpPr>
        <p:sp>
          <p:nvSpPr>
            <p:cNvPr id="100" name="Flowchart: Connector 99"/>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102" name="Group 101"/>
          <p:cNvGrpSpPr/>
          <p:nvPr/>
        </p:nvGrpSpPr>
        <p:grpSpPr>
          <a:xfrm>
            <a:off x="4891846" y="3760752"/>
            <a:ext cx="3496578" cy="998819"/>
            <a:chOff x="5448370" y="5022272"/>
            <a:chExt cx="3496578" cy="998819"/>
          </a:xfrm>
        </p:grpSpPr>
        <p:sp>
          <p:nvSpPr>
            <p:cNvPr id="103" name="Flowchart: Connector 102"/>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105" name="Group 104"/>
          <p:cNvGrpSpPr/>
          <p:nvPr/>
        </p:nvGrpSpPr>
        <p:grpSpPr>
          <a:xfrm>
            <a:off x="4963854" y="5013176"/>
            <a:ext cx="3496578" cy="998819"/>
            <a:chOff x="5448370" y="5022272"/>
            <a:chExt cx="3496578" cy="998819"/>
          </a:xfrm>
        </p:grpSpPr>
        <p:sp>
          <p:nvSpPr>
            <p:cNvPr id="106" name="Flowchart: Connector 105"/>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111" name="Group 110"/>
          <p:cNvGrpSpPr/>
          <p:nvPr/>
        </p:nvGrpSpPr>
        <p:grpSpPr>
          <a:xfrm>
            <a:off x="4884503" y="1229973"/>
            <a:ext cx="3496578" cy="998819"/>
            <a:chOff x="5448370" y="5022272"/>
            <a:chExt cx="3496578" cy="998819"/>
          </a:xfrm>
          <a:solidFill>
            <a:schemeClr val="accent3"/>
          </a:solidFill>
        </p:grpSpPr>
        <p:sp>
          <p:nvSpPr>
            <p:cNvPr id="112" name="Flowchart: Connector 111"/>
            <p:cNvSpPr/>
            <p:nvPr/>
          </p:nvSpPr>
          <p:spPr>
            <a:xfrm>
              <a:off x="5448370" y="5022272"/>
              <a:ext cx="3496578" cy="998819"/>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5570193" y="5330005"/>
              <a:ext cx="3230739" cy="369332"/>
            </a:xfrm>
            <a:prstGeom prst="rect">
              <a:avLst/>
            </a:prstGeom>
            <a:grpFill/>
          </p:spPr>
          <p:txBody>
            <a:bodyPr wrap="square" rtlCol="0">
              <a:spAutoFit/>
            </a:bodyPr>
            <a:lstStyle/>
            <a:p>
              <a:pPr algn="ctr"/>
              <a:r>
                <a:rPr lang="en-US" dirty="0" smtClean="0"/>
                <a:t>3 to 6 Neurons per group</a:t>
              </a:r>
              <a:endParaRPr lang="en-US" dirty="0"/>
            </a:p>
          </p:txBody>
        </p:sp>
      </p:grpSp>
      <p:grpSp>
        <p:nvGrpSpPr>
          <p:cNvPr id="114" name="Group 113"/>
          <p:cNvGrpSpPr/>
          <p:nvPr/>
        </p:nvGrpSpPr>
        <p:grpSpPr>
          <a:xfrm>
            <a:off x="677027" y="3717032"/>
            <a:ext cx="3496578" cy="998819"/>
            <a:chOff x="5448370" y="5022272"/>
            <a:chExt cx="3496578" cy="998819"/>
          </a:xfrm>
          <a:solidFill>
            <a:schemeClr val="accent3"/>
          </a:solidFill>
        </p:grpSpPr>
        <p:sp>
          <p:nvSpPr>
            <p:cNvPr id="115" name="Flowchart: Connector 114"/>
            <p:cNvSpPr/>
            <p:nvPr/>
          </p:nvSpPr>
          <p:spPr>
            <a:xfrm>
              <a:off x="5448370" y="5022272"/>
              <a:ext cx="3496578" cy="998819"/>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570193" y="5330005"/>
              <a:ext cx="3230739" cy="369332"/>
            </a:xfrm>
            <a:prstGeom prst="rect">
              <a:avLst/>
            </a:prstGeom>
            <a:grpFill/>
          </p:spPr>
          <p:txBody>
            <a:bodyPr wrap="square" rtlCol="0">
              <a:spAutoFit/>
            </a:bodyPr>
            <a:lstStyle/>
            <a:p>
              <a:pPr algn="ctr"/>
              <a:r>
                <a:rPr lang="en-US" dirty="0" smtClean="0"/>
                <a:t>3 to 6 Neurons per group</a:t>
              </a:r>
              <a:endParaRPr lang="en-US" dirty="0"/>
            </a:p>
          </p:txBody>
        </p:sp>
      </p:grpSp>
      <p:sp>
        <p:nvSpPr>
          <p:cNvPr id="6" name="TextBox 5"/>
          <p:cNvSpPr txBox="1"/>
          <p:nvPr/>
        </p:nvSpPr>
        <p:spPr>
          <a:xfrm>
            <a:off x="2108270" y="2193538"/>
            <a:ext cx="5317354" cy="3046988"/>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9600" dirty="0" smtClean="0">
                <a:ln w="18415" cmpd="sng">
                  <a:solidFill>
                    <a:srgbClr val="FFFFFF"/>
                  </a:solidFill>
                  <a:prstDash val="solid"/>
                </a:ln>
                <a:effectLst>
                  <a:outerShdw blurRad="50800" dist="38100" dir="5400000" algn="t" rotWithShape="0">
                    <a:prstClr val="black">
                      <a:alpha val="40000"/>
                    </a:prstClr>
                  </a:outerShdw>
                </a:effectLst>
              </a:rPr>
              <a:t>1/3 will  be </a:t>
            </a:r>
            <a:r>
              <a:rPr lang="en-US" sz="9600" dirty="0" smtClean="0">
                <a:ln w="18415" cmpd="sng">
                  <a:solidFill>
                    <a:srgbClr val="FFFFFF"/>
                  </a:solidFill>
                  <a:prstDash val="solid"/>
                </a:ln>
                <a:solidFill>
                  <a:srgbClr val="FF0000"/>
                </a:solidFill>
                <a:effectLst>
                  <a:outerShdw blurRad="50800" dist="38100" dir="5400000" algn="t" rotWithShape="0">
                    <a:prstClr val="black">
                      <a:alpha val="40000"/>
                    </a:prstClr>
                  </a:outerShdw>
                </a:effectLst>
              </a:rPr>
              <a:t>Hubs</a:t>
            </a:r>
            <a:endParaRPr lang="en-US" sz="9600" dirty="0">
              <a:ln w="18415" cmpd="sng">
                <a:solidFill>
                  <a:srgbClr val="FFFFFF"/>
                </a:solidFill>
                <a:prstDash val="solid"/>
              </a:ln>
              <a:solidFill>
                <a:srgbClr val="FF0000"/>
              </a:solidFill>
              <a:effectLst>
                <a:outerShdw blurRad="50800" dist="38100" dir="5400000" algn="t" rotWithShape="0">
                  <a:prstClr val="black">
                    <a:alpha val="40000"/>
                  </a:prstClr>
                </a:outerShdw>
              </a:effectLst>
            </a:endParaRPr>
          </a:p>
        </p:txBody>
      </p:sp>
      <p:grpSp>
        <p:nvGrpSpPr>
          <p:cNvPr id="59" name="Group 58"/>
          <p:cNvGrpSpPr/>
          <p:nvPr/>
        </p:nvGrpSpPr>
        <p:grpSpPr>
          <a:xfrm>
            <a:off x="2284162" y="1729382"/>
            <a:ext cx="4222030" cy="3943206"/>
            <a:chOff x="1505496" y="2348879"/>
            <a:chExt cx="6095054" cy="3360904"/>
          </a:xfrm>
        </p:grpSpPr>
        <p:sp>
          <p:nvSpPr>
            <p:cNvPr id="60" name="Flowchart: Connector 59"/>
            <p:cNvSpPr/>
            <p:nvPr/>
          </p:nvSpPr>
          <p:spPr>
            <a:xfrm>
              <a:off x="1505496" y="4710964"/>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1" name="Flowchart: Connector 60"/>
            <p:cNvSpPr/>
            <p:nvPr/>
          </p:nvSpPr>
          <p:spPr>
            <a:xfrm>
              <a:off x="3553295" y="4710963"/>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p:cNvSpPr/>
            <p:nvPr/>
          </p:nvSpPr>
          <p:spPr>
            <a:xfrm>
              <a:off x="5705151" y="4710962"/>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p:cNvSpPr/>
            <p:nvPr/>
          </p:nvSpPr>
          <p:spPr>
            <a:xfrm>
              <a:off x="3553294" y="2348880"/>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rot="18739742">
              <a:off x="2460249" y="3736822"/>
              <a:ext cx="1814669" cy="475351"/>
            </a:xfrm>
            <a:prstGeom prst="rightArrow">
              <a:avLst>
                <a:gd name="adj1" fmla="val 50000"/>
                <a:gd name="adj2" fmla="val 11143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rot="16200000">
              <a:off x="3942360" y="3783037"/>
              <a:ext cx="1332042" cy="461365"/>
            </a:xfrm>
            <a:prstGeom prst="rightArrow">
              <a:avLst>
                <a:gd name="adj1" fmla="val 50000"/>
                <a:gd name="adj2" fmla="val 1097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ight Arrow 66"/>
            <p:cNvSpPr/>
            <p:nvPr/>
          </p:nvSpPr>
          <p:spPr>
            <a:xfrm rot="13805462">
              <a:off x="4981329" y="3832725"/>
              <a:ext cx="1844009" cy="389539"/>
            </a:xfrm>
            <a:prstGeom prst="rightArrow">
              <a:avLst>
                <a:gd name="adj1" fmla="val 50000"/>
                <a:gd name="adj2" fmla="val 8688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Curved Connector 67"/>
            <p:cNvCxnSpPr>
              <a:stCxn id="64" idx="0"/>
              <a:endCxn id="63" idx="4"/>
            </p:cNvCxnSpPr>
            <p:nvPr/>
          </p:nvCxnSpPr>
          <p:spPr>
            <a:xfrm rot="16200000" flipH="1">
              <a:off x="3896471" y="2953402"/>
              <a:ext cx="3360901" cy="2151857"/>
            </a:xfrm>
            <a:prstGeom prst="curvedConnector5">
              <a:avLst>
                <a:gd name="adj1" fmla="val -6802"/>
                <a:gd name="adj2" fmla="val 139034"/>
                <a:gd name="adj3" fmla="val 114144"/>
              </a:avLst>
            </a:prstGeom>
            <a:ln w="889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69" name="Curved Connector 68"/>
            <p:cNvCxnSpPr>
              <a:stCxn id="64" idx="0"/>
              <a:endCxn id="61" idx="4"/>
            </p:cNvCxnSpPr>
            <p:nvPr/>
          </p:nvCxnSpPr>
          <p:spPr>
            <a:xfrm rot="16200000" flipH="1">
              <a:off x="2820543" y="4029331"/>
              <a:ext cx="3360902" cy="1"/>
            </a:xfrm>
            <a:prstGeom prst="curvedConnector5">
              <a:avLst>
                <a:gd name="adj1" fmla="val -15007"/>
                <a:gd name="adj2" fmla="val 117630000000"/>
                <a:gd name="adj3" fmla="val 118031"/>
              </a:avLst>
            </a:prstGeom>
            <a:ln w="889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70" name="Curved Connector 69"/>
            <p:cNvCxnSpPr>
              <a:stCxn id="64" idx="0"/>
              <a:endCxn id="60" idx="4"/>
            </p:cNvCxnSpPr>
            <p:nvPr/>
          </p:nvCxnSpPr>
          <p:spPr>
            <a:xfrm rot="16200000" flipH="1" flipV="1">
              <a:off x="1796643" y="3005432"/>
              <a:ext cx="3360903" cy="2047798"/>
            </a:xfrm>
            <a:prstGeom prst="curvedConnector5">
              <a:avLst>
                <a:gd name="adj1" fmla="val -19758"/>
                <a:gd name="adj2" fmla="val 185560"/>
                <a:gd name="adj3" fmla="val 130477"/>
              </a:avLst>
            </a:prstGeom>
            <a:ln w="88900">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7628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500"/>
                                        <p:tgtEl>
                                          <p:spTgt spid="5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500"/>
                                        <p:tgtEl>
                                          <p:spTgt spid="57"/>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500"/>
                                        <p:tgtEl>
                                          <p:spTgt spid="4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fade">
                                      <p:cBhvr>
                                        <p:cTn id="74" dur="500"/>
                                        <p:tgtEl>
                                          <p:spTgt spid="47"/>
                                        </p:tgtEl>
                                      </p:cBhvr>
                                    </p:animEffect>
                                  </p:childTnLst>
                                </p:cTn>
                              </p:par>
                            </p:childTnLst>
                          </p:cTn>
                        </p:par>
                        <p:par>
                          <p:cTn id="75" fill="hold">
                            <p:stCondLst>
                              <p:cond delay="4000"/>
                            </p:stCondLst>
                            <p:childTnLst>
                              <p:par>
                                <p:cTn id="76" presetID="10" presetClass="entr" presetSubtype="0" fill="hold"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49"/>
                                        </p:tgtEl>
                                      </p:cBhvr>
                                    </p:animEffect>
                                    <p:set>
                                      <p:cBhvr>
                                        <p:cTn id="83" dur="1" fill="hold">
                                          <p:stCondLst>
                                            <p:cond delay="499"/>
                                          </p:stCondLst>
                                        </p:cTn>
                                        <p:tgtEl>
                                          <p:spTgt spid="4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50"/>
                                        </p:tgtEl>
                                      </p:cBhvr>
                                    </p:animEffect>
                                    <p:set>
                                      <p:cBhvr>
                                        <p:cTn id="86" dur="1" fill="hold">
                                          <p:stCondLst>
                                            <p:cond delay="499"/>
                                          </p:stCondLst>
                                        </p:cTn>
                                        <p:tgtEl>
                                          <p:spTgt spid="5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51"/>
                                        </p:tgtEl>
                                      </p:cBhvr>
                                    </p:animEffect>
                                    <p:set>
                                      <p:cBhvr>
                                        <p:cTn id="89" dur="1" fill="hold">
                                          <p:stCondLst>
                                            <p:cond delay="499"/>
                                          </p:stCondLst>
                                        </p:cTn>
                                        <p:tgtEl>
                                          <p:spTgt spid="51"/>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54"/>
                                        </p:tgtEl>
                                      </p:cBhvr>
                                    </p:animEffect>
                                    <p:set>
                                      <p:cBhvr>
                                        <p:cTn id="95" dur="1" fill="hold">
                                          <p:stCondLst>
                                            <p:cond delay="499"/>
                                          </p:stCondLst>
                                        </p:cTn>
                                        <p:tgtEl>
                                          <p:spTgt spid="54"/>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6"/>
                                        </p:tgtEl>
                                      </p:cBhvr>
                                    </p:animEffect>
                                    <p:set>
                                      <p:cBhvr>
                                        <p:cTn id="101" dur="1" fill="hold">
                                          <p:stCondLst>
                                            <p:cond delay="499"/>
                                          </p:stCondLst>
                                        </p:cTn>
                                        <p:tgtEl>
                                          <p:spTgt spid="5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7"/>
                                        </p:tgtEl>
                                      </p:cBhvr>
                                    </p:animEffect>
                                    <p:set>
                                      <p:cBhvr>
                                        <p:cTn id="104" dur="1" fill="hold">
                                          <p:stCondLst>
                                            <p:cond delay="499"/>
                                          </p:stCondLst>
                                        </p:cTn>
                                        <p:tgtEl>
                                          <p:spTgt spid="5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41"/>
                                        </p:tgtEl>
                                      </p:cBhvr>
                                    </p:animEffect>
                                    <p:set>
                                      <p:cBhvr>
                                        <p:cTn id="119" dur="1" fill="hold">
                                          <p:stCondLst>
                                            <p:cond delay="499"/>
                                          </p:stCondLst>
                                        </p:cTn>
                                        <p:tgtEl>
                                          <p:spTgt spid="41"/>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42"/>
                                        </p:tgtEl>
                                      </p:cBhvr>
                                    </p:animEffect>
                                    <p:set>
                                      <p:cBhvr>
                                        <p:cTn id="122" dur="1" fill="hold">
                                          <p:stCondLst>
                                            <p:cond delay="499"/>
                                          </p:stCondLst>
                                        </p:cTn>
                                        <p:tgtEl>
                                          <p:spTgt spid="42"/>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43"/>
                                        </p:tgtEl>
                                      </p:cBhvr>
                                    </p:animEffect>
                                    <p:set>
                                      <p:cBhvr>
                                        <p:cTn id="125" dur="1" fill="hold">
                                          <p:stCondLst>
                                            <p:cond delay="499"/>
                                          </p:stCondLst>
                                        </p:cTn>
                                        <p:tgtEl>
                                          <p:spTgt spid="43"/>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44"/>
                                        </p:tgtEl>
                                      </p:cBhvr>
                                    </p:animEffect>
                                    <p:set>
                                      <p:cBhvr>
                                        <p:cTn id="128" dur="1" fill="hold">
                                          <p:stCondLst>
                                            <p:cond delay="4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45"/>
                                        </p:tgtEl>
                                      </p:cBhvr>
                                    </p:animEffect>
                                    <p:set>
                                      <p:cBhvr>
                                        <p:cTn id="131" dur="1" fill="hold">
                                          <p:stCondLst>
                                            <p:cond delay="499"/>
                                          </p:stCondLst>
                                        </p:cTn>
                                        <p:tgtEl>
                                          <p:spTgt spid="4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46"/>
                                        </p:tgtEl>
                                      </p:cBhvr>
                                    </p:animEffect>
                                    <p:set>
                                      <p:cBhvr>
                                        <p:cTn id="134" dur="1" fill="hold">
                                          <p:stCondLst>
                                            <p:cond delay="499"/>
                                          </p:stCondLst>
                                        </p:cTn>
                                        <p:tgtEl>
                                          <p:spTgt spid="4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47"/>
                                        </p:tgtEl>
                                      </p:cBhvr>
                                    </p:animEffect>
                                    <p:set>
                                      <p:cBhvr>
                                        <p:cTn id="137" dur="1" fill="hold">
                                          <p:stCondLst>
                                            <p:cond delay="499"/>
                                          </p:stCondLst>
                                        </p:cTn>
                                        <p:tgtEl>
                                          <p:spTgt spid="4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58"/>
                                        </p:tgtEl>
                                      </p:cBhvr>
                                    </p:animEffect>
                                    <p:set>
                                      <p:cBhvr>
                                        <p:cTn id="140" dur="1" fill="hold">
                                          <p:stCondLst>
                                            <p:cond delay="499"/>
                                          </p:stCondLst>
                                        </p:cTn>
                                        <p:tgtEl>
                                          <p:spTgt spid="58"/>
                                        </p:tgtEl>
                                        <p:attrNameLst>
                                          <p:attrName>style.visibility</p:attrName>
                                        </p:attrNameLst>
                                      </p:cBhvr>
                                      <p:to>
                                        <p:strVal val="hidden"/>
                                      </p:to>
                                    </p:set>
                                  </p:childTnLst>
                                </p:cTn>
                              </p:par>
                              <p:par>
                                <p:cTn id="141" presetID="42" presetClass="path" presetSubtype="0" accel="50000" decel="50000" fill="hold" nodeType="withEffect">
                                  <p:stCondLst>
                                    <p:cond delay="0"/>
                                  </p:stCondLst>
                                  <p:childTnLst>
                                    <p:animMotion origin="layout" path="M 8.33333E-7 -1.84971E-6 L -0.51528 -0.54589 " pathEditMode="relative" rAng="0" ptsTypes="AA">
                                      <p:cBhvr>
                                        <p:cTn id="142" dur="2000" fill="hold"/>
                                        <p:tgtEl>
                                          <p:spTgt spid="7"/>
                                        </p:tgtEl>
                                        <p:attrNameLst>
                                          <p:attrName>ppt_x</p:attrName>
                                          <p:attrName>ppt_y</p:attrName>
                                        </p:attrNameLst>
                                      </p:cBhvr>
                                      <p:rCtr x="-25764" y="-27306"/>
                                    </p:animMotion>
                                  </p:childTnLst>
                                </p:cTn>
                              </p:par>
                            </p:childTnLst>
                          </p:cTn>
                        </p:par>
                        <p:par>
                          <p:cTn id="143" fill="hold">
                            <p:stCondLst>
                              <p:cond delay="2000"/>
                            </p:stCondLst>
                            <p:childTnLst>
                              <p:par>
                                <p:cTn id="144" presetID="10" presetClass="entr" presetSubtype="0" fill="hold" nodeType="afterEffect">
                                  <p:stCondLst>
                                    <p:cond delay="0"/>
                                  </p:stCondLst>
                                  <p:childTnLst>
                                    <p:set>
                                      <p:cBhvr>
                                        <p:cTn id="145" dur="1" fill="hold">
                                          <p:stCondLst>
                                            <p:cond delay="0"/>
                                          </p:stCondLst>
                                        </p:cTn>
                                        <p:tgtEl>
                                          <p:spTgt spid="84"/>
                                        </p:tgtEl>
                                        <p:attrNameLst>
                                          <p:attrName>style.visibility</p:attrName>
                                        </p:attrNameLst>
                                      </p:cBhvr>
                                      <p:to>
                                        <p:strVal val="visible"/>
                                      </p:to>
                                    </p:set>
                                    <p:animEffect transition="in" filter="fade">
                                      <p:cBhvr>
                                        <p:cTn id="146" dur="500"/>
                                        <p:tgtEl>
                                          <p:spTgt spid="84"/>
                                        </p:tgtEl>
                                      </p:cBhvr>
                                    </p:animEffect>
                                  </p:childTnLst>
                                </p:cTn>
                              </p:par>
                            </p:childTnLst>
                          </p:cTn>
                        </p:par>
                        <p:par>
                          <p:cTn id="147" fill="hold">
                            <p:stCondLst>
                              <p:cond delay="2500"/>
                            </p:stCondLst>
                            <p:childTnLst>
                              <p:par>
                                <p:cTn id="148" presetID="10" presetClass="entr" presetSubtype="0" fill="hold" nodeType="after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500"/>
                                        <p:tgtEl>
                                          <p:spTgt spid="87"/>
                                        </p:tgtEl>
                                      </p:cBhvr>
                                    </p:animEffect>
                                  </p:childTnLst>
                                </p:cTn>
                              </p:par>
                            </p:childTnLst>
                          </p:cTn>
                        </p:par>
                        <p:par>
                          <p:cTn id="151" fill="hold">
                            <p:stCondLst>
                              <p:cond delay="3000"/>
                            </p:stCondLst>
                            <p:childTnLst>
                              <p:par>
                                <p:cTn id="152" presetID="10" presetClass="entr" presetSubtype="0" fill="hold" nodeType="afterEffect">
                                  <p:stCondLst>
                                    <p:cond delay="0"/>
                                  </p:stCondLst>
                                  <p:childTnLst>
                                    <p:set>
                                      <p:cBhvr>
                                        <p:cTn id="153" dur="1" fill="hold">
                                          <p:stCondLst>
                                            <p:cond delay="0"/>
                                          </p:stCondLst>
                                        </p:cTn>
                                        <p:tgtEl>
                                          <p:spTgt spid="90"/>
                                        </p:tgtEl>
                                        <p:attrNameLst>
                                          <p:attrName>style.visibility</p:attrName>
                                        </p:attrNameLst>
                                      </p:cBhvr>
                                      <p:to>
                                        <p:strVal val="visible"/>
                                      </p:to>
                                    </p:set>
                                    <p:animEffect transition="in" filter="fade">
                                      <p:cBhvr>
                                        <p:cTn id="154" dur="500"/>
                                        <p:tgtEl>
                                          <p:spTgt spid="90"/>
                                        </p:tgtEl>
                                      </p:cBhvr>
                                    </p:animEffect>
                                  </p:childTnLst>
                                </p:cTn>
                              </p:par>
                            </p:childTnLst>
                          </p:cTn>
                        </p:par>
                        <p:par>
                          <p:cTn id="155" fill="hold">
                            <p:stCondLst>
                              <p:cond delay="3500"/>
                            </p:stCondLst>
                            <p:childTnLst>
                              <p:par>
                                <p:cTn id="156" presetID="10" presetClass="entr" presetSubtype="0" fill="hold" nodeType="afterEffect">
                                  <p:stCondLst>
                                    <p:cond delay="0"/>
                                  </p:stCondLst>
                                  <p:childTnLst>
                                    <p:set>
                                      <p:cBhvr>
                                        <p:cTn id="157" dur="1" fill="hold">
                                          <p:stCondLst>
                                            <p:cond delay="0"/>
                                          </p:stCondLst>
                                        </p:cTn>
                                        <p:tgtEl>
                                          <p:spTgt spid="96"/>
                                        </p:tgtEl>
                                        <p:attrNameLst>
                                          <p:attrName>style.visibility</p:attrName>
                                        </p:attrNameLst>
                                      </p:cBhvr>
                                      <p:to>
                                        <p:strVal val="visible"/>
                                      </p:to>
                                    </p:set>
                                    <p:animEffect transition="in" filter="fade">
                                      <p:cBhvr>
                                        <p:cTn id="158" dur="500"/>
                                        <p:tgtEl>
                                          <p:spTgt spid="96"/>
                                        </p:tgtEl>
                                      </p:cBhvr>
                                    </p:animEffect>
                                  </p:childTnLst>
                                </p:cTn>
                              </p:par>
                            </p:childTnLst>
                          </p:cTn>
                        </p:par>
                        <p:par>
                          <p:cTn id="159" fill="hold">
                            <p:stCondLst>
                              <p:cond delay="4000"/>
                            </p:stCondLst>
                            <p:childTnLst>
                              <p:par>
                                <p:cTn id="160" presetID="10" presetClass="entr" presetSubtype="0" fill="hold" nodeType="afterEffect">
                                  <p:stCondLst>
                                    <p:cond delay="0"/>
                                  </p:stCondLst>
                                  <p:childTnLst>
                                    <p:set>
                                      <p:cBhvr>
                                        <p:cTn id="161" dur="1" fill="hold">
                                          <p:stCondLst>
                                            <p:cond delay="0"/>
                                          </p:stCondLst>
                                        </p:cTn>
                                        <p:tgtEl>
                                          <p:spTgt spid="99"/>
                                        </p:tgtEl>
                                        <p:attrNameLst>
                                          <p:attrName>style.visibility</p:attrName>
                                        </p:attrNameLst>
                                      </p:cBhvr>
                                      <p:to>
                                        <p:strVal val="visible"/>
                                      </p:to>
                                    </p:set>
                                    <p:animEffect transition="in" filter="fade">
                                      <p:cBhvr>
                                        <p:cTn id="162" dur="500"/>
                                        <p:tgtEl>
                                          <p:spTgt spid="99"/>
                                        </p:tgtEl>
                                      </p:cBhvr>
                                    </p:animEffect>
                                  </p:childTnLst>
                                </p:cTn>
                              </p:par>
                            </p:childTnLst>
                          </p:cTn>
                        </p:par>
                        <p:par>
                          <p:cTn id="163" fill="hold">
                            <p:stCondLst>
                              <p:cond delay="4500"/>
                            </p:stCondLst>
                            <p:childTnLst>
                              <p:par>
                                <p:cTn id="164" presetID="10" presetClass="entr" presetSubtype="0" fill="hold" nodeType="afterEffect">
                                  <p:stCondLst>
                                    <p:cond delay="0"/>
                                  </p:stCondLst>
                                  <p:childTnLst>
                                    <p:set>
                                      <p:cBhvr>
                                        <p:cTn id="165" dur="1" fill="hold">
                                          <p:stCondLst>
                                            <p:cond delay="0"/>
                                          </p:stCondLst>
                                        </p:cTn>
                                        <p:tgtEl>
                                          <p:spTgt spid="102"/>
                                        </p:tgtEl>
                                        <p:attrNameLst>
                                          <p:attrName>style.visibility</p:attrName>
                                        </p:attrNameLst>
                                      </p:cBhvr>
                                      <p:to>
                                        <p:strVal val="visible"/>
                                      </p:to>
                                    </p:set>
                                    <p:animEffect transition="in" filter="fade">
                                      <p:cBhvr>
                                        <p:cTn id="166" dur="500"/>
                                        <p:tgtEl>
                                          <p:spTgt spid="102"/>
                                        </p:tgtEl>
                                      </p:cBhvr>
                                    </p:animEffect>
                                  </p:childTnLst>
                                </p:cTn>
                              </p:par>
                            </p:childTnLst>
                          </p:cTn>
                        </p:par>
                        <p:par>
                          <p:cTn id="167" fill="hold">
                            <p:stCondLst>
                              <p:cond delay="5000"/>
                            </p:stCondLst>
                            <p:childTnLst>
                              <p:par>
                                <p:cTn id="168" presetID="10" presetClass="entr" presetSubtype="0" fill="hold" nodeType="afterEffect">
                                  <p:stCondLst>
                                    <p:cond delay="0"/>
                                  </p:stCondLst>
                                  <p:childTnLst>
                                    <p:set>
                                      <p:cBhvr>
                                        <p:cTn id="169" dur="1" fill="hold">
                                          <p:stCondLst>
                                            <p:cond delay="0"/>
                                          </p:stCondLst>
                                        </p:cTn>
                                        <p:tgtEl>
                                          <p:spTgt spid="105"/>
                                        </p:tgtEl>
                                        <p:attrNameLst>
                                          <p:attrName>style.visibility</p:attrName>
                                        </p:attrNameLst>
                                      </p:cBhvr>
                                      <p:to>
                                        <p:strVal val="visible"/>
                                      </p:to>
                                    </p:set>
                                    <p:animEffect transition="in" filter="fade">
                                      <p:cBhvr>
                                        <p:cTn id="170" dur="500"/>
                                        <p:tgtEl>
                                          <p:spTgt spid="105"/>
                                        </p:tgtEl>
                                      </p:cBhvr>
                                    </p:animEffect>
                                  </p:childTnLst>
                                </p:cTn>
                              </p:par>
                            </p:childTnLst>
                          </p:cTn>
                        </p:par>
                        <p:par>
                          <p:cTn id="171" fill="hold">
                            <p:stCondLst>
                              <p:cond delay="5500"/>
                            </p:stCondLst>
                            <p:childTnLst>
                              <p:par>
                                <p:cTn id="172" presetID="53" presetClass="entr" presetSubtype="528" fill="hold" grpId="1" nodeType="afterEffect">
                                  <p:stCondLst>
                                    <p:cond delay="0"/>
                                  </p:stCondLst>
                                  <p:childTnLst>
                                    <p:set>
                                      <p:cBhvr>
                                        <p:cTn id="173" dur="1" fill="hold">
                                          <p:stCondLst>
                                            <p:cond delay="0"/>
                                          </p:stCondLst>
                                        </p:cTn>
                                        <p:tgtEl>
                                          <p:spTgt spid="6"/>
                                        </p:tgtEl>
                                        <p:attrNameLst>
                                          <p:attrName>style.visibility</p:attrName>
                                        </p:attrNameLst>
                                      </p:cBhvr>
                                      <p:to>
                                        <p:strVal val="visible"/>
                                      </p:to>
                                    </p:set>
                                    <p:anim calcmode="lin" valueType="num">
                                      <p:cBhvr>
                                        <p:cTn id="174" dur="1000" fill="hold"/>
                                        <p:tgtEl>
                                          <p:spTgt spid="6"/>
                                        </p:tgtEl>
                                        <p:attrNameLst>
                                          <p:attrName>ppt_w</p:attrName>
                                        </p:attrNameLst>
                                      </p:cBhvr>
                                      <p:tavLst>
                                        <p:tav tm="0">
                                          <p:val>
                                            <p:fltVal val="0"/>
                                          </p:val>
                                        </p:tav>
                                        <p:tav tm="100000">
                                          <p:val>
                                            <p:strVal val="#ppt_w"/>
                                          </p:val>
                                        </p:tav>
                                      </p:tavLst>
                                    </p:anim>
                                    <p:anim calcmode="lin" valueType="num">
                                      <p:cBhvr>
                                        <p:cTn id="175" dur="1000" fill="hold"/>
                                        <p:tgtEl>
                                          <p:spTgt spid="6"/>
                                        </p:tgtEl>
                                        <p:attrNameLst>
                                          <p:attrName>ppt_h</p:attrName>
                                        </p:attrNameLst>
                                      </p:cBhvr>
                                      <p:tavLst>
                                        <p:tav tm="0">
                                          <p:val>
                                            <p:fltVal val="0"/>
                                          </p:val>
                                        </p:tav>
                                        <p:tav tm="100000">
                                          <p:val>
                                            <p:strVal val="#ppt_h"/>
                                          </p:val>
                                        </p:tav>
                                      </p:tavLst>
                                    </p:anim>
                                    <p:animEffect transition="in" filter="fade">
                                      <p:cBhvr>
                                        <p:cTn id="176" dur="1000"/>
                                        <p:tgtEl>
                                          <p:spTgt spid="6"/>
                                        </p:tgtEl>
                                      </p:cBhvr>
                                    </p:animEffect>
                                    <p:anim calcmode="lin" valueType="num">
                                      <p:cBhvr>
                                        <p:cTn id="177" dur="1000" fill="hold"/>
                                        <p:tgtEl>
                                          <p:spTgt spid="6"/>
                                        </p:tgtEl>
                                        <p:attrNameLst>
                                          <p:attrName>ppt_x</p:attrName>
                                        </p:attrNameLst>
                                      </p:cBhvr>
                                      <p:tavLst>
                                        <p:tav tm="0">
                                          <p:val>
                                            <p:fltVal val="0.5"/>
                                          </p:val>
                                        </p:tav>
                                        <p:tav tm="100000">
                                          <p:val>
                                            <p:strVal val="#ppt_x"/>
                                          </p:val>
                                        </p:tav>
                                      </p:tavLst>
                                    </p:anim>
                                    <p:anim calcmode="lin" valueType="num">
                                      <p:cBhvr>
                                        <p:cTn id="178" dur="1000" fill="hold"/>
                                        <p:tgtEl>
                                          <p:spTgt spid="6"/>
                                        </p:tgtEl>
                                        <p:attrNameLst>
                                          <p:attrName>ppt_y</p:attrName>
                                        </p:attrNameLst>
                                      </p:cBhvr>
                                      <p:tavLst>
                                        <p:tav tm="0">
                                          <p:val>
                                            <p:fltVal val="0.5"/>
                                          </p:val>
                                        </p:tav>
                                        <p:tav tm="100000">
                                          <p:val>
                                            <p:strVal val="#ppt_y"/>
                                          </p:val>
                                        </p:tav>
                                      </p:tavLst>
                                    </p:anim>
                                  </p:childTnLst>
                                </p:cTn>
                              </p:par>
                            </p:childTnLst>
                          </p:cTn>
                        </p:par>
                        <p:par>
                          <p:cTn id="179" fill="hold">
                            <p:stCondLst>
                              <p:cond delay="6500"/>
                            </p:stCondLst>
                            <p:childTnLst>
                              <p:par>
                                <p:cTn id="180" presetID="10" presetClass="exit" presetSubtype="0" fill="hold" grpId="0" nodeType="afterEffect">
                                  <p:stCondLst>
                                    <p:cond delay="0"/>
                                  </p:stCondLst>
                                  <p:childTnLst>
                                    <p:animEffect transition="out" filter="fade">
                                      <p:cBhvr>
                                        <p:cTn id="181" dur="2000"/>
                                        <p:tgtEl>
                                          <p:spTgt spid="6"/>
                                        </p:tgtEl>
                                      </p:cBhvr>
                                    </p:animEffect>
                                    <p:set>
                                      <p:cBhvr>
                                        <p:cTn id="182" dur="1" fill="hold">
                                          <p:stCondLst>
                                            <p:cond delay="1999"/>
                                          </p:stCondLst>
                                        </p:cTn>
                                        <p:tgtEl>
                                          <p:spTgt spid="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111"/>
                                        </p:tgtEl>
                                        <p:attrNameLst>
                                          <p:attrName>style.visibility</p:attrName>
                                        </p:attrNameLst>
                                      </p:cBhvr>
                                      <p:to>
                                        <p:strVal val="visible"/>
                                      </p:to>
                                    </p:set>
                                    <p:animEffect transition="in" filter="fade">
                                      <p:cBhvr>
                                        <p:cTn id="185" dur="500"/>
                                        <p:tgtEl>
                                          <p:spTgt spid="111"/>
                                        </p:tgtEl>
                                      </p:cBhvr>
                                    </p:animEffect>
                                  </p:childTnLst>
                                </p:cTn>
                              </p:par>
                              <p:par>
                                <p:cTn id="186" presetID="10" presetClass="entr" presetSubtype="0" fill="hold" nodeType="withEffect">
                                  <p:stCondLst>
                                    <p:cond delay="0"/>
                                  </p:stCondLst>
                                  <p:childTnLst>
                                    <p:set>
                                      <p:cBhvr>
                                        <p:cTn id="187" dur="1" fill="hold">
                                          <p:stCondLst>
                                            <p:cond delay="0"/>
                                          </p:stCondLst>
                                        </p:cTn>
                                        <p:tgtEl>
                                          <p:spTgt spid="114"/>
                                        </p:tgtEl>
                                        <p:attrNameLst>
                                          <p:attrName>style.visibility</p:attrName>
                                        </p:attrNameLst>
                                      </p:cBhvr>
                                      <p:to>
                                        <p:strVal val="visible"/>
                                      </p:to>
                                    </p:set>
                                    <p:animEffect transition="in" filter="fade">
                                      <p:cBhvr>
                                        <p:cTn id="18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p:bldP spid="58" grpId="1"/>
      <p:bldP spid="4" grpId="0" animBg="1"/>
      <p:bldP spid="4" grpId="1" animBg="1"/>
      <p:bldP spid="6" grpId="0"/>
      <p:bldP spid="6" grpId="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715382" y="2492896"/>
            <a:ext cx="3496578" cy="998819"/>
            <a:chOff x="5448370" y="5022272"/>
            <a:chExt cx="3496578" cy="998819"/>
          </a:xfrm>
        </p:grpSpPr>
        <p:sp>
          <p:nvSpPr>
            <p:cNvPr id="85" name="Flowchart: Connector 84"/>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sp>
        <p:nvSpPr>
          <p:cNvPr id="2" name="Title 1"/>
          <p:cNvSpPr>
            <a:spLocks noGrp="1"/>
          </p:cNvSpPr>
          <p:nvPr>
            <p:ph type="title"/>
          </p:nvPr>
        </p:nvSpPr>
        <p:spPr>
          <a:xfrm>
            <a:off x="493204" y="154743"/>
            <a:ext cx="8229600" cy="1080120"/>
          </a:xfrm>
        </p:spPr>
        <p:txBody>
          <a:bodyPr/>
          <a:lstStyle/>
          <a:p>
            <a:r>
              <a:rPr lang="en-US" dirty="0"/>
              <a:t>FF Hubs Network Architectures</a:t>
            </a:r>
          </a:p>
        </p:txBody>
      </p:sp>
      <p:grpSp>
        <p:nvGrpSpPr>
          <p:cNvPr id="90" name="Group 89"/>
          <p:cNvGrpSpPr/>
          <p:nvPr/>
        </p:nvGrpSpPr>
        <p:grpSpPr>
          <a:xfrm>
            <a:off x="715382" y="5017797"/>
            <a:ext cx="3496578" cy="998819"/>
            <a:chOff x="5459723" y="5022272"/>
            <a:chExt cx="3496578" cy="998819"/>
          </a:xfrm>
        </p:grpSpPr>
        <p:sp>
          <p:nvSpPr>
            <p:cNvPr id="91" name="Flowchart: Connector 90"/>
            <p:cNvSpPr/>
            <p:nvPr/>
          </p:nvSpPr>
          <p:spPr>
            <a:xfrm>
              <a:off x="5459723"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99" name="Group 98"/>
          <p:cNvGrpSpPr/>
          <p:nvPr/>
        </p:nvGrpSpPr>
        <p:grpSpPr>
          <a:xfrm>
            <a:off x="4832892" y="2483480"/>
            <a:ext cx="3496578" cy="998819"/>
            <a:chOff x="5448370" y="5022272"/>
            <a:chExt cx="3496578" cy="998819"/>
          </a:xfrm>
        </p:grpSpPr>
        <p:sp>
          <p:nvSpPr>
            <p:cNvPr id="100" name="Flowchart: Connector 99"/>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102" name="Group 101"/>
          <p:cNvGrpSpPr/>
          <p:nvPr/>
        </p:nvGrpSpPr>
        <p:grpSpPr>
          <a:xfrm>
            <a:off x="4891846" y="3760752"/>
            <a:ext cx="3496578" cy="998819"/>
            <a:chOff x="5448370" y="5022272"/>
            <a:chExt cx="3496578" cy="998819"/>
          </a:xfrm>
        </p:grpSpPr>
        <p:sp>
          <p:nvSpPr>
            <p:cNvPr id="103" name="Flowchart: Connector 102"/>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111" name="Group 110"/>
          <p:cNvGrpSpPr/>
          <p:nvPr/>
        </p:nvGrpSpPr>
        <p:grpSpPr>
          <a:xfrm>
            <a:off x="4821795" y="1234863"/>
            <a:ext cx="3496578" cy="998819"/>
            <a:chOff x="5448370" y="5022272"/>
            <a:chExt cx="3496578" cy="998819"/>
          </a:xfrm>
          <a:solidFill>
            <a:schemeClr val="accent3"/>
          </a:solidFill>
        </p:grpSpPr>
        <p:sp>
          <p:nvSpPr>
            <p:cNvPr id="112" name="Flowchart: Connector 111">
              <a:hlinkClick r:id="rId3" action="ppaction://hlinksldjump" highlightClick="1"/>
            </p:cNvPr>
            <p:cNvSpPr/>
            <p:nvPr/>
          </p:nvSpPr>
          <p:spPr>
            <a:xfrm>
              <a:off x="5448370" y="5022272"/>
              <a:ext cx="3496578" cy="998819"/>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5570193" y="5330005"/>
              <a:ext cx="3230739" cy="369332"/>
            </a:xfrm>
            <a:prstGeom prst="rect">
              <a:avLst/>
            </a:prstGeom>
            <a:grpFill/>
          </p:spPr>
          <p:txBody>
            <a:bodyPr wrap="square" rtlCol="0">
              <a:spAutoFit/>
            </a:bodyPr>
            <a:lstStyle/>
            <a:p>
              <a:pPr algn="ctr"/>
              <a:r>
                <a:rPr lang="en-US" dirty="0" smtClean="0"/>
                <a:t>3 to 6 Neurons per group</a:t>
              </a:r>
              <a:endParaRPr lang="en-US" dirty="0"/>
            </a:p>
          </p:txBody>
        </p:sp>
      </p:grpSp>
      <p:grpSp>
        <p:nvGrpSpPr>
          <p:cNvPr id="114" name="Group 113"/>
          <p:cNvGrpSpPr/>
          <p:nvPr/>
        </p:nvGrpSpPr>
        <p:grpSpPr>
          <a:xfrm>
            <a:off x="677027" y="3717032"/>
            <a:ext cx="3496578" cy="998819"/>
            <a:chOff x="5448370" y="5022272"/>
            <a:chExt cx="3496578" cy="998819"/>
          </a:xfrm>
          <a:solidFill>
            <a:schemeClr val="accent3"/>
          </a:solidFill>
        </p:grpSpPr>
        <p:sp>
          <p:nvSpPr>
            <p:cNvPr id="115" name="Flowchart: Connector 114">
              <a:hlinkClick r:id="rId3" action="ppaction://hlinksldjump" highlightClick="1"/>
            </p:cNvPr>
            <p:cNvSpPr/>
            <p:nvPr/>
          </p:nvSpPr>
          <p:spPr>
            <a:xfrm>
              <a:off x="5448370" y="5022272"/>
              <a:ext cx="3496578" cy="998819"/>
            </a:xfrm>
            <a:prstGeom prst="flowChartConnector">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570193" y="5330005"/>
              <a:ext cx="3230739" cy="369332"/>
            </a:xfrm>
            <a:prstGeom prst="rect">
              <a:avLst/>
            </a:prstGeom>
            <a:grpFill/>
          </p:spPr>
          <p:txBody>
            <a:bodyPr wrap="square" rtlCol="0">
              <a:spAutoFit/>
            </a:bodyPr>
            <a:lstStyle/>
            <a:p>
              <a:pPr algn="ctr"/>
              <a:r>
                <a:rPr lang="en-US" dirty="0" smtClean="0"/>
                <a:t>3 to 6 Neurons per group</a:t>
              </a:r>
              <a:endParaRPr lang="en-US" dirty="0"/>
            </a:p>
          </p:txBody>
        </p:sp>
      </p:grpSp>
      <p:grpSp>
        <p:nvGrpSpPr>
          <p:cNvPr id="117" name="Group 116"/>
          <p:cNvGrpSpPr/>
          <p:nvPr/>
        </p:nvGrpSpPr>
        <p:grpSpPr>
          <a:xfrm>
            <a:off x="4873406" y="5017797"/>
            <a:ext cx="3496578" cy="998819"/>
            <a:chOff x="5448370" y="5022272"/>
            <a:chExt cx="3496578" cy="998819"/>
          </a:xfrm>
        </p:grpSpPr>
        <p:sp>
          <p:nvSpPr>
            <p:cNvPr id="118" name="Flowchart: Connector 117"/>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grpSp>
        <p:nvGrpSpPr>
          <p:cNvPr id="120" name="Group 119"/>
          <p:cNvGrpSpPr/>
          <p:nvPr/>
        </p:nvGrpSpPr>
        <p:grpSpPr>
          <a:xfrm>
            <a:off x="715382" y="1222962"/>
            <a:ext cx="3496578" cy="998819"/>
            <a:chOff x="5448370" y="5022272"/>
            <a:chExt cx="3496578" cy="998819"/>
          </a:xfrm>
        </p:grpSpPr>
        <p:sp>
          <p:nvSpPr>
            <p:cNvPr id="121" name="Flowchart: Connector 120"/>
            <p:cNvSpPr/>
            <p:nvPr/>
          </p:nvSpPr>
          <p:spPr>
            <a:xfrm>
              <a:off x="5448370" y="5022272"/>
              <a:ext cx="3496578" cy="998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5570193" y="5330005"/>
              <a:ext cx="3230739" cy="369332"/>
            </a:xfrm>
            <a:prstGeom prst="rect">
              <a:avLst/>
            </a:prstGeom>
            <a:noFill/>
          </p:spPr>
          <p:txBody>
            <a:bodyPr wrap="square" rtlCol="0">
              <a:spAutoFit/>
            </a:bodyPr>
            <a:lstStyle/>
            <a:p>
              <a:pPr algn="ctr"/>
              <a:r>
                <a:rPr lang="en-US" dirty="0" smtClean="0"/>
                <a:t>3 to 6 Neurons per group</a:t>
              </a:r>
              <a:endParaRPr lang="en-US" dirty="0"/>
            </a:p>
          </p:txBody>
        </p:sp>
      </p:grpSp>
      <p:sp>
        <p:nvSpPr>
          <p:cNvPr id="8" name="Right Arrow 7"/>
          <p:cNvSpPr/>
          <p:nvPr/>
        </p:nvSpPr>
        <p:spPr>
          <a:xfrm rot="14940803">
            <a:off x="6110672" y="4300277"/>
            <a:ext cx="2376264" cy="499409"/>
          </a:xfrm>
          <a:prstGeom prst="rightArrow">
            <a:avLst>
              <a:gd name="adj1" fmla="val 50000"/>
              <a:gd name="adj2" fmla="val 1488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Arrow 122"/>
          <p:cNvSpPr/>
          <p:nvPr/>
        </p:nvSpPr>
        <p:spPr>
          <a:xfrm rot="16200000">
            <a:off x="5122294" y="4350521"/>
            <a:ext cx="2501852" cy="472837"/>
          </a:xfrm>
          <a:prstGeom prst="rightArrow">
            <a:avLst>
              <a:gd name="adj1" fmla="val 50000"/>
              <a:gd name="adj2" fmla="val 1488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Arrow 123"/>
          <p:cNvSpPr/>
          <p:nvPr/>
        </p:nvSpPr>
        <p:spPr>
          <a:xfrm rot="16864260">
            <a:off x="4321013" y="4300278"/>
            <a:ext cx="2376264" cy="499409"/>
          </a:xfrm>
          <a:prstGeom prst="rightArrow">
            <a:avLst>
              <a:gd name="adj1" fmla="val 50000"/>
              <a:gd name="adj2" fmla="val 1488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ight Arrow 124"/>
          <p:cNvSpPr/>
          <p:nvPr/>
        </p:nvSpPr>
        <p:spPr>
          <a:xfrm rot="14940803">
            <a:off x="2674386" y="4509866"/>
            <a:ext cx="2376264" cy="499409"/>
          </a:xfrm>
          <a:prstGeom prst="rightArrow">
            <a:avLst>
              <a:gd name="adj1" fmla="val 50000"/>
              <a:gd name="adj2" fmla="val 1488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ight Arrow 125"/>
          <p:cNvSpPr/>
          <p:nvPr/>
        </p:nvSpPr>
        <p:spPr>
          <a:xfrm rot="16200000">
            <a:off x="1347077" y="4568164"/>
            <a:ext cx="2376264" cy="499409"/>
          </a:xfrm>
          <a:prstGeom prst="rightArrow">
            <a:avLst>
              <a:gd name="adj1" fmla="val 50000"/>
              <a:gd name="adj2" fmla="val 1488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ight Arrow 126"/>
          <p:cNvSpPr/>
          <p:nvPr/>
        </p:nvSpPr>
        <p:spPr>
          <a:xfrm rot="17220424">
            <a:off x="65234" y="4547088"/>
            <a:ext cx="2376264" cy="499409"/>
          </a:xfrm>
          <a:prstGeom prst="rightArrow">
            <a:avLst>
              <a:gd name="adj1" fmla="val 50000"/>
              <a:gd name="adj2" fmla="val 1488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ight Arrow 127"/>
          <p:cNvSpPr/>
          <p:nvPr/>
        </p:nvSpPr>
        <p:spPr>
          <a:xfrm rot="5400000">
            <a:off x="847667" y="4217968"/>
            <a:ext cx="2376264" cy="499409"/>
          </a:xfrm>
          <a:prstGeom prst="rightArrow">
            <a:avLst>
              <a:gd name="adj1" fmla="val 50000"/>
              <a:gd name="adj2" fmla="val 14881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ight Arrow 128"/>
          <p:cNvSpPr/>
          <p:nvPr/>
        </p:nvSpPr>
        <p:spPr>
          <a:xfrm rot="5400000">
            <a:off x="1843028" y="4289420"/>
            <a:ext cx="2376264" cy="499409"/>
          </a:xfrm>
          <a:prstGeom prst="rightArrow">
            <a:avLst>
              <a:gd name="adj1" fmla="val 50000"/>
              <a:gd name="adj2" fmla="val 14881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ight Arrow 129"/>
          <p:cNvSpPr/>
          <p:nvPr/>
        </p:nvSpPr>
        <p:spPr>
          <a:xfrm rot="5400000">
            <a:off x="4794221" y="4400030"/>
            <a:ext cx="2376264" cy="499409"/>
          </a:xfrm>
          <a:prstGeom prst="rightArrow">
            <a:avLst>
              <a:gd name="adj1" fmla="val 50000"/>
              <a:gd name="adj2" fmla="val 14881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ight Arrow 130"/>
          <p:cNvSpPr/>
          <p:nvPr/>
        </p:nvSpPr>
        <p:spPr>
          <a:xfrm rot="5400000">
            <a:off x="5701708" y="4392525"/>
            <a:ext cx="2376264" cy="499409"/>
          </a:xfrm>
          <a:prstGeom prst="rightArrow">
            <a:avLst>
              <a:gd name="adj1" fmla="val 50000"/>
              <a:gd name="adj2" fmla="val 148814"/>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9823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60000" fill="hold" nodeType="afterEffect">
                                  <p:stCondLst>
                                    <p:cond delay="0"/>
                                  </p:stCondLst>
                                  <p:childTnLst>
                                    <p:animMotion origin="layout" path="M -0.00087 0.04 L 0.00122 0.18196 " pathEditMode="fixed" rAng="0" ptsTypes="AA">
                                      <p:cBhvr>
                                        <p:cTn id="6" dur="1000" fill="hold"/>
                                        <p:tgtEl>
                                          <p:spTgt spid="111"/>
                                        </p:tgtEl>
                                        <p:attrNameLst>
                                          <p:attrName>ppt_x</p:attrName>
                                          <p:attrName>ppt_y</p:attrName>
                                        </p:attrNameLst>
                                      </p:cBhvr>
                                      <p:rCtr x="104" y="7098"/>
                                    </p:animMotion>
                                  </p:childTnLst>
                                </p:cTn>
                              </p:par>
                              <p:par>
                                <p:cTn id="7" presetID="42" presetClass="path" presetSubtype="0" decel="60000" fill="hold" nodeType="withEffect">
                                  <p:stCondLst>
                                    <p:cond delay="0"/>
                                  </p:stCondLst>
                                  <p:childTnLst>
                                    <p:animMotion origin="layout" path="M -4.16667E-6 5.78035E-7 L -0.00138 -0.1778 " pathEditMode="fixed" rAng="0" ptsTypes="AA">
                                      <p:cBhvr>
                                        <p:cTn id="8" dur="1000" fill="hold"/>
                                        <p:tgtEl>
                                          <p:spTgt spid="114"/>
                                        </p:tgtEl>
                                        <p:attrNameLst>
                                          <p:attrName>ppt_x</p:attrName>
                                          <p:attrName>ppt_y</p:attrName>
                                        </p:attrNameLst>
                                      </p:cBhvr>
                                      <p:rCtr x="-69" y="-8902"/>
                                    </p:animMotion>
                                  </p:childTnLst>
                                </p:cTn>
                              </p:par>
                              <p:par>
                                <p:cTn id="9" presetID="42" presetClass="path" presetSubtype="0" decel="60000" fill="hold" nodeType="withEffect">
                                  <p:stCondLst>
                                    <p:cond delay="0"/>
                                  </p:stCondLst>
                                  <p:childTnLst>
                                    <p:animMotion origin="layout" path="M -1.94444E-6 1.79191E-6 L 0.1224 0.10497 " pathEditMode="fixed" rAng="0" ptsTypes="AA">
                                      <p:cBhvr>
                                        <p:cTn id="10" dur="1000" fill="hold"/>
                                        <p:tgtEl>
                                          <p:spTgt spid="117"/>
                                        </p:tgtEl>
                                        <p:attrNameLst>
                                          <p:attrName>ppt_x</p:attrName>
                                          <p:attrName>ppt_y</p:attrName>
                                        </p:attrNameLst>
                                      </p:cBhvr>
                                      <p:rCtr x="6111" y="5249"/>
                                    </p:animMotion>
                                  </p:childTnLst>
                                </p:cTn>
                              </p:par>
                              <p:par>
                                <p:cTn id="11" presetID="42" presetClass="path" presetSubtype="0" decel="60000" fill="hold" nodeType="withEffect">
                                  <p:stCondLst>
                                    <p:cond delay="0"/>
                                  </p:stCondLst>
                                  <p:childTnLst>
                                    <p:animMotion origin="layout" path="M -1.66667E-6 3.17919E-6 L -0.03698 0.28809 " pathEditMode="fixed" rAng="0" ptsTypes="AA">
                                      <p:cBhvr>
                                        <p:cTn id="12" dur="1000" fill="hold"/>
                                        <p:tgtEl>
                                          <p:spTgt spid="102"/>
                                        </p:tgtEl>
                                        <p:attrNameLst>
                                          <p:attrName>ppt_x</p:attrName>
                                          <p:attrName>ppt_y</p:attrName>
                                        </p:attrNameLst>
                                      </p:cBhvr>
                                      <p:rCtr x="-1858" y="14405"/>
                                    </p:animMotion>
                                  </p:childTnLst>
                                </p:cTn>
                              </p:par>
                              <p:par>
                                <p:cTn id="13" presetID="42" presetClass="path" presetSubtype="0" decel="60000" fill="hold" nodeType="withEffect">
                                  <p:stCondLst>
                                    <p:cond delay="0"/>
                                  </p:stCondLst>
                                  <p:childTnLst>
                                    <p:animMotion origin="layout" path="M 3.88889E-6 3.75723E-6 L -0.20469 0.51398 " pathEditMode="fixed" rAng="0" ptsTypes="AA">
                                      <p:cBhvr>
                                        <p:cTn id="14" dur="1000" fill="hold"/>
                                        <p:tgtEl>
                                          <p:spTgt spid="99"/>
                                        </p:tgtEl>
                                        <p:attrNameLst>
                                          <p:attrName>ppt_x</p:attrName>
                                          <p:attrName>ppt_y</p:attrName>
                                        </p:attrNameLst>
                                      </p:cBhvr>
                                      <p:rCtr x="-10243" y="25688"/>
                                    </p:animMotion>
                                  </p:childTnLst>
                                </p:cTn>
                              </p:par>
                              <p:par>
                                <p:cTn id="15" presetID="42" presetClass="path" presetSubtype="0" decel="60000" fill="hold" nodeType="withEffect">
                                  <p:stCondLst>
                                    <p:cond delay="0"/>
                                  </p:stCondLst>
                                  <p:childTnLst>
                                    <p:animMotion origin="layout" path="M -4.44444E-6 1.79191E-6 L -0.16319 0.10497 " pathEditMode="fixed" rAng="0" ptsTypes="AA">
                                      <p:cBhvr>
                                        <p:cTn id="16" dur="1000" fill="hold"/>
                                        <p:tgtEl>
                                          <p:spTgt spid="90"/>
                                        </p:tgtEl>
                                        <p:attrNameLst>
                                          <p:attrName>ppt_x</p:attrName>
                                          <p:attrName>ppt_y</p:attrName>
                                        </p:attrNameLst>
                                      </p:cBhvr>
                                      <p:rCtr x="-8160" y="5249"/>
                                    </p:animMotion>
                                  </p:childTnLst>
                                </p:cTn>
                              </p:par>
                              <p:par>
                                <p:cTn id="17" presetID="42" presetClass="path" presetSubtype="0" decel="60000" fill="hold" nodeType="withEffect">
                                  <p:stCondLst>
                                    <p:cond delay="0"/>
                                  </p:stCondLst>
                                  <p:childTnLst>
                                    <p:animMotion origin="layout" path="M -0.00573 -0.03075 L 0.03577 0.44185 " pathEditMode="fixed" rAng="0" ptsTypes="AA">
                                      <p:cBhvr>
                                        <p:cTn id="18" dur="1000" fill="hold"/>
                                        <p:tgtEl>
                                          <p:spTgt spid="84"/>
                                        </p:tgtEl>
                                        <p:attrNameLst>
                                          <p:attrName>ppt_x</p:attrName>
                                          <p:attrName>ppt_y</p:attrName>
                                        </p:attrNameLst>
                                      </p:cBhvr>
                                      <p:rCtr x="2066" y="23630"/>
                                    </p:animMotion>
                                  </p:childTnLst>
                                </p:cTn>
                              </p:par>
                              <p:par>
                                <p:cTn id="19" presetID="42" presetClass="path" presetSubtype="0" decel="60000" fill="hold" nodeType="withEffect">
                                  <p:stCondLst>
                                    <p:cond delay="0"/>
                                  </p:stCondLst>
                                  <p:childTnLst>
                                    <p:animMotion origin="layout" path="M -4.44444E-6 2.94798E-6 L 0.14393 0.68901 " pathEditMode="fixed" rAng="0" ptsTypes="AA">
                                      <p:cBhvr>
                                        <p:cTn id="20" dur="1000" fill="hold"/>
                                        <p:tgtEl>
                                          <p:spTgt spid="120"/>
                                        </p:tgtEl>
                                        <p:attrNameLst>
                                          <p:attrName>ppt_x</p:attrName>
                                          <p:attrName>ppt_y</p:attrName>
                                        </p:attrNameLst>
                                      </p:cBhvr>
                                      <p:rCtr x="7187" y="34451"/>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fade">
                                      <p:cBhvr>
                                        <p:cTn id="30" dur="1000"/>
                                        <p:tgtEl>
                                          <p:spTgt spid="123"/>
                                        </p:tgtEl>
                                      </p:cBhvr>
                                    </p:animEffect>
                                    <p:anim calcmode="lin" valueType="num">
                                      <p:cBhvr>
                                        <p:cTn id="31" dur="1000" fill="hold"/>
                                        <p:tgtEl>
                                          <p:spTgt spid="123"/>
                                        </p:tgtEl>
                                        <p:attrNameLst>
                                          <p:attrName>ppt_x</p:attrName>
                                        </p:attrNameLst>
                                      </p:cBhvr>
                                      <p:tavLst>
                                        <p:tav tm="0">
                                          <p:val>
                                            <p:strVal val="#ppt_x"/>
                                          </p:val>
                                        </p:tav>
                                        <p:tav tm="100000">
                                          <p:val>
                                            <p:strVal val="#ppt_x"/>
                                          </p:val>
                                        </p:tav>
                                      </p:tavLst>
                                    </p:anim>
                                    <p:anim calcmode="lin" valueType="num">
                                      <p:cBhvr>
                                        <p:cTn id="32" dur="1000" fill="hold"/>
                                        <p:tgtEl>
                                          <p:spTgt spid="12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animEffect transition="in" filter="fade">
                                      <p:cBhvr>
                                        <p:cTn id="35" dur="1000"/>
                                        <p:tgtEl>
                                          <p:spTgt spid="124"/>
                                        </p:tgtEl>
                                      </p:cBhvr>
                                    </p:animEffect>
                                    <p:anim calcmode="lin" valueType="num">
                                      <p:cBhvr>
                                        <p:cTn id="36" dur="1000" fill="hold"/>
                                        <p:tgtEl>
                                          <p:spTgt spid="124"/>
                                        </p:tgtEl>
                                        <p:attrNameLst>
                                          <p:attrName>ppt_x</p:attrName>
                                        </p:attrNameLst>
                                      </p:cBhvr>
                                      <p:tavLst>
                                        <p:tav tm="0">
                                          <p:val>
                                            <p:strVal val="#ppt_x"/>
                                          </p:val>
                                        </p:tav>
                                        <p:tav tm="100000">
                                          <p:val>
                                            <p:strVal val="#ppt_x"/>
                                          </p:val>
                                        </p:tav>
                                      </p:tavLst>
                                    </p:anim>
                                    <p:anim calcmode="lin" valueType="num">
                                      <p:cBhvr>
                                        <p:cTn id="37" dur="1000" fill="hold"/>
                                        <p:tgtEl>
                                          <p:spTgt spid="12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5"/>
                                        </p:tgtEl>
                                        <p:attrNameLst>
                                          <p:attrName>style.visibility</p:attrName>
                                        </p:attrNameLst>
                                      </p:cBhvr>
                                      <p:to>
                                        <p:strVal val="visible"/>
                                      </p:to>
                                    </p:set>
                                    <p:animEffect transition="in" filter="fade">
                                      <p:cBhvr>
                                        <p:cTn id="40" dur="1000"/>
                                        <p:tgtEl>
                                          <p:spTgt spid="125"/>
                                        </p:tgtEl>
                                      </p:cBhvr>
                                    </p:animEffect>
                                    <p:anim calcmode="lin" valueType="num">
                                      <p:cBhvr>
                                        <p:cTn id="41" dur="1000" fill="hold"/>
                                        <p:tgtEl>
                                          <p:spTgt spid="125"/>
                                        </p:tgtEl>
                                        <p:attrNameLst>
                                          <p:attrName>ppt_x</p:attrName>
                                        </p:attrNameLst>
                                      </p:cBhvr>
                                      <p:tavLst>
                                        <p:tav tm="0">
                                          <p:val>
                                            <p:strVal val="#ppt_x"/>
                                          </p:val>
                                        </p:tav>
                                        <p:tav tm="100000">
                                          <p:val>
                                            <p:strVal val="#ppt_x"/>
                                          </p:val>
                                        </p:tav>
                                      </p:tavLst>
                                    </p:anim>
                                    <p:anim calcmode="lin" valueType="num">
                                      <p:cBhvr>
                                        <p:cTn id="42" dur="1000" fill="hold"/>
                                        <p:tgtEl>
                                          <p:spTgt spid="12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fade">
                                      <p:cBhvr>
                                        <p:cTn id="45" dur="1000"/>
                                        <p:tgtEl>
                                          <p:spTgt spid="126"/>
                                        </p:tgtEl>
                                      </p:cBhvr>
                                    </p:animEffect>
                                    <p:anim calcmode="lin" valueType="num">
                                      <p:cBhvr>
                                        <p:cTn id="46" dur="1000" fill="hold"/>
                                        <p:tgtEl>
                                          <p:spTgt spid="126"/>
                                        </p:tgtEl>
                                        <p:attrNameLst>
                                          <p:attrName>ppt_x</p:attrName>
                                        </p:attrNameLst>
                                      </p:cBhvr>
                                      <p:tavLst>
                                        <p:tav tm="0">
                                          <p:val>
                                            <p:strVal val="#ppt_x"/>
                                          </p:val>
                                        </p:tav>
                                        <p:tav tm="100000">
                                          <p:val>
                                            <p:strVal val="#ppt_x"/>
                                          </p:val>
                                        </p:tav>
                                      </p:tavLst>
                                    </p:anim>
                                    <p:anim calcmode="lin" valueType="num">
                                      <p:cBhvr>
                                        <p:cTn id="47" dur="1000" fill="hold"/>
                                        <p:tgtEl>
                                          <p:spTgt spid="12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27"/>
                                        </p:tgtEl>
                                        <p:attrNameLst>
                                          <p:attrName>style.visibility</p:attrName>
                                        </p:attrNameLst>
                                      </p:cBhvr>
                                      <p:to>
                                        <p:strVal val="visible"/>
                                      </p:to>
                                    </p:set>
                                    <p:animEffect transition="in" filter="fade">
                                      <p:cBhvr>
                                        <p:cTn id="50" dur="1000"/>
                                        <p:tgtEl>
                                          <p:spTgt spid="127"/>
                                        </p:tgtEl>
                                      </p:cBhvr>
                                    </p:animEffect>
                                    <p:anim calcmode="lin" valueType="num">
                                      <p:cBhvr>
                                        <p:cTn id="51" dur="1000" fill="hold"/>
                                        <p:tgtEl>
                                          <p:spTgt spid="127"/>
                                        </p:tgtEl>
                                        <p:attrNameLst>
                                          <p:attrName>ppt_x</p:attrName>
                                        </p:attrNameLst>
                                      </p:cBhvr>
                                      <p:tavLst>
                                        <p:tav tm="0">
                                          <p:val>
                                            <p:strVal val="#ppt_x"/>
                                          </p:val>
                                        </p:tav>
                                        <p:tav tm="100000">
                                          <p:val>
                                            <p:strVal val="#ppt_x"/>
                                          </p:val>
                                        </p:tav>
                                      </p:tavLst>
                                    </p:anim>
                                    <p:anim calcmode="lin" valueType="num">
                                      <p:cBhvr>
                                        <p:cTn id="52" dur="1000" fill="hold"/>
                                        <p:tgtEl>
                                          <p:spTgt spid="127"/>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7" presetClass="entr" presetSubtype="0" fill="hold" grpId="0" nodeType="afterEffect">
                                  <p:stCondLst>
                                    <p:cond delay="0"/>
                                  </p:stCondLst>
                                  <p:childTnLst>
                                    <p:set>
                                      <p:cBhvr>
                                        <p:cTn id="55" dur="1" fill="hold">
                                          <p:stCondLst>
                                            <p:cond delay="0"/>
                                          </p:stCondLst>
                                        </p:cTn>
                                        <p:tgtEl>
                                          <p:spTgt spid="128"/>
                                        </p:tgtEl>
                                        <p:attrNameLst>
                                          <p:attrName>style.visibility</p:attrName>
                                        </p:attrNameLst>
                                      </p:cBhvr>
                                      <p:to>
                                        <p:strVal val="visible"/>
                                      </p:to>
                                    </p:set>
                                    <p:animEffect transition="in" filter="fade">
                                      <p:cBhvr>
                                        <p:cTn id="56" dur="1000"/>
                                        <p:tgtEl>
                                          <p:spTgt spid="128"/>
                                        </p:tgtEl>
                                      </p:cBhvr>
                                    </p:animEffect>
                                    <p:anim calcmode="lin" valueType="num">
                                      <p:cBhvr>
                                        <p:cTn id="57" dur="1000" fill="hold"/>
                                        <p:tgtEl>
                                          <p:spTgt spid="128"/>
                                        </p:tgtEl>
                                        <p:attrNameLst>
                                          <p:attrName>ppt_x</p:attrName>
                                        </p:attrNameLst>
                                      </p:cBhvr>
                                      <p:tavLst>
                                        <p:tav tm="0">
                                          <p:val>
                                            <p:strVal val="#ppt_x"/>
                                          </p:val>
                                        </p:tav>
                                        <p:tav tm="100000">
                                          <p:val>
                                            <p:strVal val="#ppt_x"/>
                                          </p:val>
                                        </p:tav>
                                      </p:tavLst>
                                    </p:anim>
                                    <p:anim calcmode="lin" valueType="num">
                                      <p:cBhvr>
                                        <p:cTn id="58" dur="1000" fill="hold"/>
                                        <p:tgtEl>
                                          <p:spTgt spid="128"/>
                                        </p:tgtEl>
                                        <p:attrNameLst>
                                          <p:attrName>ppt_y</p:attrName>
                                        </p:attrNameLst>
                                      </p:cBhvr>
                                      <p:tavLst>
                                        <p:tav tm="0">
                                          <p:val>
                                            <p:strVal val="#ppt_y-.1"/>
                                          </p:val>
                                        </p:tav>
                                        <p:tav tm="100000">
                                          <p:val>
                                            <p:strVal val="#ppt_y"/>
                                          </p:val>
                                        </p:tav>
                                      </p:tavLst>
                                    </p:anim>
                                  </p:childTnLst>
                                </p:cTn>
                              </p:par>
                              <p:par>
                                <p:cTn id="59" presetID="47" presetClass="entr" presetSubtype="0" fill="hold" grpId="0" nodeType="with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1000"/>
                                        <p:tgtEl>
                                          <p:spTgt spid="129"/>
                                        </p:tgtEl>
                                      </p:cBhvr>
                                    </p:animEffect>
                                    <p:anim calcmode="lin" valueType="num">
                                      <p:cBhvr>
                                        <p:cTn id="62" dur="1000" fill="hold"/>
                                        <p:tgtEl>
                                          <p:spTgt spid="129"/>
                                        </p:tgtEl>
                                        <p:attrNameLst>
                                          <p:attrName>ppt_x</p:attrName>
                                        </p:attrNameLst>
                                      </p:cBhvr>
                                      <p:tavLst>
                                        <p:tav tm="0">
                                          <p:val>
                                            <p:strVal val="#ppt_x"/>
                                          </p:val>
                                        </p:tav>
                                        <p:tav tm="100000">
                                          <p:val>
                                            <p:strVal val="#ppt_x"/>
                                          </p:val>
                                        </p:tav>
                                      </p:tavLst>
                                    </p:anim>
                                    <p:anim calcmode="lin" valueType="num">
                                      <p:cBhvr>
                                        <p:cTn id="63" dur="1000" fill="hold"/>
                                        <p:tgtEl>
                                          <p:spTgt spid="129"/>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30"/>
                                        </p:tgtEl>
                                        <p:attrNameLst>
                                          <p:attrName>style.visibility</p:attrName>
                                        </p:attrNameLst>
                                      </p:cBhvr>
                                      <p:to>
                                        <p:strVal val="visible"/>
                                      </p:to>
                                    </p:set>
                                    <p:animEffect transition="in" filter="fade">
                                      <p:cBhvr>
                                        <p:cTn id="66" dur="1000"/>
                                        <p:tgtEl>
                                          <p:spTgt spid="130"/>
                                        </p:tgtEl>
                                      </p:cBhvr>
                                    </p:animEffect>
                                    <p:anim calcmode="lin" valueType="num">
                                      <p:cBhvr>
                                        <p:cTn id="67" dur="1000" fill="hold"/>
                                        <p:tgtEl>
                                          <p:spTgt spid="130"/>
                                        </p:tgtEl>
                                        <p:attrNameLst>
                                          <p:attrName>ppt_x</p:attrName>
                                        </p:attrNameLst>
                                      </p:cBhvr>
                                      <p:tavLst>
                                        <p:tav tm="0">
                                          <p:val>
                                            <p:strVal val="#ppt_x"/>
                                          </p:val>
                                        </p:tav>
                                        <p:tav tm="100000">
                                          <p:val>
                                            <p:strVal val="#ppt_x"/>
                                          </p:val>
                                        </p:tav>
                                      </p:tavLst>
                                    </p:anim>
                                    <p:anim calcmode="lin" valueType="num">
                                      <p:cBhvr>
                                        <p:cTn id="68" dur="1000" fill="hold"/>
                                        <p:tgtEl>
                                          <p:spTgt spid="130"/>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131"/>
                                        </p:tgtEl>
                                        <p:attrNameLst>
                                          <p:attrName>style.visibility</p:attrName>
                                        </p:attrNameLst>
                                      </p:cBhvr>
                                      <p:to>
                                        <p:strVal val="visible"/>
                                      </p:to>
                                    </p:set>
                                    <p:animEffect transition="in" filter="fade">
                                      <p:cBhvr>
                                        <p:cTn id="71" dur="1000"/>
                                        <p:tgtEl>
                                          <p:spTgt spid="131"/>
                                        </p:tgtEl>
                                      </p:cBhvr>
                                    </p:animEffect>
                                    <p:anim calcmode="lin" valueType="num">
                                      <p:cBhvr>
                                        <p:cTn id="72" dur="1000" fill="hold"/>
                                        <p:tgtEl>
                                          <p:spTgt spid="131"/>
                                        </p:tgtEl>
                                        <p:attrNameLst>
                                          <p:attrName>ppt_x</p:attrName>
                                        </p:attrNameLst>
                                      </p:cBhvr>
                                      <p:tavLst>
                                        <p:tav tm="0">
                                          <p:val>
                                            <p:strVal val="#ppt_x"/>
                                          </p:val>
                                        </p:tav>
                                        <p:tav tm="100000">
                                          <p:val>
                                            <p:strVal val="#ppt_x"/>
                                          </p:val>
                                        </p:tav>
                                      </p:tavLst>
                                    </p:anim>
                                    <p:anim calcmode="lin" valueType="num">
                                      <p:cBhvr>
                                        <p:cTn id="73" dur="10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52607"/>
            <a:ext cx="8229600" cy="1080120"/>
          </a:xfrm>
        </p:spPr>
        <p:txBody>
          <a:bodyPr>
            <a:normAutofit fontScale="90000"/>
          </a:bodyPr>
          <a:lstStyle/>
          <a:p>
            <a:r>
              <a:rPr lang="en-US" dirty="0"/>
              <a:t>FF Hubs Network </a:t>
            </a:r>
            <a:r>
              <a:rPr lang="en-US" dirty="0" smtClean="0"/>
              <a:t>Architectures - Connection Distribution</a:t>
            </a:r>
            <a:endParaRPr lang="en-US" dirty="0"/>
          </a:p>
        </p:txBody>
      </p:sp>
      <p:grpSp>
        <p:nvGrpSpPr>
          <p:cNvPr id="39" name="Group 38"/>
          <p:cNvGrpSpPr/>
          <p:nvPr/>
        </p:nvGrpSpPr>
        <p:grpSpPr>
          <a:xfrm>
            <a:off x="7198577" y="1227271"/>
            <a:ext cx="917016" cy="820101"/>
            <a:chOff x="1505496" y="2348879"/>
            <a:chExt cx="6095054" cy="3360904"/>
          </a:xfrm>
        </p:grpSpPr>
        <p:sp>
          <p:nvSpPr>
            <p:cNvPr id="40" name="Flowchart: Connector 39"/>
            <p:cNvSpPr/>
            <p:nvPr/>
          </p:nvSpPr>
          <p:spPr>
            <a:xfrm>
              <a:off x="1505496" y="4710964"/>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41" name="Flowchart: Connector 40"/>
            <p:cNvSpPr/>
            <p:nvPr/>
          </p:nvSpPr>
          <p:spPr>
            <a:xfrm>
              <a:off x="3553295" y="4710963"/>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p:cNvSpPr/>
            <p:nvPr/>
          </p:nvSpPr>
          <p:spPr>
            <a:xfrm>
              <a:off x="5705151" y="4710962"/>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p:cNvSpPr/>
            <p:nvPr/>
          </p:nvSpPr>
          <p:spPr>
            <a:xfrm>
              <a:off x="3553294" y="2348880"/>
              <a:ext cx="1895399" cy="998819"/>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8739742">
              <a:off x="2460249" y="3736822"/>
              <a:ext cx="1814669" cy="475351"/>
            </a:xfrm>
            <a:prstGeom prst="rightArrow">
              <a:avLst>
                <a:gd name="adj1" fmla="val 50000"/>
                <a:gd name="adj2" fmla="val 11143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16200000">
              <a:off x="3942360" y="3783037"/>
              <a:ext cx="1332042" cy="461365"/>
            </a:xfrm>
            <a:prstGeom prst="rightArrow">
              <a:avLst>
                <a:gd name="adj1" fmla="val 50000"/>
                <a:gd name="adj2" fmla="val 10977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45"/>
            <p:cNvSpPr/>
            <p:nvPr/>
          </p:nvSpPr>
          <p:spPr>
            <a:xfrm rot="13805462">
              <a:off x="4981329" y="3832725"/>
              <a:ext cx="1844009" cy="389539"/>
            </a:xfrm>
            <a:prstGeom prst="rightArrow">
              <a:avLst>
                <a:gd name="adj1" fmla="val 50000"/>
                <a:gd name="adj2" fmla="val 8688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Curved Connector 46"/>
            <p:cNvCxnSpPr>
              <a:stCxn id="43" idx="0"/>
              <a:endCxn id="42" idx="4"/>
            </p:cNvCxnSpPr>
            <p:nvPr/>
          </p:nvCxnSpPr>
          <p:spPr>
            <a:xfrm rot="16200000" flipH="1">
              <a:off x="3896471" y="2953402"/>
              <a:ext cx="3360901" cy="2151857"/>
            </a:xfrm>
            <a:prstGeom prst="curvedConnector5">
              <a:avLst>
                <a:gd name="adj1" fmla="val -6802"/>
                <a:gd name="adj2" fmla="val 139034"/>
                <a:gd name="adj3" fmla="val 114144"/>
              </a:avLst>
            </a:prstGeom>
            <a:ln w="889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8" name="Curved Connector 47"/>
            <p:cNvCxnSpPr>
              <a:stCxn id="43" idx="0"/>
              <a:endCxn id="41" idx="4"/>
            </p:cNvCxnSpPr>
            <p:nvPr/>
          </p:nvCxnSpPr>
          <p:spPr>
            <a:xfrm rot="16200000" flipH="1">
              <a:off x="2820543" y="4029331"/>
              <a:ext cx="3360902" cy="1"/>
            </a:xfrm>
            <a:prstGeom prst="curvedConnector5">
              <a:avLst>
                <a:gd name="adj1" fmla="val -15007"/>
                <a:gd name="adj2" fmla="val 2147483647"/>
                <a:gd name="adj3" fmla="val 118031"/>
              </a:avLst>
            </a:prstGeom>
            <a:ln w="88900">
              <a:solidFill>
                <a:srgbClr val="FF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9" name="Curved Connector 48"/>
            <p:cNvCxnSpPr>
              <a:stCxn id="43" idx="0"/>
              <a:endCxn id="40" idx="4"/>
            </p:cNvCxnSpPr>
            <p:nvPr/>
          </p:nvCxnSpPr>
          <p:spPr>
            <a:xfrm rot="16200000" flipH="1" flipV="1">
              <a:off x="1796643" y="3005432"/>
              <a:ext cx="3360903" cy="2047798"/>
            </a:xfrm>
            <a:prstGeom prst="curvedConnector5">
              <a:avLst>
                <a:gd name="adj1" fmla="val -19758"/>
                <a:gd name="adj2" fmla="val 185560"/>
                <a:gd name="adj3" fmla="val 130477"/>
              </a:avLst>
            </a:prstGeom>
            <a:ln w="88900">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grpSp>
      <p:sp>
        <p:nvSpPr>
          <p:cNvPr id="50" name="Content Placeholder 1"/>
          <p:cNvSpPr>
            <a:spLocks noGrp="1"/>
          </p:cNvSpPr>
          <p:nvPr>
            <p:ph idx="1"/>
          </p:nvPr>
        </p:nvSpPr>
        <p:spPr>
          <a:xfrm>
            <a:off x="70483" y="1538857"/>
            <a:ext cx="8229600" cy="4525963"/>
          </a:xfrm>
        </p:spPr>
        <p:txBody>
          <a:bodyPr/>
          <a:lstStyle/>
          <a:p>
            <a:r>
              <a:rPr lang="en-US" dirty="0" smtClean="0"/>
              <a:t>Here is the connection distribution</a:t>
            </a:r>
            <a:endParaRPr lang="en-US" dirty="0"/>
          </a:p>
        </p:txBody>
      </p:sp>
      <p:graphicFrame>
        <p:nvGraphicFramePr>
          <p:cNvPr id="17" name="Chart 16"/>
          <p:cNvGraphicFramePr>
            <a:graphicFrameLocks/>
          </p:cNvGraphicFramePr>
          <p:nvPr>
            <p:extLst>
              <p:ext uri="{D42A27DB-BD31-4B8C-83A1-F6EECF244321}">
                <p14:modId xmlns:p14="http://schemas.microsoft.com/office/powerpoint/2010/main" val="541534681"/>
              </p:ext>
            </p:extLst>
          </p:nvPr>
        </p:nvGraphicFramePr>
        <p:xfrm>
          <a:off x="179512" y="2057400"/>
          <a:ext cx="883533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9587737"/>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67</a:t>
            </a:fld>
            <a:endParaRPr lang="en-US"/>
          </a:p>
        </p:txBody>
      </p:sp>
      <p:sp>
        <p:nvSpPr>
          <p:cNvPr id="4" name="Title 3"/>
          <p:cNvSpPr>
            <a:spLocks noGrp="1"/>
          </p:cNvSpPr>
          <p:nvPr>
            <p:ph type="title"/>
          </p:nvPr>
        </p:nvSpPr>
        <p:spPr>
          <a:xfrm>
            <a:off x="467544" y="413792"/>
            <a:ext cx="8229600" cy="1143000"/>
          </a:xfrm>
        </p:spPr>
        <p:txBody>
          <a:bodyPr>
            <a:normAutofit fontScale="90000"/>
          </a:bodyPr>
          <a:lstStyle/>
          <a:p>
            <a:r>
              <a:rPr lang="en-US" dirty="0"/>
              <a:t>FF Hubs Network Architectures </a:t>
            </a:r>
            <a:r>
              <a:rPr lang="en-US" dirty="0" smtClean="0"/>
              <a:t>- Results</a:t>
            </a:r>
            <a:endParaRPr lang="en-US" dirty="0"/>
          </a:p>
        </p:txBody>
      </p:sp>
      <p:sp>
        <p:nvSpPr>
          <p:cNvPr id="9" name="TextBox 8"/>
          <p:cNvSpPr txBox="1"/>
          <p:nvPr/>
        </p:nvSpPr>
        <p:spPr>
          <a:xfrm rot="19423462">
            <a:off x="3466255" y="3800073"/>
            <a:ext cx="2283496" cy="923330"/>
          </a:xfrm>
          <a:prstGeom prst="rect">
            <a:avLst/>
          </a:prstGeom>
          <a:noFill/>
          <a:ln w="76200" cmpd="sng">
            <a:solidFill>
              <a:srgbClr val="92D050"/>
            </a:solidFill>
          </a:ln>
          <a:effectLst>
            <a:glow rad="139700">
              <a:srgbClr val="92D050">
                <a:alpha val="40000"/>
              </a:srgbClr>
            </a:glow>
            <a:outerShdw blurRad="50800" dist="38100" algn="l" rotWithShape="0">
              <a:prstClr val="black">
                <a:alpha val="40000"/>
              </a:prstClr>
            </a:outerShdw>
          </a:effectLst>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Pass</a:t>
            </a:r>
            <a:endPar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10" name="TextBox 9">
            <a:hlinkClick r:id="rId2" action="ppaction://hlinksldjump"/>
          </p:cNvPr>
          <p:cNvSpPr txBox="1"/>
          <p:nvPr/>
        </p:nvSpPr>
        <p:spPr>
          <a:xfrm>
            <a:off x="3851920" y="21885"/>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graphicFrame>
        <p:nvGraphicFramePr>
          <p:cNvPr id="11" name="Chart 10"/>
          <p:cNvGraphicFramePr>
            <a:graphicFrameLocks/>
          </p:cNvGraphicFramePr>
          <p:nvPr>
            <p:extLst>
              <p:ext uri="{D42A27DB-BD31-4B8C-83A1-F6EECF244321}">
                <p14:modId xmlns:p14="http://schemas.microsoft.com/office/powerpoint/2010/main" val="3019138313"/>
              </p:ext>
            </p:extLst>
          </p:nvPr>
        </p:nvGraphicFramePr>
        <p:xfrm>
          <a:off x="179512" y="1556792"/>
          <a:ext cx="4428492"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907704" y="1619508"/>
            <a:ext cx="808235" cy="369332"/>
          </a:xfrm>
          <a:prstGeom prst="rect">
            <a:avLst/>
          </a:prstGeom>
        </p:spPr>
        <p:txBody>
          <a:bodyPr wrap="none">
            <a:spAutoFit/>
          </a:bodyPr>
          <a:lstStyle/>
          <a:p>
            <a:r>
              <a:rPr lang="en-US" dirty="0"/>
              <a:t>Noise</a:t>
            </a:r>
          </a:p>
        </p:txBody>
      </p:sp>
      <p:graphicFrame>
        <p:nvGraphicFramePr>
          <p:cNvPr id="12" name="Chart 11"/>
          <p:cNvGraphicFramePr>
            <a:graphicFrameLocks/>
          </p:cNvGraphicFramePr>
          <p:nvPr>
            <p:extLst>
              <p:ext uri="{D42A27DB-BD31-4B8C-83A1-F6EECF244321}">
                <p14:modId xmlns:p14="http://schemas.microsoft.com/office/powerpoint/2010/main" val="1677220084"/>
              </p:ext>
            </p:extLst>
          </p:nvPr>
        </p:nvGraphicFramePr>
        <p:xfrm>
          <a:off x="4541694" y="1518538"/>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p:cNvSpPr/>
          <p:nvPr/>
        </p:nvSpPr>
        <p:spPr>
          <a:xfrm>
            <a:off x="6156176" y="1598475"/>
            <a:ext cx="1770036" cy="369332"/>
          </a:xfrm>
          <a:prstGeom prst="rect">
            <a:avLst/>
          </a:prstGeom>
        </p:spPr>
        <p:txBody>
          <a:bodyPr wrap="none">
            <a:spAutoFit/>
          </a:bodyPr>
          <a:lstStyle/>
          <a:p>
            <a:r>
              <a:rPr lang="en-US" dirty="0"/>
              <a:t>Dead </a:t>
            </a:r>
            <a:r>
              <a:rPr lang="en-US" dirty="0" smtClean="0"/>
              <a:t>Neurons</a:t>
            </a:r>
            <a:endParaRPr lang="en-US" dirty="0"/>
          </a:p>
        </p:txBody>
      </p:sp>
      <p:graphicFrame>
        <p:nvGraphicFramePr>
          <p:cNvPr id="14" name="Chart 13"/>
          <p:cNvGraphicFramePr>
            <a:graphicFrameLocks/>
          </p:cNvGraphicFramePr>
          <p:nvPr>
            <p:extLst>
              <p:ext uri="{D42A27DB-BD31-4B8C-83A1-F6EECF244321}">
                <p14:modId xmlns:p14="http://schemas.microsoft.com/office/powerpoint/2010/main" val="865492779"/>
              </p:ext>
            </p:extLst>
          </p:nvPr>
        </p:nvGraphicFramePr>
        <p:xfrm>
          <a:off x="0" y="4114800"/>
          <a:ext cx="459105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p:cNvSpPr/>
          <p:nvPr/>
        </p:nvSpPr>
        <p:spPr>
          <a:xfrm>
            <a:off x="1132652" y="4077072"/>
            <a:ext cx="2358338" cy="369332"/>
          </a:xfrm>
          <a:prstGeom prst="rect">
            <a:avLst/>
          </a:prstGeom>
        </p:spPr>
        <p:txBody>
          <a:bodyPr wrap="none">
            <a:spAutoFit/>
          </a:bodyPr>
          <a:lstStyle/>
          <a:p>
            <a:r>
              <a:rPr lang="en-US" dirty="0"/>
              <a:t>Generalization Test</a:t>
            </a:r>
          </a:p>
        </p:txBody>
      </p:sp>
      <p:graphicFrame>
        <p:nvGraphicFramePr>
          <p:cNvPr id="16" name="Chart 15"/>
          <p:cNvGraphicFramePr>
            <a:graphicFrameLocks/>
          </p:cNvGraphicFramePr>
          <p:nvPr>
            <p:extLst>
              <p:ext uri="{D42A27DB-BD31-4B8C-83A1-F6EECF244321}">
                <p14:modId xmlns:p14="http://schemas.microsoft.com/office/powerpoint/2010/main" val="3897329383"/>
              </p:ext>
            </p:extLst>
          </p:nvPr>
        </p:nvGraphicFramePr>
        <p:xfrm>
          <a:off x="4427984" y="4114800"/>
          <a:ext cx="459105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16"/>
          <p:cNvSpPr/>
          <p:nvPr/>
        </p:nvSpPr>
        <p:spPr>
          <a:xfrm>
            <a:off x="6189839" y="4261738"/>
            <a:ext cx="1736373" cy="369332"/>
          </a:xfrm>
          <a:prstGeom prst="rect">
            <a:avLst/>
          </a:prstGeom>
        </p:spPr>
        <p:txBody>
          <a:bodyPr wrap="none">
            <a:spAutoFit/>
          </a:bodyPr>
          <a:lstStyle/>
          <a:p>
            <a:r>
              <a:rPr lang="en-US" dirty="0"/>
              <a:t>Combine Test</a:t>
            </a:r>
          </a:p>
        </p:txBody>
      </p:sp>
      <p:sp>
        <p:nvSpPr>
          <p:cNvPr id="18" name="TextBox 17">
            <a:hlinkClick r:id="rId2" action="ppaction://hlinksldjump"/>
          </p:cNvPr>
          <p:cNvSpPr txBox="1"/>
          <p:nvPr/>
        </p:nvSpPr>
        <p:spPr>
          <a:xfrm>
            <a:off x="3851920" y="6516052"/>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spTree>
    <p:extLst>
      <p:ext uri="{BB962C8B-B14F-4D97-AF65-F5344CB8AC3E}">
        <p14:creationId xmlns:p14="http://schemas.microsoft.com/office/powerpoint/2010/main" val="1240190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492896"/>
            <a:ext cx="8229600" cy="3514395"/>
          </a:xfrm>
        </p:spPr>
        <p:txBody>
          <a:bodyPr/>
          <a:lstStyle/>
          <a:p>
            <a:r>
              <a:rPr lang="en-US" dirty="0" smtClean="0"/>
              <a:t>Outputs and the Inputs </a:t>
            </a:r>
            <a:r>
              <a:rPr lang="en-US" dirty="0"/>
              <a:t>of the neurons that have been chosen before will have more chance to be chosen again.</a:t>
            </a:r>
          </a:p>
          <a:p>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68</a:t>
            </a:fld>
            <a:endParaRPr lang="en-US"/>
          </a:p>
        </p:txBody>
      </p:sp>
      <p:sp>
        <p:nvSpPr>
          <p:cNvPr id="6" name="Title 1"/>
          <p:cNvSpPr>
            <a:spLocks noGrp="1"/>
          </p:cNvSpPr>
          <p:nvPr>
            <p:ph type="title"/>
          </p:nvPr>
        </p:nvSpPr>
        <p:spPr>
          <a:xfrm>
            <a:off x="467544" y="404664"/>
            <a:ext cx="8229600" cy="1080120"/>
          </a:xfrm>
        </p:spPr>
        <p:txBody>
          <a:bodyPr/>
          <a:lstStyle/>
          <a:p>
            <a:r>
              <a:rPr lang="en-US" dirty="0" smtClean="0"/>
              <a:t>Double Power Law</a:t>
            </a:r>
            <a:endParaRPr lang="en-US" dirty="0"/>
          </a:p>
        </p:txBody>
      </p:sp>
    </p:spTree>
    <p:extLst>
      <p:ext uri="{BB962C8B-B14F-4D97-AF65-F5344CB8AC3E}">
        <p14:creationId xmlns:p14="http://schemas.microsoft.com/office/powerpoint/2010/main" val="2929190782"/>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84784"/>
            <a:ext cx="8229600" cy="4525963"/>
          </a:xfrm>
        </p:spPr>
        <p:txBody>
          <a:bodyPr/>
          <a:lstStyle/>
          <a:p>
            <a:r>
              <a:rPr lang="en-US" dirty="0"/>
              <a:t>Here is the connection distribution</a:t>
            </a:r>
          </a:p>
          <a:p>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69</a:t>
            </a:fld>
            <a:endParaRPr lang="en-US"/>
          </a:p>
        </p:txBody>
      </p:sp>
      <p:sp>
        <p:nvSpPr>
          <p:cNvPr id="6" name="Title 1"/>
          <p:cNvSpPr>
            <a:spLocks noGrp="1"/>
          </p:cNvSpPr>
          <p:nvPr>
            <p:ph type="title"/>
          </p:nvPr>
        </p:nvSpPr>
        <p:spPr>
          <a:xfrm>
            <a:off x="493204" y="418946"/>
            <a:ext cx="8229600" cy="1080120"/>
          </a:xfrm>
        </p:spPr>
        <p:txBody>
          <a:bodyPr>
            <a:normAutofit fontScale="90000"/>
          </a:bodyPr>
          <a:lstStyle/>
          <a:p>
            <a:r>
              <a:rPr lang="en-US" dirty="0" smtClean="0"/>
              <a:t>Double </a:t>
            </a:r>
            <a:r>
              <a:rPr lang="en-US" dirty="0"/>
              <a:t>Power Law - connection distribution</a:t>
            </a:r>
          </a:p>
        </p:txBody>
      </p:sp>
      <p:graphicFrame>
        <p:nvGraphicFramePr>
          <p:cNvPr id="5" name="Chart 4"/>
          <p:cNvGraphicFramePr>
            <a:graphicFrameLocks/>
          </p:cNvGraphicFramePr>
          <p:nvPr>
            <p:extLst>
              <p:ext uri="{D42A27DB-BD31-4B8C-83A1-F6EECF244321}">
                <p14:modId xmlns:p14="http://schemas.microsoft.com/office/powerpoint/2010/main" val="1021750669"/>
              </p:ext>
            </p:extLst>
          </p:nvPr>
        </p:nvGraphicFramePr>
        <p:xfrm>
          <a:off x="107504" y="2035570"/>
          <a:ext cx="8712968" cy="4822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2721342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7</a:t>
            </a:fld>
            <a:endParaRPr lang="en-US"/>
          </a:p>
        </p:txBody>
      </p:sp>
      <p:sp>
        <p:nvSpPr>
          <p:cNvPr id="4" name="Title 3"/>
          <p:cNvSpPr>
            <a:spLocks noGrp="1"/>
          </p:cNvSpPr>
          <p:nvPr>
            <p:ph type="title"/>
          </p:nvPr>
        </p:nvSpPr>
        <p:spPr/>
        <p:txBody>
          <a:bodyPr>
            <a:normAutofit fontScale="90000"/>
          </a:bodyPr>
          <a:lstStyle/>
          <a:p>
            <a:r>
              <a:rPr lang="en-US" dirty="0" smtClean="0"/>
              <a:t>How Does a Liquid State Machine Framework work?</a:t>
            </a:r>
            <a:endParaRPr lang="en-US" dirty="0"/>
          </a:p>
        </p:txBody>
      </p:sp>
      <p:sp>
        <p:nvSpPr>
          <p:cNvPr id="2" name="TextBox 1"/>
          <p:cNvSpPr txBox="1"/>
          <p:nvPr/>
        </p:nvSpPr>
        <p:spPr>
          <a:xfrm>
            <a:off x="5508104" y="980728"/>
            <a:ext cx="3314700" cy="646331"/>
          </a:xfrm>
          <a:prstGeom prst="rect">
            <a:avLst/>
          </a:prstGeom>
          <a:noFill/>
        </p:spPr>
        <p:txBody>
          <a:bodyPr wrap="square" rtlCol="0">
            <a:spAutoFit/>
          </a:bodyPr>
          <a:lstStyle/>
          <a:p>
            <a:pPr algn="ctr"/>
            <a:r>
              <a:rPr lang="en-US" b="1" u="sng" dirty="0" smtClean="0">
                <a:solidFill>
                  <a:srgbClr val="00B0F0"/>
                </a:solidFill>
              </a:rPr>
              <a:t>The state of the liquid capture information in time</a:t>
            </a:r>
            <a:endParaRPr lang="en-US" b="1" u="sng" dirty="0">
              <a:solidFill>
                <a:srgbClr val="00B0F0"/>
              </a:solidFill>
            </a:endParaRPr>
          </a:p>
        </p:txBody>
      </p:sp>
      <p:pic>
        <p:nvPicPr>
          <p:cNvPr id="7" name="Liquid.ver2.avi.AVI">
            <a:hlinkClick r:id="" action="ppaction://media"/>
          </p:cNvPr>
          <p:cNvPicPr>
            <a:picLocks noChangeAspect="1"/>
          </p:cNvPicPr>
          <p:nvPr>
            <a:videoFile r:link="rId1"/>
            <p:extLst>
              <p:ext uri="{DAA4B4D4-6D71-4841-9C94-3DE7FCFB9230}">
                <p14:media xmlns:p14="http://schemas.microsoft.com/office/powerpoint/2010/main" r:embed="rId2">
                  <p14:trim end="12720.2848"/>
                </p14:media>
              </p:ext>
            </p:extLst>
          </p:nvPr>
        </p:nvPicPr>
        <p:blipFill>
          <a:blip r:embed="rId4">
            <a:lum bright="10000"/>
          </a:blip>
          <a:stretch>
            <a:fillRect/>
          </a:stretch>
        </p:blipFill>
        <p:spPr>
          <a:xfrm>
            <a:off x="179512" y="1679928"/>
            <a:ext cx="8568952" cy="5133448"/>
          </a:xfrm>
          <a:prstGeom prst="rect">
            <a:avLst/>
          </a:prstGeom>
        </p:spPr>
      </p:pic>
    </p:spTree>
    <p:extLst>
      <p:ext uri="{BB962C8B-B14F-4D97-AF65-F5344CB8AC3E}">
        <p14:creationId xmlns:p14="http://schemas.microsoft.com/office/powerpoint/2010/main" val="30357631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2000"/>
                                  </p:stCondLst>
                                  <p:childTnLst>
                                    <p:cmd type="call" cmd="togglePause">
                                      <p:cBhvr>
                                        <p:cTn id="6" dur="1" fill="hold"/>
                                        <p:tgtEl>
                                          <p:spTgt spid="7"/>
                                        </p:tgtEl>
                                      </p:cBhvr>
                                    </p:cmd>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507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repeatCount="indefinite" fill="hold" display="0">
                  <p:stCondLst>
                    <p:cond delay="indefinite"/>
                  </p:stCondLst>
                </p:cTn>
                <p:tgtEl>
                  <p:spTgt spid="7"/>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18737D0-1F07-487A-BC82-FDF5B924E95B}" type="slidenum">
              <a:rPr lang="en-US" smtClean="0"/>
              <a:pPr/>
              <a:t>70</a:t>
            </a:fld>
            <a:endParaRPr lang="en-US"/>
          </a:p>
        </p:txBody>
      </p:sp>
      <p:sp>
        <p:nvSpPr>
          <p:cNvPr id="4" name="Title 3"/>
          <p:cNvSpPr>
            <a:spLocks noGrp="1"/>
          </p:cNvSpPr>
          <p:nvPr>
            <p:ph type="title"/>
          </p:nvPr>
        </p:nvSpPr>
        <p:spPr>
          <a:xfrm>
            <a:off x="498935" y="234697"/>
            <a:ext cx="8229600" cy="926976"/>
          </a:xfrm>
        </p:spPr>
        <p:txBody>
          <a:bodyPr/>
          <a:lstStyle/>
          <a:p>
            <a:r>
              <a:rPr lang="en-US" dirty="0"/>
              <a:t>Double Power </a:t>
            </a:r>
            <a:r>
              <a:rPr lang="en-US" dirty="0" smtClean="0"/>
              <a:t>Law - Results</a:t>
            </a:r>
            <a:endParaRPr lang="en-US" dirty="0"/>
          </a:p>
        </p:txBody>
      </p:sp>
      <p:sp>
        <p:nvSpPr>
          <p:cNvPr id="10" name="TextBox 9"/>
          <p:cNvSpPr txBox="1"/>
          <p:nvPr/>
        </p:nvSpPr>
        <p:spPr>
          <a:xfrm rot="19423462">
            <a:off x="3471672" y="3223157"/>
            <a:ext cx="2284126" cy="923330"/>
          </a:xfrm>
          <a:prstGeom prst="rect">
            <a:avLst/>
          </a:prstGeom>
          <a:noFill/>
          <a:ln w="76200" cmpd="sng">
            <a:solidFill>
              <a:srgbClr val="92D050"/>
            </a:solidFill>
          </a:ln>
          <a:effectLst>
            <a:glow rad="139700">
              <a:srgbClr val="92D050">
                <a:alpha val="40000"/>
              </a:srgbClr>
            </a:glow>
            <a:outerShdw blurRad="50800" dist="38100" algn="l" rotWithShape="0">
              <a:prstClr val="black">
                <a:alpha val="40000"/>
              </a:prstClr>
            </a:outerShdw>
          </a:effectLst>
        </p:spPr>
        <p:txBody>
          <a:bodyPr wrap="square" rtlCol="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en-U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Pass</a:t>
            </a:r>
            <a:endPar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11" name="TextBox 10">
            <a:hlinkClick r:id="rId2" action="ppaction://hlinksldjump"/>
          </p:cNvPr>
          <p:cNvSpPr txBox="1"/>
          <p:nvPr/>
        </p:nvSpPr>
        <p:spPr>
          <a:xfrm>
            <a:off x="3851920" y="21885"/>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graphicFrame>
        <p:nvGraphicFramePr>
          <p:cNvPr id="12" name="Chart 11"/>
          <p:cNvGraphicFramePr>
            <a:graphicFrameLocks/>
          </p:cNvGraphicFramePr>
          <p:nvPr>
            <p:extLst>
              <p:ext uri="{D42A27DB-BD31-4B8C-83A1-F6EECF244321}">
                <p14:modId xmlns:p14="http://schemas.microsoft.com/office/powerpoint/2010/main" val="2343393235"/>
              </p:ext>
            </p:extLst>
          </p:nvPr>
        </p:nvGraphicFramePr>
        <p:xfrm>
          <a:off x="31214" y="1265312"/>
          <a:ext cx="459105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259632" y="1202051"/>
            <a:ext cx="1992853" cy="369332"/>
          </a:xfrm>
          <a:prstGeom prst="rect">
            <a:avLst/>
          </a:prstGeom>
        </p:spPr>
        <p:txBody>
          <a:bodyPr wrap="none">
            <a:spAutoFit/>
          </a:bodyPr>
          <a:lstStyle/>
          <a:p>
            <a:r>
              <a:rPr lang="en-US" dirty="0"/>
              <a:t>Noise Generator</a:t>
            </a:r>
          </a:p>
        </p:txBody>
      </p:sp>
      <p:graphicFrame>
        <p:nvGraphicFramePr>
          <p:cNvPr id="13" name="Chart 12"/>
          <p:cNvGraphicFramePr>
            <a:graphicFrameLocks/>
          </p:cNvGraphicFramePr>
          <p:nvPr>
            <p:extLst>
              <p:ext uri="{D42A27DB-BD31-4B8C-83A1-F6EECF244321}">
                <p14:modId xmlns:p14="http://schemas.microsoft.com/office/powerpoint/2010/main" val="661911490"/>
              </p:ext>
            </p:extLst>
          </p:nvPr>
        </p:nvGraphicFramePr>
        <p:xfrm>
          <a:off x="4427984" y="1265312"/>
          <a:ext cx="459105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p:nvPr/>
        </p:nvSpPr>
        <p:spPr>
          <a:xfrm>
            <a:off x="5940152" y="1219926"/>
            <a:ext cx="1770036" cy="369332"/>
          </a:xfrm>
          <a:prstGeom prst="rect">
            <a:avLst/>
          </a:prstGeom>
        </p:spPr>
        <p:txBody>
          <a:bodyPr wrap="none">
            <a:spAutoFit/>
          </a:bodyPr>
          <a:lstStyle/>
          <a:p>
            <a:r>
              <a:rPr lang="en-US" dirty="0"/>
              <a:t>Dead </a:t>
            </a:r>
            <a:r>
              <a:rPr lang="en-US" dirty="0" smtClean="0"/>
              <a:t>Neurons</a:t>
            </a:r>
            <a:endParaRPr lang="en-US" dirty="0"/>
          </a:p>
        </p:txBody>
      </p:sp>
      <p:graphicFrame>
        <p:nvGraphicFramePr>
          <p:cNvPr id="14" name="Chart 13"/>
          <p:cNvGraphicFramePr>
            <a:graphicFrameLocks/>
          </p:cNvGraphicFramePr>
          <p:nvPr>
            <p:extLst>
              <p:ext uri="{D42A27DB-BD31-4B8C-83A1-F6EECF244321}">
                <p14:modId xmlns:p14="http://schemas.microsoft.com/office/powerpoint/2010/main" val="972648306"/>
              </p:ext>
            </p:extLst>
          </p:nvPr>
        </p:nvGraphicFramePr>
        <p:xfrm>
          <a:off x="4529645" y="3933056"/>
          <a:ext cx="459105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a:graphicFrameLocks/>
          </p:cNvGraphicFramePr>
          <p:nvPr>
            <p:extLst>
              <p:ext uri="{D42A27DB-BD31-4B8C-83A1-F6EECF244321}">
                <p14:modId xmlns:p14="http://schemas.microsoft.com/office/powerpoint/2010/main" val="2142131770"/>
              </p:ext>
            </p:extLst>
          </p:nvPr>
        </p:nvGraphicFramePr>
        <p:xfrm>
          <a:off x="22685" y="3933056"/>
          <a:ext cx="459105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p:cNvSpPr/>
          <p:nvPr/>
        </p:nvSpPr>
        <p:spPr>
          <a:xfrm>
            <a:off x="1132652" y="3895019"/>
            <a:ext cx="2358338" cy="369332"/>
          </a:xfrm>
          <a:prstGeom prst="rect">
            <a:avLst/>
          </a:prstGeom>
        </p:spPr>
        <p:txBody>
          <a:bodyPr wrap="none">
            <a:spAutoFit/>
          </a:bodyPr>
          <a:lstStyle/>
          <a:p>
            <a:r>
              <a:rPr lang="en-US" dirty="0"/>
              <a:t>Generalization Test</a:t>
            </a:r>
          </a:p>
        </p:txBody>
      </p:sp>
      <p:sp>
        <p:nvSpPr>
          <p:cNvPr id="17" name="Rectangle 16"/>
          <p:cNvSpPr/>
          <p:nvPr/>
        </p:nvSpPr>
        <p:spPr>
          <a:xfrm>
            <a:off x="6084168" y="3892406"/>
            <a:ext cx="1736373" cy="369332"/>
          </a:xfrm>
          <a:prstGeom prst="rect">
            <a:avLst/>
          </a:prstGeom>
        </p:spPr>
        <p:txBody>
          <a:bodyPr wrap="none">
            <a:spAutoFit/>
          </a:bodyPr>
          <a:lstStyle/>
          <a:p>
            <a:r>
              <a:rPr lang="en-US" dirty="0"/>
              <a:t>Combine Test</a:t>
            </a:r>
          </a:p>
        </p:txBody>
      </p:sp>
      <p:sp>
        <p:nvSpPr>
          <p:cNvPr id="18" name="TextBox 17">
            <a:hlinkClick r:id="rId2" action="ppaction://hlinksldjump"/>
          </p:cNvPr>
          <p:cNvSpPr txBox="1"/>
          <p:nvPr/>
        </p:nvSpPr>
        <p:spPr>
          <a:xfrm>
            <a:off x="3851920" y="6309320"/>
            <a:ext cx="1512168"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Topologies</a:t>
            </a:r>
            <a:endParaRPr lang="en-US" dirty="0"/>
          </a:p>
        </p:txBody>
      </p:sp>
    </p:spTree>
    <p:extLst>
      <p:ext uri="{BB962C8B-B14F-4D97-AF65-F5344CB8AC3E}">
        <p14:creationId xmlns:p14="http://schemas.microsoft.com/office/powerpoint/2010/main" val="2578016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59632" y="4437112"/>
            <a:ext cx="432048" cy="584775"/>
          </a:xfrm>
          <a:prstGeom prst="rect">
            <a:avLst/>
          </a:prstGeom>
          <a:noFill/>
        </p:spPr>
        <p:txBody>
          <a:bodyPr wrap="square" rtlCol="0">
            <a:spAutoFit/>
          </a:bodyPr>
          <a:lstStyle/>
          <a:p>
            <a:r>
              <a:rPr lang="en-US" sz="3200" dirty="0" smtClean="0"/>
              <a:t>1</a:t>
            </a:r>
            <a:endParaRPr lang="en-US" sz="3200" dirty="0"/>
          </a:p>
        </p:txBody>
      </p:sp>
      <p:sp>
        <p:nvSpPr>
          <p:cNvPr id="10" name="TextBox 9"/>
          <p:cNvSpPr txBox="1"/>
          <p:nvPr/>
        </p:nvSpPr>
        <p:spPr>
          <a:xfrm>
            <a:off x="4355976" y="4437111"/>
            <a:ext cx="432048" cy="584775"/>
          </a:xfrm>
          <a:prstGeom prst="rect">
            <a:avLst/>
          </a:prstGeom>
          <a:noFill/>
        </p:spPr>
        <p:txBody>
          <a:bodyPr wrap="square" rtlCol="0">
            <a:spAutoFit/>
          </a:bodyPr>
          <a:lstStyle/>
          <a:p>
            <a:r>
              <a:rPr lang="en-US" sz="3200" dirty="0"/>
              <a:t>2</a:t>
            </a:r>
          </a:p>
        </p:txBody>
      </p:sp>
      <p:sp>
        <p:nvSpPr>
          <p:cNvPr id="11" name="TextBox 10"/>
          <p:cNvSpPr txBox="1"/>
          <p:nvPr/>
        </p:nvSpPr>
        <p:spPr>
          <a:xfrm>
            <a:off x="7315348" y="4437110"/>
            <a:ext cx="432048" cy="584775"/>
          </a:xfrm>
          <a:prstGeom prst="rect">
            <a:avLst/>
          </a:prstGeom>
          <a:noFill/>
        </p:spPr>
        <p:txBody>
          <a:bodyPr wrap="square" rtlCol="0">
            <a:spAutoFit/>
          </a:bodyPr>
          <a:lstStyle/>
          <a:p>
            <a:r>
              <a:rPr lang="en-US" sz="3200" dirty="0" smtClean="0"/>
              <a:t>3</a:t>
            </a:r>
            <a:endParaRPr lang="en-US" sz="3200"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8</a:t>
            </a:fld>
            <a:endParaRPr lang="en-US"/>
          </a:p>
        </p:txBody>
      </p:sp>
      <p:sp>
        <p:nvSpPr>
          <p:cNvPr id="4" name="Title 3"/>
          <p:cNvSpPr>
            <a:spLocks noGrp="1"/>
          </p:cNvSpPr>
          <p:nvPr>
            <p:ph type="title"/>
          </p:nvPr>
        </p:nvSpPr>
        <p:spPr>
          <a:xfrm>
            <a:off x="251520" y="188640"/>
            <a:ext cx="8712968" cy="994122"/>
          </a:xfrm>
        </p:spPr>
        <p:txBody>
          <a:bodyPr>
            <a:normAutofit fontScale="90000"/>
          </a:bodyPr>
          <a:lstStyle/>
          <a:p>
            <a:r>
              <a:rPr lang="en-US" dirty="0" smtClean="0"/>
              <a:t>Demo, Sliding window of information</a:t>
            </a:r>
            <a:endParaRPr lang="en-US" dirty="0"/>
          </a:p>
        </p:txBody>
      </p:sp>
      <p:sp>
        <p:nvSpPr>
          <p:cNvPr id="8" name="TextBox 7"/>
          <p:cNvSpPr txBox="1"/>
          <p:nvPr/>
        </p:nvSpPr>
        <p:spPr>
          <a:xfrm>
            <a:off x="971600" y="1340768"/>
            <a:ext cx="7272808" cy="523220"/>
          </a:xfrm>
          <a:prstGeom prst="rect">
            <a:avLst/>
          </a:prstGeom>
          <a:noFill/>
        </p:spPr>
        <p:txBody>
          <a:bodyPr wrap="square" rtlCol="0">
            <a:spAutoFit/>
          </a:bodyPr>
          <a:lstStyle/>
          <a:p>
            <a:r>
              <a:rPr lang="en-US" sz="2800" dirty="0" smtClean="0"/>
              <a:t>Which representation matches its music?</a:t>
            </a:r>
            <a:endParaRPr lang="en-US" sz="2800" dirty="0"/>
          </a:p>
        </p:txBody>
      </p:sp>
      <p:pic>
        <p:nvPicPr>
          <p:cNvPr id="12" name="Content Placeholder 11">
            <a:hlinkClick r:id="rId3" action="ppaction://hlinksldjump"/>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7512" y="2204864"/>
            <a:ext cx="2761260" cy="2066373"/>
          </a:xfrm>
        </p:spPr>
      </p:pic>
      <p:pic>
        <p:nvPicPr>
          <p:cNvPr id="13" name="Content Placeholder 11">
            <a:hlinkClick r:id="rId5"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326" y="2204864"/>
            <a:ext cx="2761260" cy="2066373"/>
          </a:xfrm>
          <a:prstGeom prst="rect">
            <a:avLst/>
          </a:prstGeom>
        </p:spPr>
      </p:pic>
      <p:pic>
        <p:nvPicPr>
          <p:cNvPr id="14" name="Content Placeholder 11">
            <a:hlinkClick r:id="rId6"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228" y="2204864"/>
            <a:ext cx="2761260" cy="2066373"/>
          </a:xfrm>
          <a:prstGeom prst="rect">
            <a:avLst/>
          </a:prstGeom>
        </p:spPr>
      </p:pic>
      <p:cxnSp>
        <p:nvCxnSpPr>
          <p:cNvPr id="5" name="Straight Arrow Connector 4"/>
          <p:cNvCxnSpPr/>
          <p:nvPr/>
        </p:nvCxnSpPr>
        <p:spPr>
          <a:xfrm flipV="1">
            <a:off x="5148064" y="5229200"/>
            <a:ext cx="288032" cy="10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38242" y="2613445"/>
            <a:ext cx="0" cy="864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4067944" y="6093296"/>
            <a:ext cx="1080120" cy="1440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18348" y="5558216"/>
            <a:ext cx="1368152" cy="369332"/>
          </a:xfrm>
          <a:prstGeom prst="rect">
            <a:avLst/>
          </a:prstGeom>
          <a:noFill/>
        </p:spPr>
        <p:txBody>
          <a:bodyPr wrap="square" rtlCol="0">
            <a:spAutoFit/>
          </a:bodyPr>
          <a:lstStyle/>
          <a:p>
            <a:r>
              <a:rPr lang="en-US" dirty="0" smtClean="0"/>
              <a:t>x </a:t>
            </a:r>
            <a:r>
              <a:rPr lang="en-US" dirty="0" smtClean="0">
                <a:sym typeface="Wingdings" pitchFamily="2" charset="2"/>
              </a:rPr>
              <a:t> time</a:t>
            </a:r>
            <a:endParaRPr lang="en-US" dirty="0"/>
          </a:p>
        </p:txBody>
      </p:sp>
      <p:sp>
        <p:nvSpPr>
          <p:cNvPr id="22" name="TextBox 21"/>
          <p:cNvSpPr txBox="1"/>
          <p:nvPr/>
        </p:nvSpPr>
        <p:spPr>
          <a:xfrm rot="556984">
            <a:off x="3188033" y="6154687"/>
            <a:ext cx="1908212" cy="369332"/>
          </a:xfrm>
          <a:prstGeom prst="rect">
            <a:avLst/>
          </a:prstGeom>
          <a:noFill/>
        </p:spPr>
        <p:txBody>
          <a:bodyPr wrap="square" rtlCol="0">
            <a:spAutoFit/>
          </a:bodyPr>
          <a:lstStyle/>
          <a:p>
            <a:r>
              <a:rPr lang="en-US" dirty="0" smtClean="0"/>
              <a:t>z </a:t>
            </a:r>
            <a:r>
              <a:rPr lang="en-US" dirty="0" smtClean="0">
                <a:sym typeface="Wingdings" pitchFamily="2" charset="2"/>
              </a:rPr>
              <a:t> frequency</a:t>
            </a:r>
            <a:endParaRPr lang="en-US" dirty="0"/>
          </a:p>
        </p:txBody>
      </p:sp>
      <p:sp>
        <p:nvSpPr>
          <p:cNvPr id="23" name="TextBox 22"/>
          <p:cNvSpPr txBox="1"/>
          <p:nvPr/>
        </p:nvSpPr>
        <p:spPr>
          <a:xfrm>
            <a:off x="2656744" y="5188550"/>
            <a:ext cx="1908212" cy="369332"/>
          </a:xfrm>
          <a:prstGeom prst="rect">
            <a:avLst/>
          </a:prstGeom>
          <a:noFill/>
        </p:spPr>
        <p:txBody>
          <a:bodyPr wrap="square" rtlCol="0">
            <a:spAutoFit/>
          </a:bodyPr>
          <a:lstStyle/>
          <a:p>
            <a:r>
              <a:rPr lang="en-US" dirty="0" smtClean="0"/>
              <a:t>y </a:t>
            </a:r>
            <a:r>
              <a:rPr lang="en-US" dirty="0" smtClean="0">
                <a:sym typeface="Wingdings" pitchFamily="2" charset="2"/>
              </a:rPr>
              <a:t> magnitude</a:t>
            </a:r>
            <a:endParaRPr lang="en-US" dirty="0"/>
          </a:p>
        </p:txBody>
      </p:sp>
      <p:cxnSp>
        <p:nvCxnSpPr>
          <p:cNvPr id="24" name="Straight Arrow Connector 23"/>
          <p:cNvCxnSpPr/>
          <p:nvPr/>
        </p:nvCxnSpPr>
        <p:spPr>
          <a:xfrm flipV="1">
            <a:off x="3274291" y="2733994"/>
            <a:ext cx="385086" cy="6229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572000" y="5301208"/>
            <a:ext cx="540060" cy="86409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471903" y="3605014"/>
            <a:ext cx="1406131"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663788" y="4437110"/>
            <a:ext cx="396044" cy="369332"/>
          </a:xfrm>
          <a:prstGeom prst="rect">
            <a:avLst/>
          </a:prstGeom>
          <a:noFill/>
        </p:spPr>
        <p:txBody>
          <a:bodyPr wrap="square" rtlCol="0">
            <a:spAutoFit/>
          </a:bodyPr>
          <a:lstStyle/>
          <a:p>
            <a:r>
              <a:rPr lang="en-US" dirty="0" smtClean="0"/>
              <a:t>f</a:t>
            </a:r>
            <a:endParaRPr lang="en-US" dirty="0"/>
          </a:p>
        </p:txBody>
      </p:sp>
      <p:sp>
        <p:nvSpPr>
          <p:cNvPr id="33" name="TextBox 32"/>
          <p:cNvSpPr txBox="1"/>
          <p:nvPr/>
        </p:nvSpPr>
        <p:spPr>
          <a:xfrm>
            <a:off x="3864229" y="3612999"/>
            <a:ext cx="396044" cy="369332"/>
          </a:xfrm>
          <a:prstGeom prst="rect">
            <a:avLst/>
          </a:prstGeom>
          <a:noFill/>
        </p:spPr>
        <p:txBody>
          <a:bodyPr wrap="square" rtlCol="0">
            <a:spAutoFit/>
          </a:bodyPr>
          <a:lstStyle/>
          <a:p>
            <a:r>
              <a:rPr lang="en-US" dirty="0" smtClean="0"/>
              <a:t>f</a:t>
            </a:r>
            <a:endParaRPr lang="en-US" dirty="0"/>
          </a:p>
        </p:txBody>
      </p:sp>
      <p:sp>
        <p:nvSpPr>
          <p:cNvPr id="34" name="TextBox 33"/>
          <p:cNvSpPr txBox="1"/>
          <p:nvPr/>
        </p:nvSpPr>
        <p:spPr>
          <a:xfrm>
            <a:off x="3610850" y="2364662"/>
            <a:ext cx="396044" cy="369332"/>
          </a:xfrm>
          <a:prstGeom prst="rect">
            <a:avLst/>
          </a:prstGeom>
          <a:noFill/>
        </p:spPr>
        <p:txBody>
          <a:bodyPr wrap="square" rtlCol="0">
            <a:spAutoFit/>
          </a:bodyPr>
          <a:lstStyle/>
          <a:p>
            <a:r>
              <a:rPr lang="en-US" dirty="0" smtClean="0"/>
              <a:t>t</a:t>
            </a:r>
            <a:endParaRPr lang="en-US" dirty="0"/>
          </a:p>
        </p:txBody>
      </p:sp>
      <p:sp>
        <p:nvSpPr>
          <p:cNvPr id="35" name="TextBox 34"/>
          <p:cNvSpPr txBox="1"/>
          <p:nvPr/>
        </p:nvSpPr>
        <p:spPr>
          <a:xfrm>
            <a:off x="2878247" y="2825872"/>
            <a:ext cx="396044" cy="369332"/>
          </a:xfrm>
          <a:prstGeom prst="rect">
            <a:avLst/>
          </a:prstGeom>
          <a:noFill/>
        </p:spPr>
        <p:txBody>
          <a:bodyPr wrap="square" rtlCol="0">
            <a:spAutoFit/>
          </a:bodyPr>
          <a:lstStyle/>
          <a:p>
            <a:r>
              <a:rPr lang="en-US" dirty="0"/>
              <a:t>m</a:t>
            </a:r>
          </a:p>
        </p:txBody>
      </p:sp>
    </p:spTree>
    <p:extLst>
      <p:ext uri="{BB962C8B-B14F-4D97-AF65-F5344CB8AC3E}">
        <p14:creationId xmlns:p14="http://schemas.microsoft.com/office/powerpoint/2010/main" val="243175894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273196"/>
            <a:ext cx="8229600" cy="1734095"/>
          </a:xfrm>
        </p:spPr>
        <p:txBody>
          <a:bodyPr/>
          <a:lstStyle/>
          <a:p>
            <a:endParaRPr lang="en-US" dirty="0" smtClean="0"/>
          </a:p>
          <a:p>
            <a:r>
              <a:rPr lang="en-US" dirty="0" smtClean="0"/>
              <a:t>Classify signals</a:t>
            </a:r>
            <a:endParaRPr lang="en-US" dirty="0"/>
          </a:p>
        </p:txBody>
      </p:sp>
      <p:sp>
        <p:nvSpPr>
          <p:cNvPr id="3" name="Slide Number Placeholder 2"/>
          <p:cNvSpPr>
            <a:spLocks noGrp="1"/>
          </p:cNvSpPr>
          <p:nvPr>
            <p:ph type="sldNum" sz="quarter" idx="12"/>
          </p:nvPr>
        </p:nvSpPr>
        <p:spPr/>
        <p:txBody>
          <a:bodyPr/>
          <a:lstStyle/>
          <a:p>
            <a:fld id="{D18737D0-1F07-487A-BC82-FDF5B924E95B}" type="slidenum">
              <a:rPr lang="en-US" smtClean="0"/>
              <a:pPr/>
              <a:t>9</a:t>
            </a:fld>
            <a:endParaRPr lang="en-US"/>
          </a:p>
        </p:txBody>
      </p:sp>
      <p:sp>
        <p:nvSpPr>
          <p:cNvPr id="4" name="Title 3"/>
          <p:cNvSpPr>
            <a:spLocks noGrp="1"/>
          </p:cNvSpPr>
          <p:nvPr>
            <p:ph type="title"/>
          </p:nvPr>
        </p:nvSpPr>
        <p:spPr/>
        <p:txBody>
          <a:bodyPr/>
          <a:lstStyle/>
          <a:p>
            <a:r>
              <a:rPr lang="en-US" dirty="0" smtClean="0"/>
              <a:t>Possible Tests</a:t>
            </a:r>
            <a:endParaRPr lang="en-US" dirty="0"/>
          </a:p>
        </p:txBody>
      </p:sp>
      <p:sp>
        <p:nvSpPr>
          <p:cNvPr id="5" name="Rectangle 4"/>
          <p:cNvSpPr/>
          <p:nvPr/>
        </p:nvSpPr>
        <p:spPr>
          <a:xfrm>
            <a:off x="3538153" y="1417421"/>
            <a:ext cx="2098338" cy="109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6" name="TextBox 5"/>
          <p:cNvSpPr txBox="1"/>
          <p:nvPr/>
        </p:nvSpPr>
        <p:spPr>
          <a:xfrm>
            <a:off x="3536265" y="1625251"/>
            <a:ext cx="2101091" cy="523220"/>
          </a:xfrm>
          <a:prstGeom prst="rect">
            <a:avLst/>
          </a:prstGeom>
          <a:noFill/>
        </p:spPr>
        <p:txBody>
          <a:bodyPr wrap="square" rtlCol="0" anchor="ctr">
            <a:spAutoFit/>
          </a:bodyPr>
          <a:lstStyle/>
          <a:p>
            <a:pPr algn="ctr"/>
            <a:r>
              <a:rPr lang="en-US" sz="2800" dirty="0" smtClean="0">
                <a:solidFill>
                  <a:prstClr val="white"/>
                </a:solidFill>
              </a:rPr>
              <a:t>Tests</a:t>
            </a:r>
            <a:endParaRPr lang="en-US" sz="2800" dirty="0"/>
          </a:p>
        </p:txBody>
      </p:sp>
      <p:sp>
        <p:nvSpPr>
          <p:cNvPr id="11" name="Rectangle 10"/>
          <p:cNvSpPr/>
          <p:nvPr/>
        </p:nvSpPr>
        <p:spPr>
          <a:xfrm>
            <a:off x="5785806" y="2907571"/>
            <a:ext cx="2098338" cy="109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p:cNvSpPr txBox="1"/>
          <p:nvPr/>
        </p:nvSpPr>
        <p:spPr>
          <a:xfrm>
            <a:off x="5708138" y="3113656"/>
            <a:ext cx="2320246" cy="707886"/>
          </a:xfrm>
          <a:prstGeom prst="rect">
            <a:avLst/>
          </a:prstGeom>
          <a:noFill/>
        </p:spPr>
        <p:txBody>
          <a:bodyPr wrap="square" rtlCol="0" anchor="ctr">
            <a:spAutoFit/>
          </a:bodyPr>
          <a:lstStyle/>
          <a:p>
            <a:pPr algn="ctr"/>
            <a:r>
              <a:rPr lang="en-US" sz="2000" dirty="0" smtClean="0">
                <a:solidFill>
                  <a:prstClr val="white"/>
                </a:solidFill>
              </a:rPr>
              <a:t>Function Approximation</a:t>
            </a:r>
            <a:endParaRPr lang="en-US" sz="2000" dirty="0"/>
          </a:p>
        </p:txBody>
      </p:sp>
      <p:sp>
        <p:nvSpPr>
          <p:cNvPr id="8" name="Right Arrow 7"/>
          <p:cNvSpPr/>
          <p:nvPr/>
        </p:nvSpPr>
        <p:spPr>
          <a:xfrm rot="2677789">
            <a:off x="5177026" y="2334436"/>
            <a:ext cx="945109" cy="470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Right Arrow 6"/>
          <p:cNvSpPr/>
          <p:nvPr/>
        </p:nvSpPr>
        <p:spPr>
          <a:xfrm rot="8182902">
            <a:off x="3091622" y="2337534"/>
            <a:ext cx="945109" cy="470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Rectangle 8"/>
          <p:cNvSpPr/>
          <p:nvPr/>
        </p:nvSpPr>
        <p:spPr>
          <a:xfrm>
            <a:off x="1608701" y="2924944"/>
            <a:ext cx="2098338" cy="1097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TextBox 9"/>
          <p:cNvSpPr txBox="1"/>
          <p:nvPr/>
        </p:nvSpPr>
        <p:spPr>
          <a:xfrm>
            <a:off x="1606813" y="3132774"/>
            <a:ext cx="2101091" cy="523220"/>
          </a:xfrm>
          <a:prstGeom prst="rect">
            <a:avLst/>
          </a:prstGeom>
          <a:noFill/>
        </p:spPr>
        <p:txBody>
          <a:bodyPr wrap="square" rtlCol="0" anchor="ctr">
            <a:spAutoFit/>
          </a:bodyPr>
          <a:lstStyle/>
          <a:p>
            <a:pPr algn="ctr"/>
            <a:r>
              <a:rPr lang="en-US" sz="2800" dirty="0" smtClean="0">
                <a:solidFill>
                  <a:prstClr val="white"/>
                </a:solidFill>
              </a:rPr>
              <a:t>Categories</a:t>
            </a:r>
            <a:endParaRPr lang="en-US" sz="2800" dirty="0"/>
          </a:p>
        </p:txBody>
      </p:sp>
    </p:spTree>
    <p:extLst>
      <p:ext uri="{BB962C8B-B14F-4D97-AF65-F5344CB8AC3E}">
        <p14:creationId xmlns:p14="http://schemas.microsoft.com/office/powerpoint/2010/main" val="26300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5E-6 -4.44444E-6 L 0.22518 0.05996 " pathEditMode="relative" rAng="0" ptsTypes="AA">
                                      <p:cBhvr>
                                        <p:cTn id="6" dur="1000" fill="hold"/>
                                        <p:tgtEl>
                                          <p:spTgt spid="10"/>
                                        </p:tgtEl>
                                        <p:attrNameLst>
                                          <p:attrName>ppt_x</p:attrName>
                                          <p:attrName>ppt_y</p:attrName>
                                        </p:attrNameLst>
                                      </p:cBhvr>
                                      <p:rCtr x="11250" y="2986"/>
                                    </p:animMotion>
                                  </p:childTnLst>
                                </p:cTn>
                              </p:par>
                              <p:par>
                                <p:cTn id="7" presetID="42" presetClass="path" presetSubtype="0" accel="50000" decel="50000" fill="hold" grpId="1" nodeType="withEffect">
                                  <p:stCondLst>
                                    <p:cond delay="0"/>
                                  </p:stCondLst>
                                  <p:childTnLst>
                                    <p:animMotion origin="layout" path="M 5E-6 1.48148E-6 L 0.21719 0.04838 " pathEditMode="relative" rAng="0" ptsTypes="AA">
                                      <p:cBhvr>
                                        <p:cTn id="8" dur="1000" fill="hold"/>
                                        <p:tgtEl>
                                          <p:spTgt spid="9"/>
                                        </p:tgtEl>
                                        <p:attrNameLst>
                                          <p:attrName>ppt_x</p:attrName>
                                          <p:attrName>ppt_y</p:attrName>
                                        </p:attrNameLst>
                                      </p:cBhvr>
                                      <p:rCtr x="10851" y="2407"/>
                                    </p:animMotion>
                                  </p:childTnLst>
                                </p:cTn>
                              </p:par>
                              <p:par>
                                <p:cTn id="9" presetID="6" presetClass="emph" presetSubtype="0" fill="hold" grpId="0" nodeType="withEffect">
                                  <p:stCondLst>
                                    <p:cond delay="0"/>
                                  </p:stCondLst>
                                  <p:childTnLst>
                                    <p:animScale>
                                      <p:cBhvr>
                                        <p:cTn id="10" dur="1000" fill="hold"/>
                                        <p:tgtEl>
                                          <p:spTgt spid="10"/>
                                        </p:tgtEl>
                                      </p:cBhvr>
                                      <p:by x="400000" y="400000"/>
                                    </p:animScale>
                                  </p:childTnLst>
                                </p:cTn>
                              </p:par>
                              <p:par>
                                <p:cTn id="11" presetID="6" presetClass="emph" presetSubtype="0" fill="hold" grpId="0" nodeType="withEffect">
                                  <p:stCondLst>
                                    <p:cond delay="0"/>
                                  </p:stCondLst>
                                  <p:childTnLst>
                                    <p:animScale>
                                      <p:cBhvr>
                                        <p:cTn id="12" dur="1000" fill="hold"/>
                                        <p:tgtEl>
                                          <p:spTgt spid="9"/>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mpOrienPres">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ppt/theme/themeOverride2.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ppt/theme/themeOverride3.xml><?xml version="1.0" encoding="utf-8"?>
<a:themeOverride xmlns:a="http://schemas.openxmlformats.org/drawingml/2006/main">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30" ma:contentTypeDescription="Create a new document." ma:contentTypeScope="" ma:versionID="b6358c8e9ccf10d22debe3a56dce56ac"/>
</file>

<file path=customXml/item2.xml><?xml version="1.0" encoding="utf-8"?>
<p:properties xmlns:p="http://schemas.microsoft.com/office/2006/metadata/properties" xmlns:xsi="http://www.w3.org/2001/XMLSchema-instance" xmlns:pc="http://schemas.microsoft.com/office/infopath/2007/PartnerControl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D80A4F4-F1B5-481C-BBE2-A4D6490D694D}">
  <ds:schemaRefs>
    <ds:schemaRef ds:uri="http://schemas.microsoft.com/office/2006/metadata/contentType"/>
    <ds:schemaRef ds:uri="http://schemas.microsoft.com/office/2006/metadata/properties/metaAttributes"/>
  </ds:schemaRefs>
</ds:datastoreItem>
</file>

<file path=customXml/itemProps2.xml><?xml version="1.0" encoding="utf-8"?>
<ds:datastoreItem xmlns:ds="http://schemas.openxmlformats.org/officeDocument/2006/customXml" ds:itemID="{1F3AD77B-D84A-43A7-A6F3-2D9B75CE7EE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702CF6-005D-4DBD-A97B-F0C8A1B2B0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EmpOrienPres</Template>
  <TotalTime>0</TotalTime>
  <Words>2819</Words>
  <Application>Microsoft Office PowerPoint</Application>
  <PresentationFormat>On-screen Show (4:3)</PresentationFormat>
  <Paragraphs>946</Paragraphs>
  <Slides>70</Slides>
  <Notes>25</Notes>
  <HiddenSlides>0</HiddenSlides>
  <MMClips>11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73" baseType="lpstr">
      <vt:lpstr>EmpOrienPres</vt:lpstr>
      <vt:lpstr>Equation</vt:lpstr>
      <vt:lpstr>משוואה</vt:lpstr>
      <vt:lpstr>Reservoir Computing: Topological Choices, Sliding Thresholds, and STDP Learning Variants</vt:lpstr>
      <vt:lpstr>Outline of the Talk</vt:lpstr>
      <vt:lpstr>Traditional Neuron Networks</vt:lpstr>
      <vt:lpstr>What Can Liquid / Reservoir Add To The Normal Machine Learning Techniques?</vt:lpstr>
      <vt:lpstr>What is a Liquid State Machine?</vt:lpstr>
      <vt:lpstr>Liquid Technical Specification</vt:lpstr>
      <vt:lpstr>How Does a Liquid State Machine Framework work?</vt:lpstr>
      <vt:lpstr>Demo, Sliding window of information</vt:lpstr>
      <vt:lpstr>Possible Tests</vt:lpstr>
      <vt:lpstr>How We Test The Framework</vt:lpstr>
      <vt:lpstr>Maass’s et al General Test Setup</vt:lpstr>
      <vt:lpstr>Liquid State Machine Framework </vt:lpstr>
      <vt:lpstr>Our Test Setup</vt:lpstr>
      <vt:lpstr>Maass et al Architectures</vt:lpstr>
      <vt:lpstr>Maass et al Architectures</vt:lpstr>
      <vt:lpstr>PowerPoint Presentation</vt:lpstr>
      <vt:lpstr>How does Liquid State Machine work? (Generalization) </vt:lpstr>
      <vt:lpstr>How does it work with damage in the liquid?</vt:lpstr>
      <vt:lpstr>Liquid / Network Architectures</vt:lpstr>
      <vt:lpstr>Recognition Results - Summary</vt:lpstr>
      <vt:lpstr>Summary of Test 1</vt:lpstr>
      <vt:lpstr>Test 2 </vt:lpstr>
      <vt:lpstr>Difficult Case: Non – Cyclic input</vt:lpstr>
      <vt:lpstr>What Happen After The Signal Ends? </vt:lpstr>
      <vt:lpstr>Possible solutions</vt:lpstr>
      <vt:lpstr>STDP  (Spike-Timing-Dependent Plasticity)</vt:lpstr>
      <vt:lpstr>Sliding Threshold</vt:lpstr>
      <vt:lpstr>New Learning Procedure</vt:lpstr>
      <vt:lpstr>Difficult Case: Non – Cyclic input</vt:lpstr>
      <vt:lpstr>Summary Test 2</vt:lpstr>
      <vt:lpstr>Possible Tests</vt:lpstr>
      <vt:lpstr>fMRI – functional Magnetic Resonance Imaging</vt:lpstr>
      <vt:lpstr>Analysis of fMRI Data – Brain Mapping</vt:lpstr>
      <vt:lpstr>Brain Mapping – GLM Method</vt:lpstr>
      <vt:lpstr>GLM Approach Drawbacks</vt:lpstr>
      <vt:lpstr>GLM (General Linear Model) Method</vt:lpstr>
      <vt:lpstr>The Schema</vt:lpstr>
      <vt:lpstr>Results</vt:lpstr>
      <vt:lpstr>Special Thanks to </vt:lpstr>
      <vt:lpstr>PowerPoint Presentation</vt:lpstr>
      <vt:lpstr>Backup slides</vt:lpstr>
      <vt:lpstr>Pattern Separation of NN architecture</vt:lpstr>
      <vt:lpstr>The Liquid Solution for Time</vt:lpstr>
      <vt:lpstr>Readout-Assigned Equivalent States of a Dynamical System</vt:lpstr>
      <vt:lpstr>Why Maass et all Architecture not working?</vt:lpstr>
      <vt:lpstr>Why Small World or Feed Forward with Hubs works?</vt:lpstr>
      <vt:lpstr>Demo</vt:lpstr>
      <vt:lpstr>Demo</vt:lpstr>
      <vt:lpstr>Demo</vt:lpstr>
      <vt:lpstr>Demo</vt:lpstr>
      <vt:lpstr>Topologies</vt:lpstr>
      <vt:lpstr>Uniform Random Liquid </vt:lpstr>
      <vt:lpstr>Uniform Random Liquid  - Results</vt:lpstr>
      <vt:lpstr>PowerPoint Presentation</vt:lpstr>
      <vt:lpstr>Maass et al Architectures</vt:lpstr>
      <vt:lpstr>Small worlds, Power law</vt:lpstr>
      <vt:lpstr>Small Worlds</vt:lpstr>
      <vt:lpstr>Small World, Power Law</vt:lpstr>
      <vt:lpstr>Why is it not working?</vt:lpstr>
      <vt:lpstr>Small worlds, Power law – Connectivity Distribution</vt:lpstr>
      <vt:lpstr>Uniform Random Liquid  - connection distribution</vt:lpstr>
      <vt:lpstr>PowerPoint Presentation</vt:lpstr>
      <vt:lpstr>Feed Forward Hubs Network Architectures</vt:lpstr>
      <vt:lpstr>FF Hubs Network Architectures</vt:lpstr>
      <vt:lpstr>FF Hubs Network Architectures</vt:lpstr>
      <vt:lpstr>FF Hubs Network Architectures - Connection Distribution</vt:lpstr>
      <vt:lpstr>FF Hubs Network Architectures - Results</vt:lpstr>
      <vt:lpstr>Double Power Law</vt:lpstr>
      <vt:lpstr>Double Power Law - connection distribution</vt:lpstr>
      <vt:lpstr>Double Power Law - Results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2010-08-17T12:28:12Z</dcterms:created>
  <dcterms:modified xsi:type="dcterms:W3CDTF">2012-06-06T11:17:28Z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TC102202129990</vt:lpwstr>
  </property>
</Properties>
</file>